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64" r:id="rId5"/>
    <p:sldId id="289" r:id="rId6"/>
    <p:sldId id="290" r:id="rId7"/>
    <p:sldId id="279" r:id="rId8"/>
    <p:sldId id="281" r:id="rId9"/>
    <p:sldId id="291" r:id="rId10"/>
    <p:sldId id="267" r:id="rId11"/>
    <p:sldId id="292" r:id="rId12"/>
    <p:sldId id="308" r:id="rId13"/>
    <p:sldId id="298" r:id="rId14"/>
    <p:sldId id="315" r:id="rId15"/>
    <p:sldId id="316" r:id="rId16"/>
    <p:sldId id="317" r:id="rId17"/>
    <p:sldId id="310" r:id="rId18"/>
    <p:sldId id="311" r:id="rId19"/>
    <p:sldId id="305" r:id="rId20"/>
    <p:sldId id="282" r:id="rId21"/>
    <p:sldId id="301" r:id="rId22"/>
    <p:sldId id="295" r:id="rId23"/>
    <p:sldId id="318" r:id="rId24"/>
    <p:sldId id="303" r:id="rId25"/>
    <p:sldId id="304" r:id="rId26"/>
    <p:sldId id="312" r:id="rId27"/>
    <p:sldId id="306" r:id="rId28"/>
    <p:sldId id="307" r:id="rId29"/>
    <p:sldId id="296"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na Kristensen" initials="TK" lastIdx="3" clrIdx="0">
    <p:extLst>
      <p:ext uri="{19B8F6BF-5375-455C-9EA6-DF929625EA0E}">
        <p15:presenceInfo xmlns:p15="http://schemas.microsoft.com/office/powerpoint/2012/main" userId="S::TIKR@kl.dk::ca58fe28-2cb5-48d8-bc49-611d336c58dc" providerId="AD"/>
      </p:ext>
    </p:extLst>
  </p:cmAuthor>
  <p:cmAuthor id="2" name="Henriette Diernisse" initials="HD" lastIdx="5" clrIdx="1">
    <p:extLst>
      <p:ext uri="{19B8F6BF-5375-455C-9EA6-DF929625EA0E}">
        <p15:presenceInfo xmlns:p15="http://schemas.microsoft.com/office/powerpoint/2012/main" userId="S::HEDI@kl.dk::e69e1472-9361-46fc-9a11-91f0195d9b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B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56" autoAdjust="0"/>
    <p:restoredTop sz="48905" autoAdjust="0"/>
  </p:normalViewPr>
  <p:slideViewPr>
    <p:cSldViewPr snapToGrid="0" showGuides="1">
      <p:cViewPr varScale="1">
        <p:scale>
          <a:sx n="63" d="100"/>
          <a:sy n="63" d="100"/>
        </p:scale>
        <p:origin x="1686" y="4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kl01s109\priv$\HEDI\figurer%20til%20bib.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kl01s109\priv$\HEDI\figurer%20til%20bib.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kl01s109\priv$\HEDI\figurer%20til%20bib.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kl01s109\priv$\HEDI\figurer%20til%20bib.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kl01s109\priv$\HEDI\figurer%20til%20bib.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kl01s109\priv$\HEDI\figurer%20til%20bib.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kl01s109\priv$\HEDI\figurer%20til%20bib.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kl01s109\priv$\HEDI\figurer%20til%20bib.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sz="1400" dirty="0"/>
              <a:t>Sådan har bibliotekerne i 2019 arbejdet med at styrke børns/unges læselyst: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bar"/>
        <c:grouping val="clustered"/>
        <c:varyColors val="0"/>
        <c:ser>
          <c:idx val="0"/>
          <c:order val="0"/>
          <c:tx>
            <c:strRef>
              <c:f>læselyst!$B$64</c:f>
              <c:strCache>
                <c:ptCount val="1"/>
                <c:pt idx="0">
                  <c:v>Har biblioteket i 2019 arbejdet med at styrke børns/unges læselyst?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læselyst!$B$65:$B$70</c:f>
              <c:strCache>
                <c:ptCount val="6"/>
                <c:pt idx="0">
                  <c:v>Nej</c:v>
                </c:pt>
                <c:pt idx="1">
                  <c:v>Andre måder</c:v>
                </c:pt>
                <c:pt idx="2">
                  <c:v>eReolen Go blev brugt</c:v>
                </c:pt>
                <c:pt idx="3">
                  <c:v>Som projekt</c:v>
                </c:pt>
                <c:pt idx="4">
                  <c:v>Som fast aktivitet</c:v>
                </c:pt>
                <c:pt idx="5">
                  <c:v>I samarbejde med skolen</c:v>
                </c:pt>
              </c:strCache>
            </c:strRef>
          </c:cat>
          <c:val>
            <c:numRef>
              <c:f>læselyst!$C$65:$C$70</c:f>
              <c:numCache>
                <c:formatCode>0.0%</c:formatCode>
                <c:ptCount val="6"/>
                <c:pt idx="0">
                  <c:v>3.1E-2</c:v>
                </c:pt>
                <c:pt idx="1">
                  <c:v>0.36099999999999999</c:v>
                </c:pt>
                <c:pt idx="2">
                  <c:v>0.495</c:v>
                </c:pt>
                <c:pt idx="3">
                  <c:v>0.42299999999999999</c:v>
                </c:pt>
                <c:pt idx="4">
                  <c:v>0.69099999999999995</c:v>
                </c:pt>
                <c:pt idx="5">
                  <c:v>0.89700000000000002</c:v>
                </c:pt>
              </c:numCache>
            </c:numRef>
          </c:val>
          <c:extLst>
            <c:ext xmlns:c16="http://schemas.microsoft.com/office/drawing/2014/chart" uri="{C3380CC4-5D6E-409C-BE32-E72D297353CC}">
              <c16:uniqueId val="{00000000-F3CB-45AE-A609-1E1C2AA11870}"/>
            </c:ext>
          </c:extLst>
        </c:ser>
        <c:dLbls>
          <c:dLblPos val="outEnd"/>
          <c:showLegendKey val="0"/>
          <c:showVal val="1"/>
          <c:showCatName val="0"/>
          <c:showSerName val="0"/>
          <c:showPercent val="0"/>
          <c:showBubbleSize val="0"/>
        </c:dLbls>
        <c:gapWidth val="182"/>
        <c:axId val="177242175"/>
        <c:axId val="179552447"/>
      </c:barChart>
      <c:catAx>
        <c:axId val="1772421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79552447"/>
        <c:crosses val="autoZero"/>
        <c:auto val="1"/>
        <c:lblAlgn val="ctr"/>
        <c:lblOffset val="100"/>
        <c:noMultiLvlLbl val="0"/>
      </c:catAx>
      <c:valAx>
        <c:axId val="179552447"/>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772421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digital!$B$2</c:f>
              <c:strCache>
                <c:ptCount val="1"/>
                <c:pt idx="0">
                  <c:v>Har biblioteket i 2019 afholdt kurser i følgende?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digital!$B$3:$B$10</c:f>
              <c:strCache>
                <c:ptCount val="8"/>
                <c:pt idx="0">
                  <c:v>Offentlig digital selvbetjening (fx borger.dk, NemID, digital post m.m)</c:v>
                </c:pt>
                <c:pt idx="1">
                  <c:v>Generel it-anvendelse (fx office-pakken, internettet, email, billedbehandling)</c:v>
                </c:pt>
                <c:pt idx="2">
                  <c:v>Brug af sociale medier mv. (FX Facebook, Twitter, Instagram)</c:v>
                </c:pt>
                <c:pt idx="3">
                  <c:v>Brug af digitalt udstyr (som smartphones og tablets)</c:v>
                </c:pt>
                <c:pt idx="4">
                  <c:v>Informationssøgning</c:v>
                </c:pt>
                <c:pt idx="5">
                  <c:v>Kildekritik/fake news</c:v>
                </c:pt>
                <c:pt idx="6">
                  <c:v>IT-sikkerhed</c:v>
                </c:pt>
                <c:pt idx="7">
                  <c:v>Bibliotekets digitale  tilbud</c:v>
                </c:pt>
              </c:strCache>
            </c:strRef>
          </c:cat>
          <c:val>
            <c:numRef>
              <c:f>digital!$C$3:$C$10</c:f>
              <c:numCache>
                <c:formatCode>0.0%</c:formatCode>
                <c:ptCount val="8"/>
                <c:pt idx="0">
                  <c:v>0.33</c:v>
                </c:pt>
                <c:pt idx="1">
                  <c:v>0.25800000000000001</c:v>
                </c:pt>
                <c:pt idx="2">
                  <c:v>0.23699999999999999</c:v>
                </c:pt>
                <c:pt idx="3">
                  <c:v>0.26800000000000002</c:v>
                </c:pt>
                <c:pt idx="4" formatCode="0%">
                  <c:v>0.67</c:v>
                </c:pt>
                <c:pt idx="5">
                  <c:v>0.61899999999999999</c:v>
                </c:pt>
                <c:pt idx="6">
                  <c:v>0.41199999999999998</c:v>
                </c:pt>
                <c:pt idx="7">
                  <c:v>0.629</c:v>
                </c:pt>
              </c:numCache>
            </c:numRef>
          </c:val>
          <c:extLst>
            <c:ext xmlns:c16="http://schemas.microsoft.com/office/drawing/2014/chart" uri="{C3380CC4-5D6E-409C-BE32-E72D297353CC}">
              <c16:uniqueId val="{00000000-4204-4308-89EF-264DA3CCBF6C}"/>
            </c:ext>
          </c:extLst>
        </c:ser>
        <c:dLbls>
          <c:dLblPos val="outEnd"/>
          <c:showLegendKey val="0"/>
          <c:showVal val="1"/>
          <c:showCatName val="0"/>
          <c:showSerName val="0"/>
          <c:showPercent val="0"/>
          <c:showBubbleSize val="0"/>
        </c:dLbls>
        <c:gapWidth val="182"/>
        <c:axId val="180689711"/>
        <c:axId val="179524159"/>
      </c:barChart>
      <c:catAx>
        <c:axId val="1806897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79524159"/>
        <c:crosses val="autoZero"/>
        <c:auto val="1"/>
        <c:lblAlgn val="ctr"/>
        <c:lblOffset val="100"/>
        <c:noMultiLvlLbl val="0"/>
      </c:catAx>
      <c:valAx>
        <c:axId val="179524159"/>
        <c:scaling>
          <c:orientation val="minMax"/>
          <c:min val="0.1"/>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806897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digital!$C$67</c:f>
              <c:strCache>
                <c:ptCount val="1"/>
                <c:pt idx="0">
                  <c:v>2014</c:v>
                </c:pt>
              </c:strCache>
            </c:strRef>
          </c:tx>
          <c:spPr>
            <a:solidFill>
              <a:schemeClr val="accent1"/>
            </a:solidFill>
            <a:ln>
              <a:noFill/>
            </a:ln>
            <a:effectLst/>
          </c:spPr>
          <c:invertIfNegative val="0"/>
          <c:cat>
            <c:strRef>
              <c:f>digital!$B$68:$B$80</c:f>
              <c:strCache>
                <c:ptCount val="9"/>
                <c:pt idx="0">
                  <c:v>Appen Biblioteket </c:v>
                </c:pt>
                <c:pt idx="1">
                  <c:v>Bibliotek.dk </c:v>
                </c:pt>
                <c:pt idx="2">
                  <c:v>Biblioteksvagten </c:v>
                </c:pt>
                <c:pt idx="3">
                  <c:v>Faktalink.dk</c:v>
                </c:pt>
                <c:pt idx="4">
                  <c:v>Filmstriben </c:v>
                </c:pt>
                <c:pt idx="5">
                  <c:v>Forfatterweb.dk </c:v>
                </c:pt>
                <c:pt idx="6">
                  <c:v>Litteratursiden </c:v>
                </c:pt>
                <c:pt idx="7">
                  <c:v>eReolen.dk* </c:v>
                </c:pt>
                <c:pt idx="8">
                  <c:v>eReolen Go</c:v>
                </c:pt>
              </c:strCache>
            </c:strRef>
          </c:cat>
          <c:val>
            <c:numRef>
              <c:f>digital!$C$68:$C$80</c:f>
              <c:numCache>
                <c:formatCode>0</c:formatCode>
                <c:ptCount val="9"/>
                <c:pt idx="0">
                  <c:v>0</c:v>
                </c:pt>
                <c:pt idx="1">
                  <c:v>3203915</c:v>
                </c:pt>
                <c:pt idx="2">
                  <c:v>789079</c:v>
                </c:pt>
                <c:pt idx="3">
                  <c:v>0</c:v>
                </c:pt>
                <c:pt idx="4">
                  <c:v>2618867</c:v>
                </c:pt>
                <c:pt idx="5">
                  <c:v>0</c:v>
                </c:pt>
                <c:pt idx="6">
                  <c:v>3354520</c:v>
                </c:pt>
                <c:pt idx="7">
                  <c:v>4663835</c:v>
                </c:pt>
                <c:pt idx="8">
                  <c:v>0</c:v>
                </c:pt>
              </c:numCache>
            </c:numRef>
          </c:val>
          <c:extLst>
            <c:ext xmlns:c16="http://schemas.microsoft.com/office/drawing/2014/chart" uri="{C3380CC4-5D6E-409C-BE32-E72D297353CC}">
              <c16:uniqueId val="{00000000-9F77-4740-AEE4-E940EBDF4A40}"/>
            </c:ext>
          </c:extLst>
        </c:ser>
        <c:ser>
          <c:idx val="1"/>
          <c:order val="1"/>
          <c:tx>
            <c:strRef>
              <c:f>digital!$D$67</c:f>
              <c:strCache>
                <c:ptCount val="1"/>
                <c:pt idx="0">
                  <c:v>2015</c:v>
                </c:pt>
              </c:strCache>
            </c:strRef>
          </c:tx>
          <c:spPr>
            <a:solidFill>
              <a:schemeClr val="accent2"/>
            </a:solidFill>
            <a:ln>
              <a:noFill/>
            </a:ln>
            <a:effectLst/>
          </c:spPr>
          <c:invertIfNegative val="0"/>
          <c:cat>
            <c:strRef>
              <c:f>digital!$B$68:$B$80</c:f>
              <c:strCache>
                <c:ptCount val="9"/>
                <c:pt idx="0">
                  <c:v>Appen Biblioteket </c:v>
                </c:pt>
                <c:pt idx="1">
                  <c:v>Bibliotek.dk </c:v>
                </c:pt>
                <c:pt idx="2">
                  <c:v>Biblioteksvagten </c:v>
                </c:pt>
                <c:pt idx="3">
                  <c:v>Faktalink.dk</c:v>
                </c:pt>
                <c:pt idx="4">
                  <c:v>Filmstriben </c:v>
                </c:pt>
                <c:pt idx="5">
                  <c:v>Forfatterweb.dk </c:v>
                </c:pt>
                <c:pt idx="6">
                  <c:v>Litteratursiden </c:v>
                </c:pt>
                <c:pt idx="7">
                  <c:v>eReolen.dk* </c:v>
                </c:pt>
                <c:pt idx="8">
                  <c:v>eReolen Go</c:v>
                </c:pt>
              </c:strCache>
            </c:strRef>
          </c:cat>
          <c:val>
            <c:numRef>
              <c:f>digital!$D$68:$D$80</c:f>
              <c:numCache>
                <c:formatCode>0</c:formatCode>
                <c:ptCount val="9"/>
                <c:pt idx="0">
                  <c:v>0</c:v>
                </c:pt>
                <c:pt idx="1">
                  <c:v>3423248</c:v>
                </c:pt>
                <c:pt idx="2">
                  <c:v>423568</c:v>
                </c:pt>
                <c:pt idx="3">
                  <c:v>2132192</c:v>
                </c:pt>
                <c:pt idx="4">
                  <c:v>3507049</c:v>
                </c:pt>
                <c:pt idx="5">
                  <c:v>1146655</c:v>
                </c:pt>
                <c:pt idx="6">
                  <c:v>3241399</c:v>
                </c:pt>
                <c:pt idx="7">
                  <c:v>4730179</c:v>
                </c:pt>
                <c:pt idx="8">
                  <c:v>0</c:v>
                </c:pt>
              </c:numCache>
            </c:numRef>
          </c:val>
          <c:extLst>
            <c:ext xmlns:c16="http://schemas.microsoft.com/office/drawing/2014/chart" uri="{C3380CC4-5D6E-409C-BE32-E72D297353CC}">
              <c16:uniqueId val="{00000001-9F77-4740-AEE4-E940EBDF4A40}"/>
            </c:ext>
          </c:extLst>
        </c:ser>
        <c:ser>
          <c:idx val="2"/>
          <c:order val="2"/>
          <c:tx>
            <c:strRef>
              <c:f>digital!$E$67</c:f>
              <c:strCache>
                <c:ptCount val="1"/>
                <c:pt idx="0">
                  <c:v>2016</c:v>
                </c:pt>
              </c:strCache>
            </c:strRef>
          </c:tx>
          <c:spPr>
            <a:solidFill>
              <a:schemeClr val="accent3"/>
            </a:solidFill>
            <a:ln>
              <a:noFill/>
            </a:ln>
            <a:effectLst/>
          </c:spPr>
          <c:invertIfNegative val="0"/>
          <c:cat>
            <c:strRef>
              <c:f>digital!$B$68:$B$80</c:f>
              <c:strCache>
                <c:ptCount val="9"/>
                <c:pt idx="0">
                  <c:v>Appen Biblioteket </c:v>
                </c:pt>
                <c:pt idx="1">
                  <c:v>Bibliotek.dk </c:v>
                </c:pt>
                <c:pt idx="2">
                  <c:v>Biblioteksvagten </c:v>
                </c:pt>
                <c:pt idx="3">
                  <c:v>Faktalink.dk</c:v>
                </c:pt>
                <c:pt idx="4">
                  <c:v>Filmstriben </c:v>
                </c:pt>
                <c:pt idx="5">
                  <c:v>Forfatterweb.dk </c:v>
                </c:pt>
                <c:pt idx="6">
                  <c:v>Litteratursiden </c:v>
                </c:pt>
                <c:pt idx="7">
                  <c:v>eReolen.dk* </c:v>
                </c:pt>
                <c:pt idx="8">
                  <c:v>eReolen Go</c:v>
                </c:pt>
              </c:strCache>
            </c:strRef>
          </c:cat>
          <c:val>
            <c:numRef>
              <c:f>digital!$E$68:$E$80</c:f>
              <c:numCache>
                <c:formatCode>0</c:formatCode>
                <c:ptCount val="9"/>
                <c:pt idx="0">
                  <c:v>0</c:v>
                </c:pt>
                <c:pt idx="1">
                  <c:v>3855043</c:v>
                </c:pt>
                <c:pt idx="2">
                  <c:v>343404</c:v>
                </c:pt>
                <c:pt idx="3">
                  <c:v>3523078</c:v>
                </c:pt>
                <c:pt idx="4">
                  <c:v>3962046</c:v>
                </c:pt>
                <c:pt idx="5">
                  <c:v>1773603</c:v>
                </c:pt>
                <c:pt idx="6">
                  <c:v>3485841</c:v>
                </c:pt>
                <c:pt idx="7">
                  <c:v>3505923</c:v>
                </c:pt>
                <c:pt idx="8">
                  <c:v>0</c:v>
                </c:pt>
              </c:numCache>
            </c:numRef>
          </c:val>
          <c:extLst>
            <c:ext xmlns:c16="http://schemas.microsoft.com/office/drawing/2014/chart" uri="{C3380CC4-5D6E-409C-BE32-E72D297353CC}">
              <c16:uniqueId val="{00000002-9F77-4740-AEE4-E940EBDF4A40}"/>
            </c:ext>
          </c:extLst>
        </c:ser>
        <c:ser>
          <c:idx val="3"/>
          <c:order val="3"/>
          <c:tx>
            <c:strRef>
              <c:f>digital!$F$67</c:f>
              <c:strCache>
                <c:ptCount val="1"/>
                <c:pt idx="0">
                  <c:v>2017</c:v>
                </c:pt>
              </c:strCache>
            </c:strRef>
          </c:tx>
          <c:spPr>
            <a:solidFill>
              <a:schemeClr val="accent4"/>
            </a:solidFill>
            <a:ln>
              <a:noFill/>
            </a:ln>
            <a:effectLst/>
          </c:spPr>
          <c:invertIfNegative val="0"/>
          <c:cat>
            <c:strRef>
              <c:f>digital!$B$68:$B$80</c:f>
              <c:strCache>
                <c:ptCount val="9"/>
                <c:pt idx="0">
                  <c:v>Appen Biblioteket </c:v>
                </c:pt>
                <c:pt idx="1">
                  <c:v>Bibliotek.dk </c:v>
                </c:pt>
                <c:pt idx="2">
                  <c:v>Biblioteksvagten </c:v>
                </c:pt>
                <c:pt idx="3">
                  <c:v>Faktalink.dk</c:v>
                </c:pt>
                <c:pt idx="4">
                  <c:v>Filmstriben </c:v>
                </c:pt>
                <c:pt idx="5">
                  <c:v>Forfatterweb.dk </c:v>
                </c:pt>
                <c:pt idx="6">
                  <c:v>Litteratursiden </c:v>
                </c:pt>
                <c:pt idx="7">
                  <c:v>eReolen.dk* </c:v>
                </c:pt>
                <c:pt idx="8">
                  <c:v>eReolen Go</c:v>
                </c:pt>
              </c:strCache>
            </c:strRef>
          </c:cat>
          <c:val>
            <c:numRef>
              <c:f>digital!$F$68:$F$80</c:f>
              <c:numCache>
                <c:formatCode>0</c:formatCode>
                <c:ptCount val="9"/>
                <c:pt idx="0">
                  <c:v>860812</c:v>
                </c:pt>
                <c:pt idx="1">
                  <c:v>4086799</c:v>
                </c:pt>
                <c:pt idx="2">
                  <c:v>371868</c:v>
                </c:pt>
                <c:pt idx="3">
                  <c:v>2411490</c:v>
                </c:pt>
                <c:pt idx="4">
                  <c:v>3751731</c:v>
                </c:pt>
                <c:pt idx="5">
                  <c:v>1017124</c:v>
                </c:pt>
                <c:pt idx="6">
                  <c:v>3565011</c:v>
                </c:pt>
                <c:pt idx="7">
                  <c:v>3218984</c:v>
                </c:pt>
                <c:pt idx="8">
                  <c:v>822335</c:v>
                </c:pt>
              </c:numCache>
            </c:numRef>
          </c:val>
          <c:extLst>
            <c:ext xmlns:c16="http://schemas.microsoft.com/office/drawing/2014/chart" uri="{C3380CC4-5D6E-409C-BE32-E72D297353CC}">
              <c16:uniqueId val="{00000003-9F77-4740-AEE4-E940EBDF4A40}"/>
            </c:ext>
          </c:extLst>
        </c:ser>
        <c:ser>
          <c:idx val="4"/>
          <c:order val="4"/>
          <c:tx>
            <c:strRef>
              <c:f>digital!$G$67</c:f>
              <c:strCache>
                <c:ptCount val="1"/>
                <c:pt idx="0">
                  <c:v>2018</c:v>
                </c:pt>
              </c:strCache>
            </c:strRef>
          </c:tx>
          <c:spPr>
            <a:solidFill>
              <a:schemeClr val="accent5"/>
            </a:solidFill>
            <a:ln>
              <a:noFill/>
            </a:ln>
            <a:effectLst/>
          </c:spPr>
          <c:invertIfNegative val="0"/>
          <c:cat>
            <c:strRef>
              <c:f>digital!$B$68:$B$80</c:f>
              <c:strCache>
                <c:ptCount val="9"/>
                <c:pt idx="0">
                  <c:v>Appen Biblioteket </c:v>
                </c:pt>
                <c:pt idx="1">
                  <c:v>Bibliotek.dk </c:v>
                </c:pt>
                <c:pt idx="2">
                  <c:v>Biblioteksvagten </c:v>
                </c:pt>
                <c:pt idx="3">
                  <c:v>Faktalink.dk</c:v>
                </c:pt>
                <c:pt idx="4">
                  <c:v>Filmstriben </c:v>
                </c:pt>
                <c:pt idx="5">
                  <c:v>Forfatterweb.dk </c:v>
                </c:pt>
                <c:pt idx="6">
                  <c:v>Litteratursiden </c:v>
                </c:pt>
                <c:pt idx="7">
                  <c:v>eReolen.dk* </c:v>
                </c:pt>
                <c:pt idx="8">
                  <c:v>eReolen Go</c:v>
                </c:pt>
              </c:strCache>
            </c:strRef>
          </c:cat>
          <c:val>
            <c:numRef>
              <c:f>digital!$G$68:$G$80</c:f>
              <c:numCache>
                <c:formatCode>0</c:formatCode>
                <c:ptCount val="9"/>
                <c:pt idx="0">
                  <c:v>3169032</c:v>
                </c:pt>
                <c:pt idx="1">
                  <c:v>4854643</c:v>
                </c:pt>
                <c:pt idx="2">
                  <c:v>129332</c:v>
                </c:pt>
                <c:pt idx="3">
                  <c:v>2965279</c:v>
                </c:pt>
                <c:pt idx="4">
                  <c:v>4871354</c:v>
                </c:pt>
                <c:pt idx="5">
                  <c:v>1052429</c:v>
                </c:pt>
                <c:pt idx="6">
                  <c:v>3375154</c:v>
                </c:pt>
                <c:pt idx="7">
                  <c:v>4017724</c:v>
                </c:pt>
                <c:pt idx="8">
                  <c:v>1418714</c:v>
                </c:pt>
              </c:numCache>
            </c:numRef>
          </c:val>
          <c:extLst>
            <c:ext xmlns:c16="http://schemas.microsoft.com/office/drawing/2014/chart" uri="{C3380CC4-5D6E-409C-BE32-E72D297353CC}">
              <c16:uniqueId val="{00000004-9F77-4740-AEE4-E940EBDF4A40}"/>
            </c:ext>
          </c:extLst>
        </c:ser>
        <c:ser>
          <c:idx val="5"/>
          <c:order val="5"/>
          <c:tx>
            <c:strRef>
              <c:f>digital!$H$67</c:f>
              <c:strCache>
                <c:ptCount val="1"/>
                <c:pt idx="0">
                  <c:v>2019</c:v>
                </c:pt>
              </c:strCache>
            </c:strRef>
          </c:tx>
          <c:spPr>
            <a:solidFill>
              <a:schemeClr val="accent6"/>
            </a:solidFill>
            <a:ln>
              <a:noFill/>
            </a:ln>
            <a:effectLst/>
          </c:spPr>
          <c:invertIfNegative val="0"/>
          <c:cat>
            <c:strRef>
              <c:f>digital!$B$68:$B$80</c:f>
              <c:strCache>
                <c:ptCount val="9"/>
                <c:pt idx="0">
                  <c:v>Appen Biblioteket </c:v>
                </c:pt>
                <c:pt idx="1">
                  <c:v>Bibliotek.dk </c:v>
                </c:pt>
                <c:pt idx="2">
                  <c:v>Biblioteksvagten </c:v>
                </c:pt>
                <c:pt idx="3">
                  <c:v>Faktalink.dk</c:v>
                </c:pt>
                <c:pt idx="4">
                  <c:v>Filmstriben </c:v>
                </c:pt>
                <c:pt idx="5">
                  <c:v>Forfatterweb.dk </c:v>
                </c:pt>
                <c:pt idx="6">
                  <c:v>Litteratursiden </c:v>
                </c:pt>
                <c:pt idx="7">
                  <c:v>eReolen.dk* </c:v>
                </c:pt>
                <c:pt idx="8">
                  <c:v>eReolen Go</c:v>
                </c:pt>
              </c:strCache>
            </c:strRef>
          </c:cat>
          <c:val>
            <c:numRef>
              <c:f>digital!$H$68:$H$80</c:f>
              <c:numCache>
                <c:formatCode>0</c:formatCode>
                <c:ptCount val="9"/>
                <c:pt idx="0">
                  <c:v>4363894</c:v>
                </c:pt>
                <c:pt idx="1">
                  <c:v>5130176</c:v>
                </c:pt>
                <c:pt idx="2">
                  <c:v>137951</c:v>
                </c:pt>
                <c:pt idx="3">
                  <c:v>3498224</c:v>
                </c:pt>
                <c:pt idx="4">
                  <c:v>5673032</c:v>
                </c:pt>
                <c:pt idx="5">
                  <c:v>1130075</c:v>
                </c:pt>
                <c:pt idx="6">
                  <c:v>3950670</c:v>
                </c:pt>
                <c:pt idx="7">
                  <c:v>3990012</c:v>
                </c:pt>
                <c:pt idx="8">
                  <c:v>2324670</c:v>
                </c:pt>
              </c:numCache>
            </c:numRef>
          </c:val>
          <c:extLst>
            <c:ext xmlns:c16="http://schemas.microsoft.com/office/drawing/2014/chart" uri="{C3380CC4-5D6E-409C-BE32-E72D297353CC}">
              <c16:uniqueId val="{00000005-9F77-4740-AEE4-E940EBDF4A40}"/>
            </c:ext>
          </c:extLst>
        </c:ser>
        <c:dLbls>
          <c:showLegendKey val="0"/>
          <c:showVal val="0"/>
          <c:showCatName val="0"/>
          <c:showSerName val="0"/>
          <c:showPercent val="0"/>
          <c:showBubbleSize val="0"/>
        </c:dLbls>
        <c:gapWidth val="219"/>
        <c:overlap val="-27"/>
        <c:axId val="177278975"/>
        <c:axId val="179519167"/>
      </c:barChart>
      <c:catAx>
        <c:axId val="177278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79519167"/>
        <c:crosses val="autoZero"/>
        <c:auto val="1"/>
        <c:lblAlgn val="ctr"/>
        <c:lblOffset val="100"/>
        <c:noMultiLvlLbl val="0"/>
      </c:catAx>
      <c:valAx>
        <c:axId val="1795191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772789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sz="1400" dirty="0"/>
              <a:t>Besøgstal på lokale bibliotekshjemmesider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1"/>
          <c:order val="1"/>
          <c:tx>
            <c:strRef>
              <c:f>digital!$B$69</c:f>
              <c:strCache>
                <c:ptCount val="1"/>
                <c:pt idx="0">
                  <c:v>Lokale bibliotekshjemmesider </c:v>
                </c:pt>
              </c:strCache>
            </c:strRef>
          </c:tx>
          <c:spPr>
            <a:solidFill>
              <a:srgbClr val="003B7A"/>
            </a:solidFill>
            <a:ln>
              <a:noFill/>
            </a:ln>
            <a:effectLst/>
          </c:spPr>
          <c:invertIfNegative val="0"/>
          <c:cat>
            <c:numRef>
              <c:f>digital!$C$67:$H$67</c:f>
              <c:numCache>
                <c:formatCode>General</c:formatCode>
                <c:ptCount val="6"/>
                <c:pt idx="0">
                  <c:v>2014</c:v>
                </c:pt>
                <c:pt idx="1">
                  <c:v>2015</c:v>
                </c:pt>
                <c:pt idx="2">
                  <c:v>2016</c:v>
                </c:pt>
                <c:pt idx="3">
                  <c:v>2017</c:v>
                </c:pt>
                <c:pt idx="4">
                  <c:v>2018</c:v>
                </c:pt>
                <c:pt idx="5">
                  <c:v>2019</c:v>
                </c:pt>
              </c:numCache>
            </c:numRef>
          </c:cat>
          <c:val>
            <c:numRef>
              <c:f>digital!$C$69:$H$69</c:f>
              <c:numCache>
                <c:formatCode>0</c:formatCode>
                <c:ptCount val="6"/>
                <c:pt idx="0">
                  <c:v>26816880</c:v>
                </c:pt>
                <c:pt idx="1">
                  <c:v>26236419</c:v>
                </c:pt>
                <c:pt idx="2">
                  <c:v>25796742</c:v>
                </c:pt>
                <c:pt idx="3">
                  <c:v>25210412</c:v>
                </c:pt>
                <c:pt idx="4">
                  <c:v>24531593</c:v>
                </c:pt>
                <c:pt idx="5">
                  <c:v>24751966</c:v>
                </c:pt>
              </c:numCache>
            </c:numRef>
          </c:val>
          <c:extLst>
            <c:ext xmlns:c16="http://schemas.microsoft.com/office/drawing/2014/chart" uri="{C3380CC4-5D6E-409C-BE32-E72D297353CC}">
              <c16:uniqueId val="{00000000-473C-4E5F-AD84-254F193C46B6}"/>
            </c:ext>
          </c:extLst>
        </c:ser>
        <c:dLbls>
          <c:showLegendKey val="0"/>
          <c:showVal val="0"/>
          <c:showCatName val="0"/>
          <c:showSerName val="0"/>
          <c:showPercent val="0"/>
          <c:showBubbleSize val="0"/>
        </c:dLbls>
        <c:gapWidth val="219"/>
        <c:overlap val="-27"/>
        <c:axId val="177278975"/>
        <c:axId val="179519167"/>
        <c:extLst>
          <c:ext xmlns:c15="http://schemas.microsoft.com/office/drawing/2012/chart" uri="{02D57815-91ED-43cb-92C2-25804820EDAC}">
            <c15:filteredBarSeries>
              <c15:ser>
                <c:idx val="0"/>
                <c:order val="0"/>
                <c:tx>
                  <c:strRef>
                    <c:extLst>
                      <c:ext uri="{02D57815-91ED-43cb-92C2-25804820EDAC}">
                        <c15:formulaRef>
                          <c15:sqref>digital!$B$68</c15:sqref>
                        </c15:formulaRef>
                      </c:ext>
                    </c:extLst>
                    <c:strCache>
                      <c:ptCount val="1"/>
                      <c:pt idx="0">
                        <c:v>Appen Biblioteket </c:v>
                      </c:pt>
                    </c:strCache>
                  </c:strRef>
                </c:tx>
                <c:spPr>
                  <a:solidFill>
                    <a:schemeClr val="accent1">
                      <a:shade val="40000"/>
                    </a:schemeClr>
                  </a:solidFill>
                  <a:ln>
                    <a:noFill/>
                  </a:ln>
                  <a:effectLst/>
                </c:spPr>
                <c:invertIfNegative val="0"/>
                <c:cat>
                  <c:numRef>
                    <c:extLst>
                      <c:ex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c:ext uri="{02D57815-91ED-43cb-92C2-25804820EDAC}">
                        <c15:formulaRef>
                          <c15:sqref>digital!$C$68:$H$68</c15:sqref>
                        </c15:formulaRef>
                      </c:ext>
                    </c:extLst>
                    <c:numCache>
                      <c:formatCode>0</c:formatCode>
                      <c:ptCount val="6"/>
                      <c:pt idx="0">
                        <c:v>0</c:v>
                      </c:pt>
                      <c:pt idx="1">
                        <c:v>0</c:v>
                      </c:pt>
                      <c:pt idx="2">
                        <c:v>0</c:v>
                      </c:pt>
                      <c:pt idx="3">
                        <c:v>860812</c:v>
                      </c:pt>
                      <c:pt idx="4">
                        <c:v>3169032</c:v>
                      </c:pt>
                      <c:pt idx="5">
                        <c:v>4363894</c:v>
                      </c:pt>
                    </c:numCache>
                  </c:numRef>
                </c:val>
                <c:extLst>
                  <c:ext xmlns:c16="http://schemas.microsoft.com/office/drawing/2014/chart" uri="{C3380CC4-5D6E-409C-BE32-E72D297353CC}">
                    <c16:uniqueId val="{00000001-473C-4E5F-AD84-254F193C46B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digital!$B$70</c15:sqref>
                        </c15:formulaRef>
                      </c:ext>
                    </c:extLst>
                    <c:strCache>
                      <c:ptCount val="1"/>
                      <c:pt idx="0">
                        <c:v>Bibliotek.dk </c:v>
                      </c:pt>
                    </c:strCache>
                  </c:strRef>
                </c:tx>
                <c:spPr>
                  <a:solidFill>
                    <a:schemeClr val="accent1">
                      <a:shade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digital!$C$70:$H$70</c15:sqref>
                        </c15:formulaRef>
                      </c:ext>
                    </c:extLst>
                    <c:numCache>
                      <c:formatCode>0</c:formatCode>
                      <c:ptCount val="6"/>
                      <c:pt idx="0">
                        <c:v>3203915</c:v>
                      </c:pt>
                      <c:pt idx="1">
                        <c:v>3423248</c:v>
                      </c:pt>
                      <c:pt idx="2">
                        <c:v>3855043</c:v>
                      </c:pt>
                      <c:pt idx="3">
                        <c:v>4086799</c:v>
                      </c:pt>
                      <c:pt idx="4">
                        <c:v>4854643</c:v>
                      </c:pt>
                      <c:pt idx="5">
                        <c:v>5130176</c:v>
                      </c:pt>
                    </c:numCache>
                  </c:numRef>
                </c:val>
                <c:extLst xmlns:c15="http://schemas.microsoft.com/office/drawing/2012/chart">
                  <c:ext xmlns:c16="http://schemas.microsoft.com/office/drawing/2014/chart" uri="{C3380CC4-5D6E-409C-BE32-E72D297353CC}">
                    <c16:uniqueId val="{00000002-473C-4E5F-AD84-254F193C46B6}"/>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digital!$B$71</c15:sqref>
                        </c15:formulaRef>
                      </c:ext>
                    </c:extLst>
                    <c:strCache>
                      <c:ptCount val="1"/>
                      <c:pt idx="0">
                        <c:v>Biblioteksvagten </c:v>
                      </c:pt>
                    </c:strCache>
                  </c:strRef>
                </c:tx>
                <c:spPr>
                  <a:solidFill>
                    <a:schemeClr val="accent1">
                      <a:shade val="70000"/>
                    </a:schemeClr>
                  </a:solidFill>
                  <a:ln>
                    <a:noFill/>
                  </a:ln>
                  <a:effectLst/>
                </c:spPr>
                <c:invertIfNegative val="0"/>
                <c:cat>
                  <c:numRef>
                    <c:extLst xmlns:c15="http://schemas.microsoft.com/office/drawing/2012/chart">
                      <c:ext xmlns:c15="http://schemas.microsoft.com/office/drawing/2012/char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digital!$C$71:$H$71</c15:sqref>
                        </c15:formulaRef>
                      </c:ext>
                    </c:extLst>
                    <c:numCache>
                      <c:formatCode>0</c:formatCode>
                      <c:ptCount val="6"/>
                      <c:pt idx="0">
                        <c:v>789079</c:v>
                      </c:pt>
                      <c:pt idx="1">
                        <c:v>423568</c:v>
                      </c:pt>
                      <c:pt idx="2">
                        <c:v>343404</c:v>
                      </c:pt>
                      <c:pt idx="3">
                        <c:v>371868</c:v>
                      </c:pt>
                      <c:pt idx="4">
                        <c:v>129332</c:v>
                      </c:pt>
                      <c:pt idx="5">
                        <c:v>137951</c:v>
                      </c:pt>
                    </c:numCache>
                  </c:numRef>
                </c:val>
                <c:extLst xmlns:c15="http://schemas.microsoft.com/office/drawing/2012/chart">
                  <c:ext xmlns:c16="http://schemas.microsoft.com/office/drawing/2014/chart" uri="{C3380CC4-5D6E-409C-BE32-E72D297353CC}">
                    <c16:uniqueId val="{00000003-473C-4E5F-AD84-254F193C46B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digital!$B$72</c15:sqref>
                        </c15:formulaRef>
                      </c:ext>
                    </c:extLst>
                    <c:strCache>
                      <c:ptCount val="1"/>
                      <c:pt idx="0">
                        <c:v>Biblo </c:v>
                      </c:pt>
                    </c:strCache>
                  </c:strRef>
                </c:tx>
                <c:spPr>
                  <a:solidFill>
                    <a:schemeClr val="accent1">
                      <a:shade val="80000"/>
                    </a:schemeClr>
                  </a:solidFill>
                  <a:ln>
                    <a:noFill/>
                  </a:ln>
                  <a:effectLst/>
                </c:spPr>
                <c:invertIfNegative val="0"/>
                <c:cat>
                  <c:numRef>
                    <c:extLst xmlns:c15="http://schemas.microsoft.com/office/drawing/2012/chart">
                      <c:ext xmlns:c15="http://schemas.microsoft.com/office/drawing/2012/char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digital!$C$72:$H$72</c15:sqref>
                        </c15:formulaRef>
                      </c:ext>
                    </c:extLst>
                    <c:numCache>
                      <c:formatCode>0</c:formatCode>
                      <c:ptCount val="6"/>
                      <c:pt idx="0">
                        <c:v>409206</c:v>
                      </c:pt>
                      <c:pt idx="1">
                        <c:v>381862</c:v>
                      </c:pt>
                      <c:pt idx="2">
                        <c:v>225767</c:v>
                      </c:pt>
                      <c:pt idx="3">
                        <c:v>226880</c:v>
                      </c:pt>
                      <c:pt idx="4">
                        <c:v>255718</c:v>
                      </c:pt>
                      <c:pt idx="5">
                        <c:v>232999</c:v>
                      </c:pt>
                    </c:numCache>
                  </c:numRef>
                </c:val>
                <c:extLst xmlns:c15="http://schemas.microsoft.com/office/drawing/2012/chart">
                  <c:ext xmlns:c16="http://schemas.microsoft.com/office/drawing/2014/chart" uri="{C3380CC4-5D6E-409C-BE32-E72D297353CC}">
                    <c16:uniqueId val="{00000004-473C-4E5F-AD84-254F193C46B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digital!$B$73</c15:sqref>
                        </c15:formulaRef>
                      </c:ext>
                    </c:extLst>
                    <c:strCache>
                      <c:ptCount val="1"/>
                      <c:pt idx="0">
                        <c:v>Ekurser.nu </c:v>
                      </c:pt>
                    </c:strCache>
                  </c:strRef>
                </c:tx>
                <c:spPr>
                  <a:solidFill>
                    <a:schemeClr val="accent1">
                      <a:shade val="90000"/>
                    </a:schemeClr>
                  </a:solidFill>
                  <a:ln>
                    <a:noFill/>
                  </a:ln>
                  <a:effectLst/>
                </c:spPr>
                <c:invertIfNegative val="0"/>
                <c:cat>
                  <c:numRef>
                    <c:extLst xmlns:c15="http://schemas.microsoft.com/office/drawing/2012/chart">
                      <c:ext xmlns:c15="http://schemas.microsoft.com/office/drawing/2012/char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digital!$C$73:$H$73</c15:sqref>
                        </c15:formulaRef>
                      </c:ext>
                    </c:extLst>
                    <c:numCache>
                      <c:formatCode>0</c:formatCode>
                      <c:ptCount val="6"/>
                      <c:pt idx="0">
                        <c:v>106184</c:v>
                      </c:pt>
                      <c:pt idx="1">
                        <c:v>80369</c:v>
                      </c:pt>
                      <c:pt idx="2">
                        <c:v>66216</c:v>
                      </c:pt>
                      <c:pt idx="3">
                        <c:v>64699</c:v>
                      </c:pt>
                      <c:pt idx="4">
                        <c:v>54440</c:v>
                      </c:pt>
                      <c:pt idx="5">
                        <c:v>44991</c:v>
                      </c:pt>
                    </c:numCache>
                  </c:numRef>
                </c:val>
                <c:extLst xmlns:c15="http://schemas.microsoft.com/office/drawing/2012/chart">
                  <c:ext xmlns:c16="http://schemas.microsoft.com/office/drawing/2014/chart" uri="{C3380CC4-5D6E-409C-BE32-E72D297353CC}">
                    <c16:uniqueId val="{00000005-473C-4E5F-AD84-254F193C46B6}"/>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digital!$B$74</c15:sqref>
                        </c15:formulaRef>
                      </c:ext>
                    </c:extLst>
                    <c:strCache>
                      <c:ptCount val="1"/>
                      <c:pt idx="0">
                        <c:v>Faktalink.dk</c:v>
                      </c:pt>
                    </c:strCache>
                  </c:strRef>
                </c:tx>
                <c:spPr>
                  <a:solidFill>
                    <a:schemeClr val="accent1"/>
                  </a:solidFill>
                  <a:ln>
                    <a:noFill/>
                  </a:ln>
                  <a:effectLst/>
                </c:spPr>
                <c:invertIfNegative val="0"/>
                <c:cat>
                  <c:numRef>
                    <c:extLst xmlns:c15="http://schemas.microsoft.com/office/drawing/2012/chart">
                      <c:ext xmlns:c15="http://schemas.microsoft.com/office/drawing/2012/char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digital!$C$74:$H$74</c15:sqref>
                        </c15:formulaRef>
                      </c:ext>
                    </c:extLst>
                    <c:numCache>
                      <c:formatCode>0</c:formatCode>
                      <c:ptCount val="6"/>
                      <c:pt idx="0">
                        <c:v>0</c:v>
                      </c:pt>
                      <c:pt idx="1">
                        <c:v>2132192</c:v>
                      </c:pt>
                      <c:pt idx="2">
                        <c:v>3523078</c:v>
                      </c:pt>
                      <c:pt idx="3">
                        <c:v>2411490</c:v>
                      </c:pt>
                      <c:pt idx="4">
                        <c:v>2965279</c:v>
                      </c:pt>
                      <c:pt idx="5">
                        <c:v>3498224</c:v>
                      </c:pt>
                    </c:numCache>
                  </c:numRef>
                </c:val>
                <c:extLst xmlns:c15="http://schemas.microsoft.com/office/drawing/2012/chart">
                  <c:ext xmlns:c16="http://schemas.microsoft.com/office/drawing/2014/chart" uri="{C3380CC4-5D6E-409C-BE32-E72D297353CC}">
                    <c16:uniqueId val="{00000006-473C-4E5F-AD84-254F193C46B6}"/>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digital!$B$75</c15:sqref>
                        </c15:formulaRef>
                      </c:ext>
                    </c:extLst>
                    <c:strCache>
                      <c:ptCount val="1"/>
                      <c:pt idx="0">
                        <c:v>Filmstriben </c:v>
                      </c:pt>
                    </c:strCache>
                  </c:strRef>
                </c:tx>
                <c:spPr>
                  <a:solidFill>
                    <a:schemeClr val="accent1">
                      <a:tint val="90000"/>
                    </a:schemeClr>
                  </a:solidFill>
                  <a:ln>
                    <a:noFill/>
                  </a:ln>
                  <a:effectLst/>
                </c:spPr>
                <c:invertIfNegative val="0"/>
                <c:cat>
                  <c:numRef>
                    <c:extLst xmlns:c15="http://schemas.microsoft.com/office/drawing/2012/chart">
                      <c:ext xmlns:c15="http://schemas.microsoft.com/office/drawing/2012/char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digital!$C$75:$H$75</c15:sqref>
                        </c15:formulaRef>
                      </c:ext>
                    </c:extLst>
                    <c:numCache>
                      <c:formatCode>0</c:formatCode>
                      <c:ptCount val="6"/>
                      <c:pt idx="0">
                        <c:v>2618867</c:v>
                      </c:pt>
                      <c:pt idx="1">
                        <c:v>3507049</c:v>
                      </c:pt>
                      <c:pt idx="2">
                        <c:v>3962046</c:v>
                      </c:pt>
                      <c:pt idx="3">
                        <c:v>3751731</c:v>
                      </c:pt>
                      <c:pt idx="4">
                        <c:v>4871354</c:v>
                      </c:pt>
                      <c:pt idx="5">
                        <c:v>5673032</c:v>
                      </c:pt>
                    </c:numCache>
                  </c:numRef>
                </c:val>
                <c:extLst xmlns:c15="http://schemas.microsoft.com/office/drawing/2012/chart">
                  <c:ext xmlns:c16="http://schemas.microsoft.com/office/drawing/2014/chart" uri="{C3380CC4-5D6E-409C-BE32-E72D297353CC}">
                    <c16:uniqueId val="{00000007-473C-4E5F-AD84-254F193C46B6}"/>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digital!$B$76</c15:sqref>
                        </c15:formulaRef>
                      </c:ext>
                    </c:extLst>
                    <c:strCache>
                      <c:ptCount val="1"/>
                      <c:pt idx="0">
                        <c:v>Forfatterweb.dk </c:v>
                      </c:pt>
                    </c:strCache>
                  </c:strRef>
                </c:tx>
                <c:spPr>
                  <a:solidFill>
                    <a:schemeClr val="accent1">
                      <a:tint val="80000"/>
                    </a:schemeClr>
                  </a:solidFill>
                  <a:ln>
                    <a:noFill/>
                  </a:ln>
                  <a:effectLst/>
                </c:spPr>
                <c:invertIfNegative val="0"/>
                <c:cat>
                  <c:numRef>
                    <c:extLst xmlns:c15="http://schemas.microsoft.com/office/drawing/2012/chart">
                      <c:ext xmlns:c15="http://schemas.microsoft.com/office/drawing/2012/char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digital!$C$76:$H$76</c15:sqref>
                        </c15:formulaRef>
                      </c:ext>
                    </c:extLst>
                    <c:numCache>
                      <c:formatCode>0</c:formatCode>
                      <c:ptCount val="6"/>
                      <c:pt idx="0">
                        <c:v>0</c:v>
                      </c:pt>
                      <c:pt idx="1">
                        <c:v>1146655</c:v>
                      </c:pt>
                      <c:pt idx="2">
                        <c:v>1773603</c:v>
                      </c:pt>
                      <c:pt idx="3">
                        <c:v>1017124</c:v>
                      </c:pt>
                      <c:pt idx="4">
                        <c:v>1052429</c:v>
                      </c:pt>
                      <c:pt idx="5">
                        <c:v>1130075</c:v>
                      </c:pt>
                    </c:numCache>
                  </c:numRef>
                </c:val>
                <c:extLst xmlns:c15="http://schemas.microsoft.com/office/drawing/2012/chart">
                  <c:ext xmlns:c16="http://schemas.microsoft.com/office/drawing/2014/chart" uri="{C3380CC4-5D6E-409C-BE32-E72D297353CC}">
                    <c16:uniqueId val="{00000008-473C-4E5F-AD84-254F193C46B6}"/>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digital!$B$77</c15:sqref>
                        </c15:formulaRef>
                      </c:ext>
                    </c:extLst>
                    <c:strCache>
                      <c:ptCount val="1"/>
                      <c:pt idx="0">
                        <c:v>Litteratursiden </c:v>
                      </c:pt>
                    </c:strCache>
                  </c:strRef>
                </c:tx>
                <c:spPr>
                  <a:solidFill>
                    <a:schemeClr val="accent1">
                      <a:tint val="70000"/>
                    </a:schemeClr>
                  </a:solidFill>
                  <a:ln>
                    <a:noFill/>
                  </a:ln>
                  <a:effectLst/>
                </c:spPr>
                <c:invertIfNegative val="0"/>
                <c:cat>
                  <c:numRef>
                    <c:extLst xmlns:c15="http://schemas.microsoft.com/office/drawing/2012/chart">
                      <c:ext xmlns:c15="http://schemas.microsoft.com/office/drawing/2012/char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digital!$C$77:$H$77</c15:sqref>
                        </c15:formulaRef>
                      </c:ext>
                    </c:extLst>
                    <c:numCache>
                      <c:formatCode>0</c:formatCode>
                      <c:ptCount val="6"/>
                      <c:pt idx="0">
                        <c:v>3354520</c:v>
                      </c:pt>
                      <c:pt idx="1">
                        <c:v>3241399</c:v>
                      </c:pt>
                      <c:pt idx="2">
                        <c:v>3485841</c:v>
                      </c:pt>
                      <c:pt idx="3">
                        <c:v>3565011</c:v>
                      </c:pt>
                      <c:pt idx="4">
                        <c:v>3375154</c:v>
                      </c:pt>
                      <c:pt idx="5">
                        <c:v>3950670</c:v>
                      </c:pt>
                    </c:numCache>
                  </c:numRef>
                </c:val>
                <c:extLst xmlns:c15="http://schemas.microsoft.com/office/drawing/2012/chart">
                  <c:ext xmlns:c16="http://schemas.microsoft.com/office/drawing/2014/chart" uri="{C3380CC4-5D6E-409C-BE32-E72D297353CC}">
                    <c16:uniqueId val="{00000009-473C-4E5F-AD84-254F193C46B6}"/>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digital!$B$78</c15:sqref>
                        </c15:formulaRef>
                      </c:ext>
                    </c:extLst>
                    <c:strCache>
                      <c:ptCount val="1"/>
                      <c:pt idx="0">
                        <c:v>eReolen.dk* </c:v>
                      </c:pt>
                    </c:strCache>
                  </c:strRef>
                </c:tx>
                <c:spPr>
                  <a:solidFill>
                    <a:schemeClr val="accent1">
                      <a:tint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digital!$C$78:$H$78</c15:sqref>
                        </c15:formulaRef>
                      </c:ext>
                    </c:extLst>
                    <c:numCache>
                      <c:formatCode>0</c:formatCode>
                      <c:ptCount val="6"/>
                      <c:pt idx="0">
                        <c:v>4663835</c:v>
                      </c:pt>
                      <c:pt idx="1">
                        <c:v>4730179</c:v>
                      </c:pt>
                      <c:pt idx="2">
                        <c:v>3505923</c:v>
                      </c:pt>
                      <c:pt idx="3">
                        <c:v>3218984</c:v>
                      </c:pt>
                      <c:pt idx="4">
                        <c:v>4017724</c:v>
                      </c:pt>
                      <c:pt idx="5">
                        <c:v>3990012</c:v>
                      </c:pt>
                    </c:numCache>
                  </c:numRef>
                </c:val>
                <c:extLst xmlns:c15="http://schemas.microsoft.com/office/drawing/2012/chart">
                  <c:ext xmlns:c16="http://schemas.microsoft.com/office/drawing/2014/chart" uri="{C3380CC4-5D6E-409C-BE32-E72D297353CC}">
                    <c16:uniqueId val="{0000000A-473C-4E5F-AD84-254F193C46B6}"/>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digital!$B$79</c15:sqref>
                        </c15:formulaRef>
                      </c:ext>
                    </c:extLst>
                    <c:strCache>
                      <c:ptCount val="1"/>
                      <c:pt idx="0">
                        <c:v>eReolen app**</c:v>
                      </c:pt>
                    </c:strCache>
                  </c:strRef>
                </c:tx>
                <c:spPr>
                  <a:solidFill>
                    <a:schemeClr val="accent1">
                      <a:tint val="50000"/>
                    </a:schemeClr>
                  </a:solidFill>
                  <a:ln>
                    <a:noFill/>
                  </a:ln>
                  <a:effectLst/>
                </c:spPr>
                <c:invertIfNegative val="0"/>
                <c:cat>
                  <c:numRef>
                    <c:extLst xmlns:c15="http://schemas.microsoft.com/office/drawing/2012/chart">
                      <c:ext xmlns:c15="http://schemas.microsoft.com/office/drawing/2012/char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digital!$C$79:$H$79</c15:sqref>
                        </c15:formulaRef>
                      </c:ext>
                    </c:extLst>
                    <c:numCache>
                      <c:formatCode>General</c:formatCode>
                      <c:ptCount val="6"/>
                      <c:pt idx="5" formatCode="0">
                        <c:v>11218862</c:v>
                      </c:pt>
                    </c:numCache>
                  </c:numRef>
                </c:val>
                <c:extLst xmlns:c15="http://schemas.microsoft.com/office/drawing/2012/chart">
                  <c:ext xmlns:c16="http://schemas.microsoft.com/office/drawing/2014/chart" uri="{C3380CC4-5D6E-409C-BE32-E72D297353CC}">
                    <c16:uniqueId val="{0000000B-473C-4E5F-AD84-254F193C46B6}"/>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digital!$B$80</c15:sqref>
                        </c15:formulaRef>
                      </c:ext>
                    </c:extLst>
                    <c:strCache>
                      <c:ptCount val="1"/>
                      <c:pt idx="0">
                        <c:v>eReolen Go</c:v>
                      </c:pt>
                    </c:strCache>
                  </c:strRef>
                </c:tx>
                <c:spPr>
                  <a:solidFill>
                    <a:schemeClr val="accent1">
                      <a:tint val="40000"/>
                    </a:schemeClr>
                  </a:solidFill>
                  <a:ln>
                    <a:noFill/>
                  </a:ln>
                  <a:effectLst/>
                </c:spPr>
                <c:invertIfNegative val="0"/>
                <c:cat>
                  <c:numRef>
                    <c:extLst xmlns:c15="http://schemas.microsoft.com/office/drawing/2012/chart">
                      <c:ext xmlns:c15="http://schemas.microsoft.com/office/drawing/2012/chart" uri="{02D57815-91ED-43cb-92C2-25804820EDAC}">
                        <c15:formulaRef>
                          <c15:sqref>digital!$C$67:$H$67</c15:sqref>
                        </c15:formulaRef>
                      </c:ext>
                    </c:extLst>
                    <c:numCache>
                      <c:formatCode>General</c:formatCode>
                      <c:ptCount val="6"/>
                      <c:pt idx="0">
                        <c:v>2014</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digital!$C$80:$H$80</c15:sqref>
                        </c15:formulaRef>
                      </c:ext>
                    </c:extLst>
                    <c:numCache>
                      <c:formatCode>0</c:formatCode>
                      <c:ptCount val="6"/>
                      <c:pt idx="0">
                        <c:v>0</c:v>
                      </c:pt>
                      <c:pt idx="1">
                        <c:v>0</c:v>
                      </c:pt>
                      <c:pt idx="2">
                        <c:v>0</c:v>
                      </c:pt>
                      <c:pt idx="3">
                        <c:v>822335</c:v>
                      </c:pt>
                      <c:pt idx="4">
                        <c:v>1418714</c:v>
                      </c:pt>
                      <c:pt idx="5">
                        <c:v>2324670</c:v>
                      </c:pt>
                    </c:numCache>
                  </c:numRef>
                </c:val>
                <c:extLst xmlns:c15="http://schemas.microsoft.com/office/drawing/2012/chart">
                  <c:ext xmlns:c16="http://schemas.microsoft.com/office/drawing/2014/chart" uri="{C3380CC4-5D6E-409C-BE32-E72D297353CC}">
                    <c16:uniqueId val="{0000000C-473C-4E5F-AD84-254F193C46B6}"/>
                  </c:ext>
                </c:extLst>
              </c15:ser>
            </c15:filteredBarSeries>
          </c:ext>
        </c:extLst>
      </c:barChart>
      <c:catAx>
        <c:axId val="177278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79519167"/>
        <c:crosses val="autoZero"/>
        <c:auto val="1"/>
        <c:lblAlgn val="ctr"/>
        <c:lblOffset val="100"/>
        <c:noMultiLvlLbl val="0"/>
      </c:catAx>
      <c:valAx>
        <c:axId val="1795191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a-DK"/>
                  <a:t>Besøgstal</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a-DK"/>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772789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a:t>Bibliotekerne er knyttet organisatorisk sammen med: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sam!$B$6:$B$14</c:f>
              <c:strCache>
                <c:ptCount val="9"/>
                <c:pt idx="0">
                  <c:v>Ingen</c:v>
                </c:pt>
                <c:pt idx="1">
                  <c:v>Andre </c:v>
                </c:pt>
                <c:pt idx="2">
                  <c:v>Borgerservice</c:v>
                </c:pt>
                <c:pt idx="3">
                  <c:v>Stadsarkiv</c:v>
                </c:pt>
                <c:pt idx="4">
                  <c:v>Turistinformation</c:v>
                </c:pt>
                <c:pt idx="5">
                  <c:v>Lokalhistorisk arkiv</c:v>
                </c:pt>
                <c:pt idx="6">
                  <c:v>Kulturhus</c:v>
                </c:pt>
                <c:pt idx="7">
                  <c:v>Folkeskole (Pædagorisk Læringscenter, PLC)</c:v>
                </c:pt>
                <c:pt idx="8">
                  <c:v>Biograf</c:v>
                </c:pt>
              </c:strCache>
            </c:strRef>
          </c:cat>
          <c:val>
            <c:numRef>
              <c:f>sam!$C$6:$C$14</c:f>
              <c:numCache>
                <c:formatCode>0.0%</c:formatCode>
                <c:ptCount val="9"/>
                <c:pt idx="0">
                  <c:v>0.34</c:v>
                </c:pt>
                <c:pt idx="1">
                  <c:v>0.23699999999999999</c:v>
                </c:pt>
                <c:pt idx="2">
                  <c:v>0.155</c:v>
                </c:pt>
                <c:pt idx="3">
                  <c:v>7.1999999999999995E-2</c:v>
                </c:pt>
                <c:pt idx="4">
                  <c:v>0.13400000000000001</c:v>
                </c:pt>
                <c:pt idx="5">
                  <c:v>0.35099999999999998</c:v>
                </c:pt>
                <c:pt idx="6">
                  <c:v>0.28899999999999998</c:v>
                </c:pt>
                <c:pt idx="7">
                  <c:v>7.1999999999999995E-2</c:v>
                </c:pt>
                <c:pt idx="8">
                  <c:v>6.2E-2</c:v>
                </c:pt>
              </c:numCache>
            </c:numRef>
          </c:val>
          <c:extLst>
            <c:ext xmlns:c16="http://schemas.microsoft.com/office/drawing/2014/chart" uri="{C3380CC4-5D6E-409C-BE32-E72D297353CC}">
              <c16:uniqueId val="{00000000-B7AB-4BF7-A9FB-AF400699BA8F}"/>
            </c:ext>
          </c:extLst>
        </c:ser>
        <c:dLbls>
          <c:dLblPos val="outEnd"/>
          <c:showLegendKey val="0"/>
          <c:showVal val="1"/>
          <c:showCatName val="0"/>
          <c:showSerName val="0"/>
          <c:showPercent val="0"/>
          <c:showBubbleSize val="0"/>
        </c:dLbls>
        <c:gapWidth val="182"/>
        <c:axId val="36220560"/>
        <c:axId val="2102064560"/>
      </c:barChart>
      <c:catAx>
        <c:axId val="36220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2102064560"/>
        <c:crosses val="autoZero"/>
        <c:auto val="1"/>
        <c:lblAlgn val="ctr"/>
        <c:lblOffset val="100"/>
        <c:noMultiLvlLbl val="0"/>
      </c:catAx>
      <c:valAx>
        <c:axId val="210206456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36220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dirty="0"/>
              <a:t>Bibliotekerne er placeret sammen</a:t>
            </a:r>
            <a:r>
              <a:rPr lang="da-DK" baseline="0" dirty="0"/>
              <a:t> med</a:t>
            </a:r>
            <a:r>
              <a:rPr lang="da-DK" dirty="0"/>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0.23127140194668197"/>
          <c:y val="8.1336446049241132E-2"/>
          <c:w val="0.72971554577655073"/>
          <c:h val="0.84619792703229491"/>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sam!$B$28:$B$40</c:f>
              <c:strCache>
                <c:ptCount val="13"/>
                <c:pt idx="0">
                  <c:v>Ingen</c:v>
                </c:pt>
                <c:pt idx="1">
                  <c:v>Andre</c:v>
                </c:pt>
                <c:pt idx="2">
                  <c:v>Andre former for rådgivning </c:v>
                </c:pt>
                <c:pt idx="3">
                  <c:v>Turistinformation</c:v>
                </c:pt>
                <c:pt idx="4">
                  <c:v>Sundhedsplejerske</c:v>
                </c:pt>
                <c:pt idx="5">
                  <c:v>Studievejledning</c:v>
                </c:pt>
                <c:pt idx="6">
                  <c:v>Politi</c:v>
                </c:pt>
                <c:pt idx="7">
                  <c:v>Museum</c:v>
                </c:pt>
                <c:pt idx="8">
                  <c:v>Lokalhistorisk arkiv</c:v>
                </c:pt>
                <c:pt idx="9">
                  <c:v>Kulturhus</c:v>
                </c:pt>
                <c:pt idx="10">
                  <c:v>Familierådgivning</c:v>
                </c:pt>
                <c:pt idx="11">
                  <c:v>Biograf</c:v>
                </c:pt>
                <c:pt idx="12">
                  <c:v>Advokatvagt</c:v>
                </c:pt>
              </c:strCache>
            </c:strRef>
          </c:cat>
          <c:val>
            <c:numRef>
              <c:f>sam!$C$28:$C$40</c:f>
              <c:numCache>
                <c:formatCode>0.0%</c:formatCode>
                <c:ptCount val="13"/>
                <c:pt idx="0">
                  <c:v>6.2E-2</c:v>
                </c:pt>
                <c:pt idx="1">
                  <c:v>0.25800000000000001</c:v>
                </c:pt>
                <c:pt idx="2">
                  <c:v>0.35099999999999998</c:v>
                </c:pt>
                <c:pt idx="3">
                  <c:v>0.32</c:v>
                </c:pt>
                <c:pt idx="4">
                  <c:v>0.186</c:v>
                </c:pt>
                <c:pt idx="5">
                  <c:v>0.17499999999999999</c:v>
                </c:pt>
                <c:pt idx="6">
                  <c:v>9.2999999999999999E-2</c:v>
                </c:pt>
                <c:pt idx="7">
                  <c:v>7.1999999999999995E-2</c:v>
                </c:pt>
                <c:pt idx="8">
                  <c:v>0.56699999999999995</c:v>
                </c:pt>
                <c:pt idx="9">
                  <c:v>0.45400000000000001</c:v>
                </c:pt>
                <c:pt idx="10">
                  <c:v>0.14399999999999999</c:v>
                </c:pt>
                <c:pt idx="11">
                  <c:v>0.155</c:v>
                </c:pt>
                <c:pt idx="12">
                  <c:v>0.54600000000000004</c:v>
                </c:pt>
              </c:numCache>
            </c:numRef>
          </c:val>
          <c:extLst>
            <c:ext xmlns:c16="http://schemas.microsoft.com/office/drawing/2014/chart" uri="{C3380CC4-5D6E-409C-BE32-E72D297353CC}">
              <c16:uniqueId val="{00000000-0ED1-4091-A970-DD261CAB6891}"/>
            </c:ext>
          </c:extLst>
        </c:ser>
        <c:dLbls>
          <c:dLblPos val="outEnd"/>
          <c:showLegendKey val="0"/>
          <c:showVal val="1"/>
          <c:showCatName val="0"/>
          <c:showSerName val="0"/>
          <c:showPercent val="0"/>
          <c:showBubbleSize val="0"/>
        </c:dLbls>
        <c:gapWidth val="182"/>
        <c:axId val="162661168"/>
        <c:axId val="2100693632"/>
      </c:barChart>
      <c:catAx>
        <c:axId val="162661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2100693632"/>
        <c:crosses val="autoZero"/>
        <c:auto val="1"/>
        <c:lblAlgn val="ctr"/>
        <c:lblOffset val="100"/>
        <c:noMultiLvlLbl val="0"/>
      </c:catAx>
      <c:valAx>
        <c:axId val="210069363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62661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'Ark1'!$D$6</c:f>
              <c:strCache>
                <c:ptCount val="1"/>
                <c:pt idx="0">
                  <c:v>Antal</c:v>
                </c:pt>
              </c:strCache>
            </c:strRef>
          </c:tx>
          <c:spPr>
            <a:solidFill>
              <a:schemeClr val="accent1"/>
            </a:solidFill>
            <a:ln>
              <a:noFill/>
            </a:ln>
            <a:effectLst/>
          </c:spPr>
          <c:invertIfNegative val="0"/>
          <c:cat>
            <c:numRef>
              <c:f>'Ark1'!$C$7:$C$15</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'Ark1'!$D$7:$D$15</c:f>
              <c:numCache>
                <c:formatCode>#,##0</c:formatCode>
                <c:ptCount val="9"/>
                <c:pt idx="0">
                  <c:v>13498</c:v>
                </c:pt>
                <c:pt idx="1">
                  <c:v>14837</c:v>
                </c:pt>
                <c:pt idx="2">
                  <c:v>16483</c:v>
                </c:pt>
                <c:pt idx="3">
                  <c:v>18632</c:v>
                </c:pt>
                <c:pt idx="4">
                  <c:v>20363</c:v>
                </c:pt>
                <c:pt idx="5">
                  <c:v>22958</c:v>
                </c:pt>
                <c:pt idx="6">
                  <c:v>22215</c:v>
                </c:pt>
                <c:pt idx="7">
                  <c:v>23316</c:v>
                </c:pt>
                <c:pt idx="8">
                  <c:v>25646</c:v>
                </c:pt>
              </c:numCache>
            </c:numRef>
          </c:val>
          <c:extLst>
            <c:ext xmlns:c16="http://schemas.microsoft.com/office/drawing/2014/chart" uri="{C3380CC4-5D6E-409C-BE32-E72D297353CC}">
              <c16:uniqueId val="{00000000-C0EA-4FDB-BC64-5B0C2E44C225}"/>
            </c:ext>
          </c:extLst>
        </c:ser>
        <c:dLbls>
          <c:showLegendKey val="0"/>
          <c:showVal val="0"/>
          <c:showCatName val="0"/>
          <c:showSerName val="0"/>
          <c:showPercent val="0"/>
          <c:showBubbleSize val="0"/>
        </c:dLbls>
        <c:gapWidth val="219"/>
        <c:overlap val="-27"/>
        <c:axId val="826299023"/>
        <c:axId val="301486767"/>
      </c:barChart>
      <c:catAx>
        <c:axId val="82629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301486767"/>
        <c:crosses val="autoZero"/>
        <c:auto val="1"/>
        <c:lblAlgn val="ctr"/>
        <c:lblOffset val="100"/>
        <c:noMultiLvlLbl val="0"/>
      </c:catAx>
      <c:valAx>
        <c:axId val="3014867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82629902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da-DK"/>
          </a:p>
        </c:txPr>
      </c:dTable>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sz="1400" dirty="0"/>
              <a:t>Bibliotekerne</a:t>
            </a:r>
            <a:r>
              <a:rPr lang="da-DK" sz="1400" baseline="0" dirty="0"/>
              <a:t> brugte b</a:t>
            </a:r>
            <a:r>
              <a:rPr lang="da-DK" sz="1400" dirty="0"/>
              <a:t>orgerinddragelse i:</a:t>
            </a:r>
            <a:r>
              <a:rPr lang="da-DK" sz="1400" baseline="0" dirty="0"/>
              <a:t> </a:t>
            </a:r>
            <a:endParaRPr lang="da-DK" sz="1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sam!$B$92:$B$97</c:f>
              <c:strCache>
                <c:ptCount val="6"/>
                <c:pt idx="0">
                  <c:v>Ingen </c:v>
                </c:pt>
                <c:pt idx="1">
                  <c:v>Andet</c:v>
                </c:pt>
                <c:pt idx="2">
                  <c:v>Udvikling af nye tilbud</c:v>
                </c:pt>
                <c:pt idx="3">
                  <c:v>Projekter</c:v>
                </c:pt>
                <c:pt idx="4">
                  <c:v>Arrangementer</c:v>
                </c:pt>
                <c:pt idx="5">
                  <c:v>Læringssammenhænge</c:v>
                </c:pt>
              </c:strCache>
            </c:strRef>
          </c:cat>
          <c:val>
            <c:numRef>
              <c:f>sam!$C$92:$C$97</c:f>
              <c:numCache>
                <c:formatCode>0.0%</c:formatCode>
                <c:ptCount val="6"/>
                <c:pt idx="0">
                  <c:v>0.155</c:v>
                </c:pt>
                <c:pt idx="1">
                  <c:v>0.17499999999999999</c:v>
                </c:pt>
                <c:pt idx="2">
                  <c:v>0.45400000000000001</c:v>
                </c:pt>
                <c:pt idx="3">
                  <c:v>0.41199999999999998</c:v>
                </c:pt>
                <c:pt idx="4">
                  <c:v>0.71099999999999997</c:v>
                </c:pt>
                <c:pt idx="5">
                  <c:v>0.29899999999999999</c:v>
                </c:pt>
              </c:numCache>
            </c:numRef>
          </c:val>
          <c:extLst>
            <c:ext xmlns:c16="http://schemas.microsoft.com/office/drawing/2014/chart" uri="{C3380CC4-5D6E-409C-BE32-E72D297353CC}">
              <c16:uniqueId val="{00000000-99E6-407D-B94B-A2CF20B91FD0}"/>
            </c:ext>
          </c:extLst>
        </c:ser>
        <c:dLbls>
          <c:dLblPos val="outEnd"/>
          <c:showLegendKey val="0"/>
          <c:showVal val="1"/>
          <c:showCatName val="0"/>
          <c:showSerName val="0"/>
          <c:showPercent val="0"/>
          <c:showBubbleSize val="0"/>
        </c:dLbls>
        <c:gapWidth val="182"/>
        <c:axId val="123111744"/>
        <c:axId val="52331344"/>
      </c:barChart>
      <c:catAx>
        <c:axId val="123111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52331344"/>
        <c:crosses val="autoZero"/>
        <c:auto val="1"/>
        <c:lblAlgn val="ctr"/>
        <c:lblOffset val="100"/>
        <c:noMultiLvlLbl val="0"/>
      </c:catAx>
      <c:valAx>
        <c:axId val="5233134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23111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sz="1400" dirty="0"/>
              <a:t>Bibliotekerne involverede frivillige ift.: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sam!$B$112:$B$122</c:f>
              <c:strCache>
                <c:ptCount val="11"/>
                <c:pt idx="0">
                  <c:v>Andet</c:v>
                </c:pt>
                <c:pt idx="1">
                  <c:v>Sprogcafé</c:v>
                </c:pt>
                <c:pt idx="2">
                  <c:v>Makerspace</c:v>
                </c:pt>
                <c:pt idx="3">
                  <c:v>Læseklubber</c:v>
                </c:pt>
                <c:pt idx="4">
                  <c:v>Lokal-arkiv</c:v>
                </c:pt>
                <c:pt idx="5">
                  <c:v>Lektiecaféer</c:v>
                </c:pt>
                <c:pt idx="6">
                  <c:v>IT-vejledning/IT-café</c:v>
                </c:pt>
                <c:pt idx="7">
                  <c:v>Hjælp til bibliotekets klubber</c:v>
                </c:pt>
                <c:pt idx="8">
                  <c:v>Festivaler</c:v>
                </c:pt>
                <c:pt idx="9">
                  <c:v>Coding pirates</c:v>
                </c:pt>
                <c:pt idx="10">
                  <c:v>Biblioteksarrangementer</c:v>
                </c:pt>
              </c:strCache>
            </c:strRef>
          </c:cat>
          <c:val>
            <c:numRef>
              <c:f>sam!$C$112:$C$122</c:f>
              <c:numCache>
                <c:formatCode>0.0%</c:formatCode>
                <c:ptCount val="11"/>
                <c:pt idx="0">
                  <c:v>0.53800000000000003</c:v>
                </c:pt>
                <c:pt idx="1">
                  <c:v>0.22500000000000001</c:v>
                </c:pt>
                <c:pt idx="2">
                  <c:v>0.125</c:v>
                </c:pt>
                <c:pt idx="3">
                  <c:v>0.46200000000000002</c:v>
                </c:pt>
                <c:pt idx="4">
                  <c:v>0.36199999999999999</c:v>
                </c:pt>
                <c:pt idx="5">
                  <c:v>0.36199999999999999</c:v>
                </c:pt>
                <c:pt idx="6">
                  <c:v>0.56200000000000006</c:v>
                </c:pt>
                <c:pt idx="7">
                  <c:v>0.26200000000000001</c:v>
                </c:pt>
                <c:pt idx="8">
                  <c:v>0.35</c:v>
                </c:pt>
                <c:pt idx="9">
                  <c:v>0.3</c:v>
                </c:pt>
                <c:pt idx="10">
                  <c:v>0.7</c:v>
                </c:pt>
              </c:numCache>
            </c:numRef>
          </c:val>
          <c:extLst>
            <c:ext xmlns:c16="http://schemas.microsoft.com/office/drawing/2014/chart" uri="{C3380CC4-5D6E-409C-BE32-E72D297353CC}">
              <c16:uniqueId val="{00000000-DA42-4C96-83E9-112267ED0A55}"/>
            </c:ext>
          </c:extLst>
        </c:ser>
        <c:dLbls>
          <c:dLblPos val="outEnd"/>
          <c:showLegendKey val="0"/>
          <c:showVal val="1"/>
          <c:showCatName val="0"/>
          <c:showSerName val="0"/>
          <c:showPercent val="0"/>
          <c:showBubbleSize val="0"/>
        </c:dLbls>
        <c:gapWidth val="182"/>
        <c:axId val="37978560"/>
        <c:axId val="52328848"/>
      </c:barChart>
      <c:catAx>
        <c:axId val="37978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52328848"/>
        <c:crosses val="autoZero"/>
        <c:auto val="1"/>
        <c:lblAlgn val="ctr"/>
        <c:lblOffset val="100"/>
        <c:noMultiLvlLbl val="0"/>
      </c:catAx>
      <c:valAx>
        <c:axId val="5232884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37978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30/08/2023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‹nr.›</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1</a:t>
            </a:fld>
            <a:endParaRPr lang="en-GB"/>
          </a:p>
        </p:txBody>
      </p:sp>
    </p:spTree>
    <p:extLst>
      <p:ext uri="{BB962C8B-B14F-4D97-AF65-F5344CB8AC3E}">
        <p14:creationId xmlns:p14="http://schemas.microsoft.com/office/powerpoint/2010/main" val="137782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Biblioteksbarometeret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11</a:t>
            </a:fld>
            <a:endParaRPr lang="en-GB"/>
          </a:p>
        </p:txBody>
      </p:sp>
    </p:spTree>
    <p:extLst>
      <p:ext uri="{BB962C8B-B14F-4D97-AF65-F5344CB8AC3E}">
        <p14:creationId xmlns:p14="http://schemas.microsoft.com/office/powerpoint/2010/main" val="1127239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12</a:t>
            </a:fld>
            <a:endParaRPr lang="en-GB"/>
          </a:p>
        </p:txBody>
      </p:sp>
    </p:spTree>
    <p:extLst>
      <p:ext uri="{BB962C8B-B14F-4D97-AF65-F5344CB8AC3E}">
        <p14:creationId xmlns:p14="http://schemas.microsoft.com/office/powerpoint/2010/main" val="685579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13</a:t>
            </a:fld>
            <a:endParaRPr lang="en-GB"/>
          </a:p>
        </p:txBody>
      </p:sp>
    </p:spTree>
    <p:extLst>
      <p:ext uri="{BB962C8B-B14F-4D97-AF65-F5344CB8AC3E}">
        <p14:creationId xmlns:p14="http://schemas.microsoft.com/office/powerpoint/2010/main" val="3703933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Biblioteksbarometeret 2019</a:t>
            </a: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14</a:t>
            </a:fld>
            <a:endParaRPr lang="en-GB"/>
          </a:p>
        </p:txBody>
      </p:sp>
    </p:spTree>
    <p:extLst>
      <p:ext uri="{BB962C8B-B14F-4D97-AF65-F5344CB8AC3E}">
        <p14:creationId xmlns:p14="http://schemas.microsoft.com/office/powerpoint/2010/main" val="1780931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Biblioteksbarometeret 2019</a:t>
            </a: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15</a:t>
            </a:fld>
            <a:endParaRPr lang="en-GB"/>
          </a:p>
        </p:txBody>
      </p:sp>
    </p:spTree>
    <p:extLst>
      <p:ext uri="{BB962C8B-B14F-4D97-AF65-F5344CB8AC3E}">
        <p14:creationId xmlns:p14="http://schemas.microsoft.com/office/powerpoint/2010/main" val="944316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Biblioteksbarometeret 2019</a:t>
            </a:r>
          </a:p>
        </p:txBody>
      </p:sp>
      <p:sp>
        <p:nvSpPr>
          <p:cNvPr id="4" name="Pladsholder til slidenummer 3"/>
          <p:cNvSpPr>
            <a:spLocks noGrp="1"/>
          </p:cNvSpPr>
          <p:nvPr>
            <p:ph type="sldNum" sz="quarter" idx="10"/>
          </p:nvPr>
        </p:nvSpPr>
        <p:spPr/>
        <p:txBody>
          <a:bodyPr/>
          <a:lstStyle/>
          <a:p>
            <a:fld id="{49436F85-577F-4A92-A47F-D540A2BCC821}" type="slidenum">
              <a:rPr lang="en-GB" smtClean="0"/>
              <a:t>16</a:t>
            </a:fld>
            <a:endParaRPr lang="en-GB"/>
          </a:p>
        </p:txBody>
      </p:sp>
    </p:spTree>
    <p:extLst>
      <p:ext uri="{BB962C8B-B14F-4D97-AF65-F5344CB8AC3E}">
        <p14:creationId xmlns:p14="http://schemas.microsoft.com/office/powerpoint/2010/main" val="784606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Folkebiblioteket i tal 2019</a:t>
            </a:r>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Note: *I 2014 er tallene for ereolen.dk og </a:t>
            </a:r>
            <a:r>
              <a:rPr lang="da-DK" sz="1200" b="0" i="0" u="none" strike="noStrike" kern="1200" baseline="0" dirty="0" err="1">
                <a:solidFill>
                  <a:schemeClr val="tx1"/>
                </a:solidFill>
                <a:latin typeface="+mn-lt"/>
                <a:ea typeface="+mn-ea"/>
                <a:cs typeface="+mn-cs"/>
              </a:rPr>
              <a:t>Netlydbog</a:t>
            </a:r>
            <a:r>
              <a:rPr lang="da-DK" sz="1200" b="0" i="0" u="none" strike="noStrike" kern="1200" baseline="0" dirty="0">
                <a:solidFill>
                  <a:schemeClr val="tx1"/>
                </a:solidFill>
                <a:latin typeface="+mn-lt"/>
                <a:ea typeface="+mn-ea"/>
                <a:cs typeface="+mn-cs"/>
              </a:rPr>
              <a:t> lagt sammen.</a:t>
            </a:r>
          </a:p>
          <a:p>
            <a:r>
              <a:rPr lang="da-DK" sz="1200" b="0" i="0" u="none" strike="noStrike" kern="1200" baseline="0" dirty="0">
                <a:solidFill>
                  <a:schemeClr val="tx1"/>
                </a:solidFill>
                <a:latin typeface="+mn-lt"/>
                <a:ea typeface="+mn-ea"/>
                <a:cs typeface="+mn-cs"/>
              </a:rPr>
              <a:t>Tallet for </a:t>
            </a:r>
            <a:r>
              <a:rPr lang="da-DK" sz="1200" b="0" i="0" u="none" strike="noStrike" kern="1200" baseline="0" dirty="0" err="1">
                <a:solidFill>
                  <a:schemeClr val="tx1"/>
                </a:solidFill>
                <a:latin typeface="+mn-lt"/>
                <a:ea typeface="+mn-ea"/>
                <a:cs typeface="+mn-cs"/>
              </a:rPr>
              <a:t>eReolen</a:t>
            </a:r>
            <a:r>
              <a:rPr lang="da-DK" sz="1200" b="0" i="0" u="none" strike="noStrike" kern="1200" baseline="0" dirty="0">
                <a:solidFill>
                  <a:schemeClr val="tx1"/>
                </a:solidFill>
                <a:latin typeface="+mn-lt"/>
                <a:ea typeface="+mn-ea"/>
                <a:cs typeface="+mn-cs"/>
              </a:rPr>
              <a:t>-appen 2019 dækker over antal daglige brugere lagt sammen for hele året (hvis en bruger besøger appen flere gange på en dag, tælles det stadig som én bruger). De andre tal fra webstederne tæller besøg. Det vil sige, hvor mange besøg der har været på hjemmesiderne, og i de tal kan den samme bruger godt tælle flere gange pr. dag.</a:t>
            </a:r>
            <a:endParaRPr lang="da-DK" dirty="0"/>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17</a:t>
            </a:fld>
            <a:endParaRPr lang="en-GB"/>
          </a:p>
        </p:txBody>
      </p:sp>
    </p:spTree>
    <p:extLst>
      <p:ext uri="{BB962C8B-B14F-4D97-AF65-F5344CB8AC3E}">
        <p14:creationId xmlns:p14="http://schemas.microsoft.com/office/powerpoint/2010/main" val="2743423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Folkebiblioteket i tal 2019</a:t>
            </a:r>
            <a:endParaRPr lang="da-DK" sz="1200" b="0" i="0" u="none" strike="noStrike" kern="1200" baseline="0" dirty="0">
              <a:solidFill>
                <a:schemeClr val="tx1"/>
              </a:solidFill>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18</a:t>
            </a:fld>
            <a:endParaRPr lang="en-GB"/>
          </a:p>
        </p:txBody>
      </p:sp>
    </p:spTree>
    <p:extLst>
      <p:ext uri="{BB962C8B-B14F-4D97-AF65-F5344CB8AC3E}">
        <p14:creationId xmlns:p14="http://schemas.microsoft.com/office/powerpoint/2010/main" val="2232134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19</a:t>
            </a:fld>
            <a:endParaRPr lang="en-GB"/>
          </a:p>
        </p:txBody>
      </p:sp>
    </p:spTree>
    <p:extLst>
      <p:ext uri="{BB962C8B-B14F-4D97-AF65-F5344CB8AC3E}">
        <p14:creationId xmlns:p14="http://schemas.microsoft.com/office/powerpoint/2010/main" val="3791895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20</a:t>
            </a:fld>
            <a:endParaRPr lang="en-GB"/>
          </a:p>
        </p:txBody>
      </p:sp>
    </p:spTree>
    <p:extLst>
      <p:ext uri="{BB962C8B-B14F-4D97-AF65-F5344CB8AC3E}">
        <p14:creationId xmlns:p14="http://schemas.microsoft.com/office/powerpoint/2010/main" val="282557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3</a:t>
            </a:fld>
            <a:endParaRPr lang="en-GB"/>
          </a:p>
        </p:txBody>
      </p:sp>
    </p:spTree>
    <p:extLst>
      <p:ext uri="{BB962C8B-B14F-4D97-AF65-F5344CB8AC3E}">
        <p14:creationId xmlns:p14="http://schemas.microsoft.com/office/powerpoint/2010/main" val="1838581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Kilde: udarbejdet </a:t>
            </a:r>
            <a:r>
              <a:rPr lang="da-DK" dirty="0" err="1"/>
              <a:t>pba</a:t>
            </a:r>
            <a:r>
              <a:rPr lang="da-DK" dirty="0"/>
              <a:t>. Biblioteksbarometeret 2019</a:t>
            </a: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21</a:t>
            </a:fld>
            <a:endParaRPr lang="en-GB"/>
          </a:p>
        </p:txBody>
      </p:sp>
    </p:spTree>
    <p:extLst>
      <p:ext uri="{BB962C8B-B14F-4D97-AF65-F5344CB8AC3E}">
        <p14:creationId xmlns:p14="http://schemas.microsoft.com/office/powerpoint/2010/main" val="1756065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Kilde: udarbejdet </a:t>
            </a:r>
            <a:r>
              <a:rPr lang="da-DK" dirty="0" err="1"/>
              <a:t>pba</a:t>
            </a:r>
            <a:r>
              <a:rPr lang="da-DK" dirty="0"/>
              <a:t>. Biblioteksbarometeret 2019</a:t>
            </a: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22</a:t>
            </a:fld>
            <a:endParaRPr lang="en-GB"/>
          </a:p>
        </p:txBody>
      </p:sp>
    </p:spTree>
    <p:extLst>
      <p:ext uri="{BB962C8B-B14F-4D97-AF65-F5344CB8AC3E}">
        <p14:creationId xmlns:p14="http://schemas.microsoft.com/office/powerpoint/2010/main" val="4192173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Biblioteksbarometeret 2019</a:t>
            </a:r>
          </a:p>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t>23</a:t>
            </a:fld>
            <a:endParaRPr lang="en-GB"/>
          </a:p>
        </p:txBody>
      </p:sp>
    </p:spTree>
    <p:extLst>
      <p:ext uri="{BB962C8B-B14F-4D97-AF65-F5344CB8AC3E}">
        <p14:creationId xmlns:p14="http://schemas.microsoft.com/office/powerpoint/2010/main" val="3848297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Biblioteksbarometeret 2019</a:t>
            </a: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24</a:t>
            </a:fld>
            <a:endParaRPr lang="en-GB"/>
          </a:p>
        </p:txBody>
      </p:sp>
    </p:spTree>
    <p:extLst>
      <p:ext uri="{BB962C8B-B14F-4D97-AF65-F5344CB8AC3E}">
        <p14:creationId xmlns:p14="http://schemas.microsoft.com/office/powerpoint/2010/main" val="1933488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Biblioteksbarometeret 2019</a:t>
            </a:r>
          </a:p>
          <a:p>
            <a:r>
              <a:rPr lang="da-DK" dirty="0" err="1"/>
              <a:t>Coding</a:t>
            </a:r>
            <a:r>
              <a:rPr lang="da-DK" dirty="0"/>
              <a:t> Pirates Denmark er en forening som promoverer it-kreativitet hos børn i alderen 7 - 17 år gennem jævnlige klubaftener</a:t>
            </a: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25</a:t>
            </a:fld>
            <a:endParaRPr lang="en-GB"/>
          </a:p>
        </p:txBody>
      </p:sp>
    </p:spTree>
    <p:extLst>
      <p:ext uri="{BB962C8B-B14F-4D97-AF65-F5344CB8AC3E}">
        <p14:creationId xmlns:p14="http://schemas.microsoft.com/office/powerpoint/2010/main" val="4222702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26</a:t>
            </a:fld>
            <a:endParaRPr lang="en-GB"/>
          </a:p>
        </p:txBody>
      </p:sp>
    </p:spTree>
    <p:extLst>
      <p:ext uri="{BB962C8B-B14F-4D97-AF65-F5344CB8AC3E}">
        <p14:creationId xmlns:p14="http://schemas.microsoft.com/office/powerpoint/2010/main" val="503899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Slide 4,5 og 6 er udarbejdet på baggrund af Folkebiblioteket i tal 2019 </a:t>
            </a: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27</a:t>
            </a:fld>
            <a:endParaRPr lang="en-GB"/>
          </a:p>
        </p:txBody>
      </p:sp>
    </p:spTree>
    <p:extLst>
      <p:ext uri="{BB962C8B-B14F-4D97-AF65-F5344CB8AC3E}">
        <p14:creationId xmlns:p14="http://schemas.microsoft.com/office/powerpoint/2010/main" val="123217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Kilde: udarbejdet </a:t>
            </a:r>
            <a:r>
              <a:rPr lang="da-DK" dirty="0" err="1"/>
              <a:t>pba</a:t>
            </a:r>
            <a:r>
              <a:rPr lang="da-DK" dirty="0"/>
              <a:t>. Folkebiblioteket i tal 2019</a:t>
            </a:r>
          </a:p>
        </p:txBody>
      </p:sp>
      <p:sp>
        <p:nvSpPr>
          <p:cNvPr id="4" name="Pladsholder til slidenummer 3"/>
          <p:cNvSpPr>
            <a:spLocks noGrp="1"/>
          </p:cNvSpPr>
          <p:nvPr>
            <p:ph type="sldNum" sz="quarter" idx="10"/>
          </p:nvPr>
        </p:nvSpPr>
        <p:spPr/>
        <p:txBody>
          <a:bodyPr/>
          <a:lstStyle/>
          <a:p>
            <a:fld id="{49436F85-577F-4A92-A47F-D540A2BCC821}" type="slidenum">
              <a:rPr lang="en-GB" smtClean="0"/>
              <a:t>4</a:t>
            </a:fld>
            <a:endParaRPr lang="en-GB"/>
          </a:p>
        </p:txBody>
      </p:sp>
    </p:spTree>
    <p:extLst>
      <p:ext uri="{BB962C8B-B14F-4D97-AF65-F5344CB8AC3E}">
        <p14:creationId xmlns:p14="http://schemas.microsoft.com/office/powerpoint/2010/main" val="3539266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Kilde: udarbejdet </a:t>
            </a:r>
            <a:r>
              <a:rPr lang="da-DK" dirty="0" err="1"/>
              <a:t>pba</a:t>
            </a:r>
            <a:r>
              <a:rPr lang="da-DK" dirty="0"/>
              <a:t>. Folkebiblioteket i tal 2019</a:t>
            </a: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5</a:t>
            </a:fld>
            <a:endParaRPr lang="en-GB"/>
          </a:p>
        </p:txBody>
      </p:sp>
    </p:spTree>
    <p:extLst>
      <p:ext uri="{BB962C8B-B14F-4D97-AF65-F5344CB8AC3E}">
        <p14:creationId xmlns:p14="http://schemas.microsoft.com/office/powerpoint/2010/main" val="2002702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Folkebiblioteket i tal 2019</a:t>
            </a:r>
          </a:p>
        </p:txBody>
      </p:sp>
      <p:sp>
        <p:nvSpPr>
          <p:cNvPr id="4" name="Pladsholder til slidenummer 3"/>
          <p:cNvSpPr>
            <a:spLocks noGrp="1"/>
          </p:cNvSpPr>
          <p:nvPr>
            <p:ph type="sldNum" sz="quarter" idx="10"/>
          </p:nvPr>
        </p:nvSpPr>
        <p:spPr/>
        <p:txBody>
          <a:bodyPr/>
          <a:lstStyle/>
          <a:p>
            <a:fld id="{49436F85-577F-4A92-A47F-D540A2BCC821}" type="slidenum">
              <a:rPr lang="en-GB" smtClean="0"/>
              <a:t>6</a:t>
            </a:fld>
            <a:endParaRPr lang="en-GB"/>
          </a:p>
        </p:txBody>
      </p:sp>
    </p:spTree>
    <p:extLst>
      <p:ext uri="{BB962C8B-B14F-4D97-AF65-F5344CB8AC3E}">
        <p14:creationId xmlns:p14="http://schemas.microsoft.com/office/powerpoint/2010/main" val="410521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7</a:t>
            </a:fld>
            <a:endParaRPr lang="en-GB"/>
          </a:p>
        </p:txBody>
      </p:sp>
    </p:spTree>
    <p:extLst>
      <p:ext uri="{BB962C8B-B14F-4D97-AF65-F5344CB8AC3E}">
        <p14:creationId xmlns:p14="http://schemas.microsoft.com/office/powerpoint/2010/main" val="442081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Biblioteksbarometeret 2019	</a:t>
            </a:r>
          </a:p>
          <a:p>
            <a:endParaRPr lang="da-DK" dirty="0"/>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8</a:t>
            </a:fld>
            <a:endParaRPr lang="en-GB"/>
          </a:p>
        </p:txBody>
      </p:sp>
    </p:spTree>
    <p:extLst>
      <p:ext uri="{BB962C8B-B14F-4D97-AF65-F5344CB8AC3E}">
        <p14:creationId xmlns:p14="http://schemas.microsoft.com/office/powerpoint/2010/main" val="181434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Biblioteksbarometeret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9</a:t>
            </a:fld>
            <a:endParaRPr lang="en-GB"/>
          </a:p>
        </p:txBody>
      </p:sp>
    </p:spTree>
    <p:extLst>
      <p:ext uri="{BB962C8B-B14F-4D97-AF65-F5344CB8AC3E}">
        <p14:creationId xmlns:p14="http://schemas.microsoft.com/office/powerpoint/2010/main" val="368827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udarbejdet </a:t>
            </a:r>
            <a:r>
              <a:rPr lang="da-DK" dirty="0" err="1"/>
              <a:t>pba</a:t>
            </a:r>
            <a:r>
              <a:rPr lang="da-DK" dirty="0"/>
              <a:t>. Biblioteksbarometeret 2019	</a:t>
            </a:r>
          </a:p>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t>10</a:t>
            </a:fld>
            <a:endParaRPr lang="en-GB"/>
          </a:p>
        </p:txBody>
      </p:sp>
    </p:spTree>
    <p:extLst>
      <p:ext uri="{BB962C8B-B14F-4D97-AF65-F5344CB8AC3E}">
        <p14:creationId xmlns:p14="http://schemas.microsoft.com/office/powerpoint/2010/main" val="6601779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21.jpg"/><Relationship Id="rId5" Type="http://schemas.openxmlformats.org/officeDocument/2006/relationships/image" Target="../media/image3.emf"/><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Master" Target="../slideMasters/slideMaster1.xml"/><Relationship Id="rId5" Type="http://schemas.openxmlformats.org/officeDocument/2006/relationships/image" Target="../media/image23.jp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jp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7.jpg"/><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21" cy="1485900"/>
          </a:xfrm>
          <a:prstGeom prst="rect">
            <a:avLst/>
          </a:prstGeom>
          <a:ln w="3175">
            <a:solidFill>
              <a:schemeClr val="accent5"/>
            </a:solidFill>
          </a:ln>
        </p:spPr>
      </p:pic>
      <p:sp>
        <p:nvSpPr>
          <p:cNvPr id="7" name="Pladsholder til dato 6"/>
          <p:cNvSpPr>
            <a:spLocks noGrp="1"/>
          </p:cNvSpPr>
          <p:nvPr>
            <p:ph type="dt" sz="half" idx="10"/>
          </p:nvPr>
        </p:nvSpPr>
        <p:spPr/>
        <p:txBody>
          <a:bodyPr/>
          <a:lstStyle/>
          <a:p>
            <a:r>
              <a:rPr lang="da-DK" dirty="0"/>
              <a:t>Indsæt titel</a:t>
            </a:r>
            <a:endParaRPr lang="en-GB" dirty="0"/>
          </a:p>
        </p:txBody>
      </p:sp>
      <p:sp>
        <p:nvSpPr>
          <p:cNvPr id="12" name="Pladsholder til sidefod 11"/>
          <p:cNvSpPr>
            <a:spLocks noGrp="1"/>
          </p:cNvSpPr>
          <p:nvPr>
            <p:ph type="ftr" sz="quarter" idx="11"/>
          </p:nvPr>
        </p:nvSpPr>
        <p:spPr/>
        <p:txBody>
          <a:bodyPr/>
          <a:lstStyle>
            <a:lvl1pPr>
              <a:defRPr sz="1000"/>
            </a:lvl1pPr>
          </a:lstStyle>
          <a:p>
            <a:r>
              <a:rPr lang="da-DK"/>
              <a:t>Indsæt emne</a:t>
            </a:r>
            <a:endParaRPr lang="en-GB" dirty="0"/>
          </a:p>
        </p:txBody>
      </p:sp>
      <p:sp>
        <p:nvSpPr>
          <p:cNvPr id="8" name="Title 1"/>
          <p:cNvSpPr>
            <a:spLocks noGrp="1"/>
          </p:cNvSpPr>
          <p:nvPr>
            <p:ph type="ctrTitle" hasCustomPrompt="1"/>
          </p:nvPr>
        </p:nvSpPr>
        <p:spPr>
          <a:xfrm>
            <a:off x="1908174" y="2973600"/>
            <a:ext cx="9123364"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3" name="Subtitle 2"/>
          <p:cNvSpPr>
            <a:spLocks noGrp="1"/>
          </p:cNvSpPr>
          <p:nvPr>
            <p:ph type="subTitle" idx="1" hasCustomPrompt="1"/>
          </p:nvPr>
        </p:nvSpPr>
        <p:spPr>
          <a:xfrm>
            <a:off x="1908174" y="4383656"/>
            <a:ext cx="9123363"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3" name="Pladsholder til slidenummer 12" hidden="1"/>
          <p:cNvSpPr>
            <a:spLocks noGrp="1"/>
          </p:cNvSpPr>
          <p:nvPr>
            <p:ph type="sldNum" sz="quarter" idx="12"/>
          </p:nvPr>
        </p:nvSpPr>
        <p:spPr>
          <a:xfrm>
            <a:off x="10465806" y="7139090"/>
            <a:ext cx="541920" cy="438620"/>
          </a:xfrm>
        </p:spPr>
        <p:txBody>
          <a:bodyPr/>
          <a:lstStyle>
            <a:lvl1pPr>
              <a:defRPr sz="100"/>
            </a:lvl1pPr>
          </a:lstStyle>
          <a:p>
            <a:fld id="{45D37B1E-C366-494F-A587-962AD9AABC83}" type="slidenum">
              <a:rPr lang="en-GB" smtClean="0"/>
              <a:pPr/>
              <a:t>‹nr.›</a:t>
            </a:fld>
            <a:endParaRPr lang="en-GB" dirty="0"/>
          </a:p>
        </p:txBody>
      </p:sp>
      <p:sp>
        <p:nvSpPr>
          <p:cNvPr id="10"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7"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91521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kst eller grafik">
    <p:spTree>
      <p:nvGrpSpPr>
        <p:cNvPr id="1" name=""/>
        <p:cNvGrpSpPr/>
        <p:nvPr/>
      </p:nvGrpSpPr>
      <p:grpSpPr>
        <a:xfrm>
          <a:off x="0" y="0"/>
          <a:ext cx="0" cy="0"/>
          <a:chOff x="0" y="0"/>
          <a:chExt cx="0" cy="0"/>
        </a:xfrm>
      </p:grpSpPr>
      <p:pic>
        <p:nvPicPr>
          <p:cNvPr id="24" name="Billed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8"/>
            <a:ext cx="2642920" cy="1485900"/>
          </a:xfrm>
          <a:prstGeom prst="rect">
            <a:avLst/>
          </a:prstGeom>
          <a:ln w="3175">
            <a:solidFill>
              <a:schemeClr val="accent5"/>
            </a:solidFill>
          </a:ln>
        </p:spPr>
      </p:pic>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3" y="0"/>
            <a:ext cx="2642920" cy="1485900"/>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Content Placeholder 2"/>
          <p:cNvSpPr>
            <a:spLocks noGrp="1"/>
          </p:cNvSpPr>
          <p:nvPr>
            <p:ph idx="1" hasCustomPrompt="1"/>
          </p:nvPr>
        </p:nvSpPr>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3" name="Gruppe 12"/>
          <p:cNvGrpSpPr/>
          <p:nvPr userDrawn="1"/>
        </p:nvGrpSpPr>
        <p:grpSpPr>
          <a:xfrm>
            <a:off x="-2783394" y="3119096"/>
            <a:ext cx="2644131" cy="2405543"/>
            <a:chOff x="-2783394" y="2179188"/>
            <a:chExt cx="2644131" cy="2405543"/>
          </a:xfrm>
        </p:grpSpPr>
        <p:sp>
          <p:nvSpPr>
            <p:cNvPr id="14"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5" name="Gruppe 3"/>
            <p:cNvGrpSpPr>
              <a:grpSpLocks/>
            </p:cNvGrpSpPr>
            <p:nvPr userDrawn="1"/>
          </p:nvGrpSpPr>
          <p:grpSpPr bwMode="auto">
            <a:xfrm>
              <a:off x="-1066947" y="4384277"/>
              <a:ext cx="419099" cy="196850"/>
              <a:chOff x="2010094" y="2868664"/>
              <a:chExt cx="417987" cy="196850"/>
            </a:xfrm>
          </p:grpSpPr>
          <p:pic>
            <p:nvPicPr>
              <p:cNvPr id="19"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6" name="Gruppe 2"/>
            <p:cNvGrpSpPr>
              <a:grpSpLocks/>
            </p:cNvGrpSpPr>
            <p:nvPr userDrawn="1"/>
          </p:nvGrpSpPr>
          <p:grpSpPr bwMode="auto">
            <a:xfrm>
              <a:off x="-552013" y="4387881"/>
              <a:ext cx="412750" cy="196850"/>
              <a:chOff x="2542276" y="3303503"/>
              <a:chExt cx="413649" cy="196850"/>
            </a:xfrm>
          </p:grpSpPr>
          <p:pic>
            <p:nvPicPr>
              <p:cNvPr id="17"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39684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ekst eller grafik med kant">
    <p:spTree>
      <p:nvGrpSpPr>
        <p:cNvPr id="1" name=""/>
        <p:cNvGrpSpPr/>
        <p:nvPr/>
      </p:nvGrpSpPr>
      <p:grpSpPr>
        <a:xfrm>
          <a:off x="0" y="0"/>
          <a:ext cx="0" cy="0"/>
          <a:chOff x="0" y="0"/>
          <a:chExt cx="0" cy="0"/>
        </a:xfrm>
      </p:grpSpPr>
      <p:pic>
        <p:nvPicPr>
          <p:cNvPr id="28" name="Billed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9"/>
            <a:ext cx="2642919" cy="1485899"/>
          </a:xfrm>
          <a:prstGeom prst="rect">
            <a:avLst/>
          </a:prstGeom>
          <a:ln w="3175">
            <a:solidFill>
              <a:schemeClr val="accent5"/>
            </a:solidFill>
          </a:ln>
        </p:spPr>
      </p:pic>
      <p:sp>
        <p:nvSpPr>
          <p:cNvPr id="1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endParaRPr lang="en-GB" dirty="0"/>
          </a:p>
        </p:txBody>
      </p:sp>
      <p:sp>
        <p:nvSpPr>
          <p:cNvPr id="3" name="Content Placeholder 2"/>
          <p:cNvSpPr>
            <a:spLocks noGrp="1"/>
          </p:cNvSpPr>
          <p:nvPr>
            <p:ph idx="1" hasCustomPrompt="1"/>
          </p:nvPr>
        </p:nvSpPr>
        <p:spPr>
          <a:xfrm>
            <a:off x="1908175" y="1898650"/>
            <a:ext cx="9116091" cy="3790950"/>
          </a:xfrm>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 med kant)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2" name="Gruppe 11"/>
          <p:cNvGrpSpPr/>
          <p:nvPr userDrawn="1"/>
        </p:nvGrpSpPr>
        <p:grpSpPr>
          <a:xfrm>
            <a:off x="-2783394" y="3119096"/>
            <a:ext cx="2644131" cy="2405543"/>
            <a:chOff x="-2783394" y="2179188"/>
            <a:chExt cx="2644131" cy="2405543"/>
          </a:xfrm>
        </p:grpSpPr>
        <p:sp>
          <p:nvSpPr>
            <p:cNvPr id="1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6" name="Gruppe 3"/>
            <p:cNvGrpSpPr>
              <a:grpSpLocks/>
            </p:cNvGrpSpPr>
            <p:nvPr userDrawn="1"/>
          </p:nvGrpSpPr>
          <p:grpSpPr bwMode="auto">
            <a:xfrm>
              <a:off x="-1066947" y="4384277"/>
              <a:ext cx="419099" cy="196850"/>
              <a:chOff x="2010094" y="2868664"/>
              <a:chExt cx="417987" cy="196850"/>
            </a:xfrm>
          </p:grpSpPr>
          <p:pic>
            <p:nvPicPr>
              <p:cNvPr id="2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7" name="Gruppe 2"/>
            <p:cNvGrpSpPr>
              <a:grpSpLocks/>
            </p:cNvGrpSpPr>
            <p:nvPr userDrawn="1"/>
          </p:nvGrpSpPr>
          <p:grpSpPr bwMode="auto">
            <a:xfrm>
              <a:off x="-552013" y="4387881"/>
              <a:ext cx="412750" cy="196850"/>
              <a:chOff x="2542276" y="3303503"/>
              <a:chExt cx="413649" cy="196850"/>
            </a:xfrm>
          </p:grpSpPr>
          <p:pic>
            <p:nvPicPr>
              <p:cNvPr id="18"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6"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7" name="Billede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5322" y="0"/>
            <a:ext cx="2642920" cy="1485899"/>
          </a:xfrm>
          <a:prstGeom prst="rect">
            <a:avLst/>
          </a:prstGeom>
          <a:ln w="3175">
            <a:solidFill>
              <a:schemeClr val="accent5"/>
            </a:solidFill>
          </a:ln>
        </p:spPr>
      </p:pic>
    </p:spTree>
    <p:extLst>
      <p:ext uri="{BB962C8B-B14F-4D97-AF65-F5344CB8AC3E}">
        <p14:creationId xmlns:p14="http://schemas.microsoft.com/office/powerpoint/2010/main" val="71407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o bokse tekst eller graf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dirty="0"/>
              <a:t>Indsæt titel</a:t>
            </a:r>
            <a:endParaRPr lang="en-GB" dirty="0"/>
          </a:p>
        </p:txBody>
      </p:sp>
      <p:sp>
        <p:nvSpPr>
          <p:cNvPr id="6" name="Footer Placeholder 5"/>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baseline="0"/>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567488" y="1898650"/>
            <a:ext cx="4462912" cy="3790951"/>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0"/>
            <a:endParaRPr lang="da-DK" noProof="0"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pic>
        <p:nvPicPr>
          <p:cNvPr id="19" name="Billed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19" cy="1485898"/>
          </a:xfrm>
          <a:prstGeom prst="rect">
            <a:avLst/>
          </a:prstGeom>
          <a:ln w="3175">
            <a:solidFill>
              <a:schemeClr val="accent5"/>
            </a:solidFill>
          </a:ln>
        </p:spPr>
      </p:pic>
      <p:grpSp>
        <p:nvGrpSpPr>
          <p:cNvPr id="18" name="Gruppe 17"/>
          <p:cNvGrpSpPr/>
          <p:nvPr userDrawn="1"/>
        </p:nvGrpSpPr>
        <p:grpSpPr>
          <a:xfrm>
            <a:off x="-2783394" y="3119096"/>
            <a:ext cx="2644131" cy="2405543"/>
            <a:chOff x="-2783394" y="2179188"/>
            <a:chExt cx="2644131" cy="2405543"/>
          </a:xfrm>
        </p:grpSpPr>
        <p:sp>
          <p:nvSpPr>
            <p:cNvPr id="29"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eller grafik</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0" name="Gruppe 3"/>
            <p:cNvGrpSpPr>
              <a:grpSpLocks/>
            </p:cNvGrpSpPr>
            <p:nvPr userDrawn="1"/>
          </p:nvGrpSpPr>
          <p:grpSpPr bwMode="auto">
            <a:xfrm>
              <a:off x="-1066947" y="4384277"/>
              <a:ext cx="419099" cy="196850"/>
              <a:chOff x="2010094" y="2868664"/>
              <a:chExt cx="417987" cy="196850"/>
            </a:xfrm>
          </p:grpSpPr>
          <p:pic>
            <p:nvPicPr>
              <p:cNvPr id="3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31" name="Gruppe 2"/>
            <p:cNvGrpSpPr>
              <a:grpSpLocks/>
            </p:cNvGrpSpPr>
            <p:nvPr userDrawn="1"/>
          </p:nvGrpSpPr>
          <p:grpSpPr bwMode="auto">
            <a:xfrm>
              <a:off x="-552013" y="4387881"/>
              <a:ext cx="412750" cy="196850"/>
              <a:chOff x="2542276" y="3303503"/>
              <a:chExt cx="413649" cy="196850"/>
            </a:xfrm>
          </p:grpSpPr>
          <p:pic>
            <p:nvPicPr>
              <p:cNvPr id="32"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3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8"/>
          </a:xfrm>
          <a:prstGeom prst="rect">
            <a:avLst/>
          </a:prstGeom>
          <a:ln w="3175">
            <a:solidFill>
              <a:schemeClr val="accent5"/>
            </a:solidFill>
          </a:ln>
        </p:spPr>
      </p:pic>
    </p:spTree>
    <p:extLst>
      <p:ext uri="{BB962C8B-B14F-4D97-AF65-F5344CB8AC3E}">
        <p14:creationId xmlns:p14="http://schemas.microsoft.com/office/powerpoint/2010/main" val="646104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 bokse tekst / grafik med kant">
    <p:spTree>
      <p:nvGrpSpPr>
        <p:cNvPr id="1" name=""/>
        <p:cNvGrpSpPr/>
        <p:nvPr/>
      </p:nvGrpSpPr>
      <p:grpSpPr>
        <a:xfrm>
          <a:off x="0" y="0"/>
          <a:ext cx="0" cy="0"/>
          <a:chOff x="0" y="0"/>
          <a:chExt cx="0" cy="0"/>
        </a:xfrm>
      </p:grpSpPr>
      <p:sp>
        <p:nvSpPr>
          <p:cNvPr id="2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Pladsholder til dato 3"/>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Content Placeholder 3"/>
          <p:cNvSpPr>
            <a:spLocks noGrp="1"/>
          </p:cNvSpPr>
          <p:nvPr>
            <p:ph sz="half" idx="2" hasCustomPrompt="1"/>
          </p:nvPr>
        </p:nvSpPr>
        <p:spPr>
          <a:xfrm>
            <a:off x="6567488" y="1898651"/>
            <a:ext cx="4462912" cy="3790800"/>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ladsholder til slidenummer 5"/>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20" name="Gruppe 19"/>
          <p:cNvGrpSpPr/>
          <p:nvPr userDrawn="1"/>
        </p:nvGrpSpPr>
        <p:grpSpPr>
          <a:xfrm>
            <a:off x="-2783394" y="3119096"/>
            <a:ext cx="2644131" cy="2405543"/>
            <a:chOff x="-2783394" y="2179188"/>
            <a:chExt cx="2644131" cy="2405543"/>
          </a:xfrm>
        </p:grpSpPr>
        <p:sp>
          <p:nvSpPr>
            <p:cNvPr id="21"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 grafik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2" name="Gruppe 3"/>
            <p:cNvGrpSpPr>
              <a:grpSpLocks/>
            </p:cNvGrpSpPr>
            <p:nvPr userDrawn="1"/>
          </p:nvGrpSpPr>
          <p:grpSpPr bwMode="auto">
            <a:xfrm>
              <a:off x="-1066947" y="4384277"/>
              <a:ext cx="419099" cy="196850"/>
              <a:chOff x="2010094" y="2868664"/>
              <a:chExt cx="417987" cy="196850"/>
            </a:xfrm>
          </p:grpSpPr>
          <p:pic>
            <p:nvPicPr>
              <p:cNvPr id="39"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552013" y="4387881"/>
              <a:ext cx="412750" cy="196850"/>
              <a:chOff x="2542276" y="3303503"/>
              <a:chExt cx="413649" cy="196850"/>
            </a:xfrm>
          </p:grpSpPr>
          <p:pic>
            <p:nvPicPr>
              <p:cNvPr id="37"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4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34"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35" name="Billede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7"/>
          </a:xfrm>
          <a:prstGeom prst="rect">
            <a:avLst/>
          </a:prstGeom>
          <a:ln w="3175">
            <a:solidFill>
              <a:schemeClr val="accent5"/>
            </a:solidFill>
          </a:ln>
        </p:spPr>
      </p:pic>
      <p:pic>
        <p:nvPicPr>
          <p:cNvPr id="36" name="Billed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5321" y="0"/>
            <a:ext cx="2642917" cy="1485898"/>
          </a:xfrm>
          <a:prstGeom prst="rect">
            <a:avLst/>
          </a:prstGeom>
          <a:ln w="3175">
            <a:solidFill>
              <a:schemeClr val="accent5"/>
            </a:solidFill>
          </a:ln>
        </p:spPr>
      </p:pic>
    </p:spTree>
    <p:extLst>
      <p:ext uri="{BB962C8B-B14F-4D97-AF65-F5344CB8AC3E}">
        <p14:creationId xmlns:p14="http://schemas.microsoft.com/office/powerpoint/2010/main" val="3100550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 bokse tekst og bille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a-DK"/>
              <a:t>Indsæt titel</a:t>
            </a:r>
            <a:endParaRPr lang="en-GB" dirty="0"/>
          </a:p>
        </p:txBody>
      </p:sp>
      <p:sp>
        <p:nvSpPr>
          <p:cNvPr id="6" name="Footer Placeholder 5"/>
          <p:cNvSpPr>
            <a:spLocks noGrp="1"/>
          </p:cNvSpPr>
          <p:nvPr>
            <p:ph type="ftr" sz="quarter" idx="11"/>
          </p:nvPr>
        </p:nvSpPr>
        <p:spPr/>
        <p:txBody>
          <a:bodyPr/>
          <a:lstStyle/>
          <a:p>
            <a:r>
              <a:rPr lang="da-DK" dirty="0"/>
              <a:t>Indsæt emne</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7488" y="1941513"/>
            <a:ext cx="4462912" cy="3724926"/>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3" cy="3790953"/>
          </a:xfrm>
        </p:spPr>
        <p:txBody>
          <a:bodyPr/>
          <a:lstStyle>
            <a:lvl1pPr>
              <a:defRPr baseline="0"/>
            </a:lvl1pPr>
            <a:lvl2pPr>
              <a:defRPr/>
            </a:lvl2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8" name="Billed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8"/>
          </a:xfrm>
          <a:prstGeom prst="rect">
            <a:avLst/>
          </a:prstGeom>
          <a:ln w="3175">
            <a:solidFill>
              <a:schemeClr val="accent5"/>
            </a:solidFill>
          </a:ln>
        </p:spPr>
      </p:pic>
      <p:grpSp>
        <p:nvGrpSpPr>
          <p:cNvPr id="22" name="Gruppe 21"/>
          <p:cNvGrpSpPr/>
          <p:nvPr userDrawn="1"/>
        </p:nvGrpSpPr>
        <p:grpSpPr>
          <a:xfrm>
            <a:off x="-2783394" y="1548000"/>
            <a:ext cx="2637735" cy="2220783"/>
            <a:chOff x="-2783394" y="2179188"/>
            <a:chExt cx="2637735" cy="2220783"/>
          </a:xfrm>
        </p:grpSpPr>
        <p:sp>
          <p:nvSpPr>
            <p:cNvPr id="2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4" name="Gruppe 3"/>
            <p:cNvGrpSpPr>
              <a:grpSpLocks/>
            </p:cNvGrpSpPr>
            <p:nvPr userDrawn="1"/>
          </p:nvGrpSpPr>
          <p:grpSpPr bwMode="auto">
            <a:xfrm>
              <a:off x="-2180364" y="4199517"/>
              <a:ext cx="419099" cy="196850"/>
              <a:chOff x="899631" y="2683904"/>
              <a:chExt cx="417987" cy="196850"/>
            </a:xfrm>
          </p:grpSpPr>
          <p:pic>
            <p:nvPicPr>
              <p:cNvPr id="4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1665430" y="4203121"/>
              <a:ext cx="412750" cy="196850"/>
              <a:chOff x="1426434" y="3118743"/>
              <a:chExt cx="413649" cy="196850"/>
            </a:xfrm>
          </p:grpSpPr>
          <p:pic>
            <p:nvPicPr>
              <p:cNvPr id="26"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2" name="Gruppe 41"/>
          <p:cNvGrpSpPr/>
          <p:nvPr userDrawn="1"/>
        </p:nvGrpSpPr>
        <p:grpSpPr>
          <a:xfrm>
            <a:off x="-2781153" y="3798092"/>
            <a:ext cx="2641303" cy="2091399"/>
            <a:chOff x="-2748102" y="1898650"/>
            <a:chExt cx="2641303" cy="2091399"/>
          </a:xfrm>
        </p:grpSpPr>
        <p:sp>
          <p:nvSpPr>
            <p:cNvPr id="43"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44" name="Gruppe 57"/>
            <p:cNvGrpSpPr>
              <a:grpSpLocks/>
            </p:cNvGrpSpPr>
            <p:nvPr/>
          </p:nvGrpSpPr>
          <p:grpSpPr bwMode="auto">
            <a:xfrm>
              <a:off x="-454060" y="3593903"/>
              <a:ext cx="330033" cy="396146"/>
              <a:chOff x="1018031" y="5113037"/>
              <a:chExt cx="373412" cy="448177"/>
            </a:xfrm>
          </p:grpSpPr>
          <p:pic>
            <p:nvPicPr>
              <p:cNvPr id="46" name="Billed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45" name="Billede 5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654700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o bokse tekst og billede m kant">
    <p:spTree>
      <p:nvGrpSpPr>
        <p:cNvPr id="1" name=""/>
        <p:cNvGrpSpPr/>
        <p:nvPr/>
      </p:nvGrpSpPr>
      <p:grpSpPr>
        <a:xfrm>
          <a:off x="0" y="0"/>
          <a:ext cx="0" cy="0"/>
          <a:chOff x="0" y="0"/>
          <a:chExt cx="0" cy="0"/>
        </a:xfrm>
      </p:grpSpPr>
      <p:sp>
        <p:nvSpPr>
          <p:cNvPr id="2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Pladsholder til dato 1"/>
          <p:cNvSpPr>
            <a:spLocks noGrp="1"/>
          </p:cNvSpPr>
          <p:nvPr>
            <p:ph type="dt" sz="half" idx="15"/>
          </p:nvPr>
        </p:nvSpPr>
        <p:spPr/>
        <p:txBody>
          <a:bodyPr/>
          <a:lstStyle>
            <a:lvl1pPr>
              <a:defRPr>
                <a:solidFill>
                  <a:schemeClr val="bg1"/>
                </a:solidFill>
              </a:defRPr>
            </a:lvl1pPr>
          </a:lstStyle>
          <a:p>
            <a:r>
              <a:rPr lang="da-DK" dirty="0"/>
              <a:t>Indsæt titel</a:t>
            </a:r>
            <a:endParaRPr lang="en-GB" dirty="0"/>
          </a:p>
        </p:txBody>
      </p:sp>
      <p:sp>
        <p:nvSpPr>
          <p:cNvPr id="3" name="Pladsholder til sidefod 2"/>
          <p:cNvSpPr>
            <a:spLocks noGrp="1"/>
          </p:cNvSpPr>
          <p:nvPr>
            <p:ph type="ftr" sz="quarter" idx="16"/>
          </p:nvPr>
        </p:nvSpPr>
        <p:spPr/>
        <p:txBody>
          <a:bodyPr/>
          <a:lstStyle>
            <a:lvl1pPr>
              <a:defRPr>
                <a:solidFill>
                  <a:schemeClr val="bg1"/>
                </a:solidFill>
              </a:defRPr>
            </a:lvl1pPr>
          </a:lstStyle>
          <a:p>
            <a:r>
              <a:rPr lang="da-DK"/>
              <a:t>Indsæt emne</a:t>
            </a:r>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6399" y="1941513"/>
            <a:ext cx="446400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4" cy="3790953"/>
          </a:xfrm>
        </p:spPr>
        <p:txBody>
          <a:bodyPr/>
          <a:lstStyle>
            <a:lvl1pPr>
              <a:defRPr baseline="0"/>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lidenummer 3"/>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25" name="Gruppe 24"/>
          <p:cNvGrpSpPr/>
          <p:nvPr userDrawn="1"/>
        </p:nvGrpSpPr>
        <p:grpSpPr>
          <a:xfrm>
            <a:off x="-2783394" y="1548000"/>
            <a:ext cx="2637735" cy="2220783"/>
            <a:chOff x="-2783394" y="2179188"/>
            <a:chExt cx="2637735" cy="2220783"/>
          </a:xfrm>
        </p:grpSpPr>
        <p:sp>
          <p:nvSpPr>
            <p:cNvPr id="26"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7" name="Gruppe 3"/>
            <p:cNvGrpSpPr>
              <a:grpSpLocks/>
            </p:cNvGrpSpPr>
            <p:nvPr userDrawn="1"/>
          </p:nvGrpSpPr>
          <p:grpSpPr bwMode="auto">
            <a:xfrm>
              <a:off x="-2180364" y="4199517"/>
              <a:ext cx="419099" cy="196850"/>
              <a:chOff x="899631" y="2683904"/>
              <a:chExt cx="417987" cy="196850"/>
            </a:xfrm>
          </p:grpSpPr>
          <p:pic>
            <p:nvPicPr>
              <p:cNvPr id="46"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8" name="Gruppe 2"/>
            <p:cNvGrpSpPr>
              <a:grpSpLocks/>
            </p:cNvGrpSpPr>
            <p:nvPr userDrawn="1"/>
          </p:nvGrpSpPr>
          <p:grpSpPr bwMode="auto">
            <a:xfrm>
              <a:off x="-1665430" y="4203121"/>
              <a:ext cx="412750" cy="196850"/>
              <a:chOff x="1426434" y="3118743"/>
              <a:chExt cx="413649" cy="196850"/>
            </a:xfrm>
          </p:grpSpPr>
          <p:pic>
            <p:nvPicPr>
              <p:cNvPr id="30"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8" name="Gruppe 47"/>
          <p:cNvGrpSpPr/>
          <p:nvPr userDrawn="1"/>
        </p:nvGrpSpPr>
        <p:grpSpPr>
          <a:xfrm>
            <a:off x="-2781153" y="3798092"/>
            <a:ext cx="2641303" cy="2091399"/>
            <a:chOff x="-2748102" y="1898650"/>
            <a:chExt cx="2641303" cy="2091399"/>
          </a:xfrm>
        </p:grpSpPr>
        <p:sp>
          <p:nvSpPr>
            <p:cNvPr id="49"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50" name="Gruppe 57"/>
            <p:cNvGrpSpPr>
              <a:grpSpLocks/>
            </p:cNvGrpSpPr>
            <p:nvPr/>
          </p:nvGrpSpPr>
          <p:grpSpPr bwMode="auto">
            <a:xfrm>
              <a:off x="-454060" y="3593903"/>
              <a:ext cx="330033" cy="396146"/>
              <a:chOff x="1018031" y="5113037"/>
              <a:chExt cx="373412" cy="448177"/>
            </a:xfrm>
          </p:grpSpPr>
          <p:pic>
            <p:nvPicPr>
              <p:cNvPr id="52"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51"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32" name="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33" name="Billede 3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83091" y="1973"/>
            <a:ext cx="2638457" cy="1481952"/>
          </a:xfrm>
          <a:prstGeom prst="rect">
            <a:avLst/>
          </a:prstGeom>
          <a:ln w="3175">
            <a:solidFill>
              <a:schemeClr val="accent5"/>
            </a:solidFill>
          </a:ln>
        </p:spPr>
      </p:pic>
    </p:spTree>
    <p:extLst>
      <p:ext uri="{BB962C8B-B14F-4D97-AF65-F5344CB8AC3E}">
        <p14:creationId xmlns:p14="http://schemas.microsoft.com/office/powerpoint/2010/main" val="2387527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a:t>Indsæt titel</a:t>
            </a:r>
            <a:endParaRPr lang="en-GB" dirty="0"/>
          </a:p>
        </p:txBody>
      </p:sp>
      <p:sp>
        <p:nvSpPr>
          <p:cNvPr id="4" name="Footer Placeholder 3"/>
          <p:cNvSpPr>
            <a:spLocks noGrp="1"/>
          </p:cNvSpPr>
          <p:nvPr>
            <p:ph type="ftr" sz="quarter" idx="11"/>
          </p:nvPr>
        </p:nvSpPr>
        <p:spPr/>
        <p:txBody>
          <a:bodyPr/>
          <a:lstStyle/>
          <a:p>
            <a:r>
              <a:rPr lang="da-DK" dirty="0"/>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6" name="Pladsholder til billede 2"/>
          <p:cNvSpPr>
            <a:spLocks noGrp="1"/>
          </p:cNvSpPr>
          <p:nvPr>
            <p:ph type="pic" sz="quarter" idx="14"/>
          </p:nvPr>
        </p:nvSpPr>
        <p:spPr>
          <a:xfrm>
            <a:off x="1908175" y="1941512"/>
            <a:ext cx="9116086" cy="3726000"/>
          </a:xfrm>
          <a:solidFill>
            <a:srgbClr val="9B9B9B"/>
          </a:solidFill>
        </p:spPr>
        <p:txBody>
          <a:bodyPr/>
          <a:lstStyle>
            <a:lvl1pPr algn="ctr">
              <a:defRPr b="0">
                <a:solidFill>
                  <a:schemeClr val="bg1"/>
                </a:solidFill>
              </a:defRPr>
            </a:lvl1pPr>
          </a:lstStyle>
          <a:p>
            <a:r>
              <a:rPr lang="da-DK" dirty="0"/>
              <a:t>Klik på ikonet for at tilføje et billede</a:t>
            </a:r>
          </a:p>
        </p:txBody>
      </p:sp>
      <p:pic>
        <p:nvPicPr>
          <p:cNvPr id="14" name="Bille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7"/>
          </a:xfrm>
          <a:prstGeom prst="rect">
            <a:avLst/>
          </a:prstGeom>
          <a:ln w="3175">
            <a:solidFill>
              <a:schemeClr val="accent5"/>
            </a:solidFill>
          </a:ln>
        </p:spPr>
      </p:pic>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1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2899975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illede med kant">
    <p:spTree>
      <p:nvGrpSpPr>
        <p:cNvPr id="1" name=""/>
        <p:cNvGrpSpPr/>
        <p:nvPr/>
      </p:nvGrpSpPr>
      <p:grpSpPr>
        <a:xfrm>
          <a:off x="0" y="0"/>
          <a:ext cx="0" cy="0"/>
          <a:chOff x="0" y="0"/>
          <a:chExt cx="0" cy="0"/>
        </a:xfrm>
      </p:grpSpPr>
      <p:sp>
        <p:nvSpPr>
          <p:cNvPr id="1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5"/>
          </p:nvPr>
        </p:nvSpPr>
        <p:spPr/>
        <p:txBody>
          <a:bodyPr/>
          <a:lstStyle>
            <a:lvl1pPr>
              <a:defRPr>
                <a:solidFill>
                  <a:schemeClr val="bg1"/>
                </a:solidFill>
              </a:defRPr>
            </a:lvl1pPr>
          </a:lstStyle>
          <a:p>
            <a:r>
              <a:rPr lang="da-DK" dirty="0"/>
              <a:t>Indsæt titel</a:t>
            </a:r>
            <a:endParaRPr lang="en-GB" dirty="0"/>
          </a:p>
        </p:txBody>
      </p:sp>
      <p:sp>
        <p:nvSpPr>
          <p:cNvPr id="8" name="Pladsholder til sidefod 7"/>
          <p:cNvSpPr>
            <a:spLocks noGrp="1"/>
          </p:cNvSpPr>
          <p:nvPr>
            <p:ph type="ftr" sz="quarter" idx="16"/>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6" name="Pladsholder til billede 2"/>
          <p:cNvSpPr>
            <a:spLocks noGrp="1"/>
          </p:cNvSpPr>
          <p:nvPr>
            <p:ph type="pic" sz="quarter" idx="14"/>
          </p:nvPr>
        </p:nvSpPr>
        <p:spPr>
          <a:xfrm>
            <a:off x="1908176" y="1941513"/>
            <a:ext cx="911609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9" name="Pladsholder til slidenummer 8"/>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 med kant</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27"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1" name="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3091" y="1972"/>
            <a:ext cx="2638457" cy="1481952"/>
          </a:xfrm>
          <a:prstGeom prst="rect">
            <a:avLst/>
          </a:prstGeom>
          <a:ln w="3175">
            <a:solidFill>
              <a:schemeClr val="accent5"/>
            </a:solidFill>
          </a:ln>
        </p:spPr>
      </p:pic>
    </p:spTree>
    <p:extLst>
      <p:ext uri="{BB962C8B-B14F-4D97-AF65-F5344CB8AC3E}">
        <p14:creationId xmlns:p14="http://schemas.microsoft.com/office/powerpoint/2010/main" val="1768249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Overskri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a-DK" dirty="0"/>
              <a:t>Indsæt titel</a:t>
            </a:r>
            <a:endParaRPr lang="en-GB" dirty="0"/>
          </a:p>
        </p:txBody>
      </p:sp>
      <p:sp>
        <p:nvSpPr>
          <p:cNvPr id="4" name="Footer Placeholder 3"/>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7"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945256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Overskrift med kant">
    <p:spTree>
      <p:nvGrpSpPr>
        <p:cNvPr id="1" name=""/>
        <p:cNvGrpSpPr/>
        <p:nvPr/>
      </p:nvGrpSpPr>
      <p:grpSpPr>
        <a:xfrm>
          <a:off x="0" y="0"/>
          <a:ext cx="0" cy="0"/>
          <a:chOff x="0" y="0"/>
          <a:chExt cx="0" cy="0"/>
        </a:xfrm>
      </p:grpSpPr>
      <p:sp>
        <p:nvSpPr>
          <p:cNvPr id="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3" name="Date Placeholder 2"/>
          <p:cNvSpPr>
            <a:spLocks noGrp="1"/>
          </p:cNvSpPr>
          <p:nvPr>
            <p:ph type="dt" sz="half" idx="10"/>
          </p:nvPr>
        </p:nvSpPr>
        <p:spPr/>
        <p:txBody>
          <a:bodyPr/>
          <a:lstStyle>
            <a:lvl1pPr>
              <a:defRPr>
                <a:solidFill>
                  <a:schemeClr val="bg1"/>
                </a:solidFill>
              </a:defRPr>
            </a:lvl1pPr>
          </a:lstStyle>
          <a:p>
            <a:r>
              <a:rPr lang="da-DK"/>
              <a:t>Indsæt titel</a:t>
            </a:r>
            <a:endParaRPr lang="en-GB"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10"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 med kant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2"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576264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s med kant">
    <p:spTree>
      <p:nvGrpSpPr>
        <p:cNvPr id="1" name=""/>
        <p:cNvGrpSpPr/>
        <p:nvPr/>
      </p:nvGrpSpPr>
      <p:grpSpPr>
        <a:xfrm>
          <a:off x="0" y="0"/>
          <a:ext cx="0" cy="0"/>
          <a:chOff x="0" y="0"/>
          <a:chExt cx="0" cy="0"/>
        </a:xfrm>
      </p:grpSpPr>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14" name="Title 1"/>
          <p:cNvSpPr>
            <a:spLocks noGrp="1"/>
          </p:cNvSpPr>
          <p:nvPr>
            <p:ph type="ctrTitle" hasCustomPrompt="1"/>
          </p:nvPr>
        </p:nvSpPr>
        <p:spPr>
          <a:xfrm>
            <a:off x="1908174" y="2973600"/>
            <a:ext cx="9116091" cy="1411200"/>
          </a:xfrm>
        </p:spPr>
        <p:txBody>
          <a:bodyPr anchor="b"/>
          <a:lstStyle>
            <a:lvl1pPr algn="l">
              <a:lnSpc>
                <a:spcPct val="80000"/>
              </a:lnSpc>
              <a:defRPr sz="5000" b="0" cap="all" spc="-100" baseline="0">
                <a:solidFill>
                  <a:srgbClr val="003B7A"/>
                </a:solidFill>
                <a:latin typeface="Arial Black" panose="020B0A04020102020204" pitchFamily="34" charset="0"/>
              </a:defRPr>
            </a:lvl1pPr>
          </a:lstStyle>
          <a:p>
            <a:r>
              <a:rPr lang="da-DK" noProof="0" dirty="0"/>
              <a:t>Overskrift I to linjer</a:t>
            </a:r>
          </a:p>
        </p:txBody>
      </p:sp>
      <p:sp>
        <p:nvSpPr>
          <p:cNvPr id="15" name="Subtitle 2"/>
          <p:cNvSpPr>
            <a:spLocks noGrp="1"/>
          </p:cNvSpPr>
          <p:nvPr>
            <p:ph type="subTitle" idx="1" hasCustomPrompt="1"/>
          </p:nvPr>
        </p:nvSpPr>
        <p:spPr>
          <a:xfrm>
            <a:off x="1908175" y="4383656"/>
            <a:ext cx="9116090" cy="648000"/>
          </a:xfrm>
        </p:spPr>
        <p:txBody>
          <a:bodyPr/>
          <a:lstStyle>
            <a:lvl1pPr marL="0" indent="0" algn="l">
              <a:buNone/>
              <a:defRPr sz="1600" b="0" baseline="0">
                <a:solidFill>
                  <a:srgbClr val="003B7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9" name="Pladsholder til slidenummer 18" hidden="1"/>
          <p:cNvSpPr>
            <a:spLocks noGrp="1"/>
          </p:cNvSpPr>
          <p:nvPr>
            <p:ph type="sldNum" sz="quarter" idx="12"/>
          </p:nvPr>
        </p:nvSpPr>
        <p:spPr>
          <a:xfrm>
            <a:off x="10465806" y="7115401"/>
            <a:ext cx="541920" cy="438620"/>
          </a:xfrm>
        </p:spPr>
        <p:txBody>
          <a:bodyPr/>
          <a:lstStyle>
            <a:lvl1pPr>
              <a:defRPr sz="100">
                <a:solidFill>
                  <a:schemeClr val="bg1">
                    <a:lumMod val="85000"/>
                  </a:schemeClr>
                </a:solidFill>
              </a:defRPr>
            </a:lvl1pPr>
          </a:lstStyle>
          <a:p>
            <a:fld id="{45D37B1E-C366-494F-A587-962AD9AABC83}" type="slidenum">
              <a:rPr lang="en-GB" smtClean="0"/>
              <a:pPr/>
              <a:t>‹nr.›</a:t>
            </a:fld>
            <a:endParaRPr lang="en-GB" dirty="0"/>
          </a:p>
        </p:txBody>
      </p:sp>
      <p:sp>
        <p:nvSpPr>
          <p:cNvPr id="11"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kant</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6"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21" name="Billed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1812" y="1972"/>
            <a:ext cx="2635898" cy="1481952"/>
          </a:xfrm>
          <a:prstGeom prst="rect">
            <a:avLst/>
          </a:prstGeom>
          <a:ln w="3175">
            <a:solidFill>
              <a:schemeClr val="accent5"/>
            </a:solidFill>
          </a:ln>
        </p:spPr>
      </p:pic>
    </p:spTree>
    <p:extLst>
      <p:ext uri="{BB962C8B-B14F-4D97-AF65-F5344CB8AC3E}">
        <p14:creationId xmlns:p14="http://schemas.microsoft.com/office/powerpoint/2010/main" val="3872338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a:t>Indsæt titel</a:t>
            </a:r>
            <a:endParaRPr lang="en-GB" dirty="0"/>
          </a:p>
        </p:txBody>
      </p:sp>
      <p:sp>
        <p:nvSpPr>
          <p:cNvPr id="3" name="Footer Placeholder 2"/>
          <p:cNvSpPr>
            <a:spLocks noGrp="1"/>
          </p:cNvSpPr>
          <p:nvPr>
            <p:ph type="ftr" sz="quarter" idx="11"/>
          </p:nvPr>
        </p:nvSpPr>
        <p:spPr/>
        <p:txBody>
          <a:bodyPr/>
          <a:lstStyle/>
          <a:p>
            <a:r>
              <a:rPr lang="da-DK"/>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5"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p>
        </p:txBody>
      </p:sp>
      <p:sp>
        <p:nvSpPr>
          <p:cNvPr id="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198522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Tomt med kant">
    <p:spTree>
      <p:nvGrpSpPr>
        <p:cNvPr id="1" name=""/>
        <p:cNvGrpSpPr/>
        <p:nvPr/>
      </p:nvGrpSpPr>
      <p:grpSpPr>
        <a:xfrm>
          <a:off x="0" y="0"/>
          <a:ext cx="0" cy="0"/>
          <a:chOff x="0" y="0"/>
          <a:chExt cx="0" cy="0"/>
        </a:xfrm>
      </p:grpSpPr>
      <p:sp>
        <p:nvSpPr>
          <p:cNvPr id="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Date Placeholder 1"/>
          <p:cNvSpPr>
            <a:spLocks noGrp="1"/>
          </p:cNvSpPr>
          <p:nvPr>
            <p:ph type="dt" sz="half" idx="10"/>
          </p:nvPr>
        </p:nvSpPr>
        <p:spPr/>
        <p:txBody>
          <a:bodyPr/>
          <a:lstStyle>
            <a:lvl1pPr>
              <a:defRPr>
                <a:solidFill>
                  <a:schemeClr val="bg1"/>
                </a:solidFill>
              </a:defRPr>
            </a:lvl1pPr>
          </a:lstStyle>
          <a:p>
            <a:r>
              <a:rPr lang="da-DK"/>
              <a:t>Indsæt titel</a:t>
            </a:r>
            <a:endParaRPr lang="en-GB"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9"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r>
              <a:rPr lang="da-DK" sz="1000" b="1" baseline="0" noProof="1">
                <a:solidFill>
                  <a:schemeClr val="tx1">
                    <a:lumMod val="75000"/>
                    <a:lumOff val="25000"/>
                  </a:schemeClr>
                </a:solidFill>
              </a:rPr>
              <a:t> </a:t>
            </a:r>
            <a:r>
              <a:rPr lang="da-DK" sz="1000" b="1" noProof="1">
                <a:solidFill>
                  <a:schemeClr val="tx1">
                    <a:lumMod val="75000"/>
                    <a:lumOff val="25000"/>
                  </a:schemeClr>
                </a:solidFill>
              </a:rPr>
              <a:t>med kant</a:t>
            </a:r>
          </a:p>
        </p:txBody>
      </p:sp>
      <p:sp>
        <p:nvSpPr>
          <p:cNvPr id="1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1"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827751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s med billede">
    <p:spTree>
      <p:nvGrpSpPr>
        <p:cNvPr id="1" name=""/>
        <p:cNvGrpSpPr/>
        <p:nvPr/>
      </p:nvGrpSpPr>
      <p:grpSpPr>
        <a:xfrm>
          <a:off x="0" y="0"/>
          <a:ext cx="0" cy="0"/>
          <a:chOff x="0" y="0"/>
          <a:chExt cx="0" cy="0"/>
        </a:xfrm>
      </p:grpSpPr>
      <p:sp>
        <p:nvSpPr>
          <p:cNvPr id="8" name="Pladsholder til billede 3"/>
          <p:cNvSpPr>
            <a:spLocks noGrp="1"/>
          </p:cNvSpPr>
          <p:nvPr>
            <p:ph type="pic" sz="quarter" idx="13" hasCustomPrompt="1"/>
          </p:nvPr>
        </p:nvSpPr>
        <p:spPr>
          <a:xfrm>
            <a:off x="792007" y="791999"/>
            <a:ext cx="11399993" cy="6066002"/>
          </a:xfrm>
          <a:solidFill>
            <a:srgbClr val="9B9B9B"/>
          </a:solidFill>
        </p:spPr>
        <p:txBody>
          <a:bodyPr tIns="252000"/>
          <a:lstStyle>
            <a:lvl1pPr algn="ctr">
              <a:defRPr b="0" baseline="0">
                <a:solidFill>
                  <a:schemeClr val="bg1"/>
                </a:solidFill>
              </a:defRPr>
            </a:lvl1pPr>
          </a:lstStyle>
          <a:p>
            <a:r>
              <a:rPr lang="da-DK" noProof="0" dirty="0"/>
              <a:t>Klik her og indsæt baggrundsbillede via fanen INDSÆT / Billeder</a:t>
            </a:r>
          </a:p>
        </p:txBody>
      </p:sp>
      <p:sp>
        <p:nvSpPr>
          <p:cNvPr id="2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6" name="Slide Number Placeholder 5" hidden="1"/>
          <p:cNvSpPr>
            <a:spLocks noGrp="1"/>
          </p:cNvSpPr>
          <p:nvPr>
            <p:ph type="sldNum" sz="quarter" idx="12"/>
          </p:nvPr>
        </p:nvSpPr>
        <p:spPr>
          <a:xfrm>
            <a:off x="10465805" y="7224342"/>
            <a:ext cx="48000" cy="36000"/>
          </a:xfrm>
        </p:spPr>
        <p:txBody>
          <a:bodyPr/>
          <a:lstStyle>
            <a:lvl1pPr>
              <a:defRPr sz="100">
                <a:solidFill>
                  <a:schemeClr val="bg2"/>
                </a:solidFill>
              </a:defRPr>
            </a:lvl1pPr>
          </a:lstStyle>
          <a:p>
            <a:fld id="{45D37B1E-C366-494F-A587-962AD9AABC83}" type="slidenum">
              <a:rPr lang="en-GB" smtClean="0"/>
              <a:pPr/>
              <a:t>‹nr.›</a:t>
            </a:fld>
            <a:endParaRPr lang="en-GB" dirty="0"/>
          </a:p>
        </p:txBody>
      </p:sp>
      <p:sp>
        <p:nvSpPr>
          <p:cNvPr id="17" name="Title 1"/>
          <p:cNvSpPr>
            <a:spLocks noGrp="1"/>
          </p:cNvSpPr>
          <p:nvPr>
            <p:ph type="ctrTitle" hasCustomPrompt="1"/>
          </p:nvPr>
        </p:nvSpPr>
        <p:spPr>
          <a:xfrm>
            <a:off x="1908176" y="2973600"/>
            <a:ext cx="9116090" cy="1411200"/>
          </a:xfrm>
        </p:spPr>
        <p:txBody>
          <a:bodyPr anchor="b"/>
          <a:lstStyle>
            <a:lvl1pPr algn="l">
              <a:lnSpc>
                <a:spcPct val="80000"/>
              </a:lnSpc>
              <a:defRPr sz="5000" b="0" cap="all" spc="-100" baseline="0">
                <a:solidFill>
                  <a:schemeClr val="bg1"/>
                </a:solidFill>
                <a:latin typeface="Arial Black" panose="020B0A04020102020204" pitchFamily="34" charset="0"/>
              </a:defRPr>
            </a:lvl1pPr>
          </a:lstStyle>
          <a:p>
            <a:r>
              <a:rPr lang="da-DK" noProof="0" dirty="0"/>
              <a:t>Overskrift I to linjer</a:t>
            </a:r>
          </a:p>
        </p:txBody>
      </p:sp>
      <p:sp>
        <p:nvSpPr>
          <p:cNvPr id="18" name="Subtitle 2"/>
          <p:cNvSpPr>
            <a:spLocks noGrp="1"/>
          </p:cNvSpPr>
          <p:nvPr>
            <p:ph type="subTitle" idx="1" hasCustomPrompt="1"/>
          </p:nvPr>
        </p:nvSpPr>
        <p:spPr>
          <a:xfrm>
            <a:off x="1908175" y="4383656"/>
            <a:ext cx="9116092" cy="648000"/>
          </a:xfrm>
        </p:spPr>
        <p:txBody>
          <a:bodyPr/>
          <a:lstStyle>
            <a:lvl1pPr marL="0" indent="0" algn="l">
              <a:buNone/>
              <a:defRPr sz="16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24" name="Pladsholder til tekst 11"/>
          <p:cNvSpPr>
            <a:spLocks noGrp="1"/>
          </p:cNvSpPr>
          <p:nvPr>
            <p:ph type="body" sz="quarter" idx="14"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grpSp>
        <p:nvGrpSpPr>
          <p:cNvPr id="26" name="Gruppe 25"/>
          <p:cNvGrpSpPr/>
          <p:nvPr userDrawn="1"/>
        </p:nvGrpSpPr>
        <p:grpSpPr>
          <a:xfrm>
            <a:off x="-2781153" y="3198331"/>
            <a:ext cx="2641303" cy="2582758"/>
            <a:chOff x="-2748102" y="1898650"/>
            <a:chExt cx="2641303" cy="2582758"/>
          </a:xfrm>
        </p:grpSpPr>
        <p:sp>
          <p:nvSpPr>
            <p:cNvPr id="27"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28" name="Gruppe 57"/>
            <p:cNvGrpSpPr>
              <a:grpSpLocks/>
            </p:cNvGrpSpPr>
            <p:nvPr/>
          </p:nvGrpSpPr>
          <p:grpSpPr bwMode="auto">
            <a:xfrm>
              <a:off x="-454060" y="3593903"/>
              <a:ext cx="330033" cy="396146"/>
              <a:chOff x="1018031" y="5113037"/>
              <a:chExt cx="373412" cy="448177"/>
            </a:xfrm>
          </p:grpSpPr>
          <p:pic>
            <p:nvPicPr>
              <p:cNvPr id="30"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billede</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2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81154" y="1972"/>
            <a:ext cx="2634581" cy="1481952"/>
          </a:xfrm>
          <a:prstGeom prst="rect">
            <a:avLst/>
          </a:prstGeom>
          <a:ln w="3175">
            <a:solidFill>
              <a:schemeClr val="accent5"/>
            </a:solidFill>
          </a:ln>
        </p:spPr>
      </p:pic>
    </p:spTree>
    <p:extLst>
      <p:ext uri="{BB962C8B-B14F-4D97-AF65-F5344CB8AC3E}">
        <p14:creationId xmlns:p14="http://schemas.microsoft.com/office/powerpoint/2010/main" val="276108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a:stretch>
            <a:fillRect/>
          </a:stretch>
        </p:blipFill>
        <p:spPr>
          <a:xfrm>
            <a:off x="-2785324" y="1170"/>
            <a:ext cx="2642284" cy="1485662"/>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364111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med kan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stretch>
            <a:fillRect/>
          </a:stretch>
        </p:blipFill>
        <p:spPr>
          <a:xfrm>
            <a:off x="-2785327" y="0"/>
            <a:ext cx="2645627" cy="1489261"/>
          </a:xfrm>
          <a:prstGeom prst="rect">
            <a:avLst/>
          </a:prstGeom>
          <a:ln w="6350">
            <a:solidFill>
              <a:schemeClr val="accent5"/>
            </a:solidFill>
          </a:ln>
        </p:spPr>
      </p:pic>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8" name="Pladsholder til dato 7"/>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2"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spTree>
    <p:extLst>
      <p:ext uri="{BB962C8B-B14F-4D97-AF65-F5344CB8AC3E}">
        <p14:creationId xmlns:p14="http://schemas.microsoft.com/office/powerpoint/2010/main" val="336152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a-DK" noProof="0" dirty="0"/>
              <a:t>Indsæt titel</a:t>
            </a:r>
          </a:p>
        </p:txBody>
      </p:sp>
      <p:sp>
        <p:nvSpPr>
          <p:cNvPr id="5" name="Footer Placeholder 4"/>
          <p:cNvSpPr>
            <a:spLocks noGrp="1"/>
          </p:cNvSpPr>
          <p:nvPr>
            <p:ph type="ftr" sz="quarter" idx="11"/>
          </p:nvPr>
        </p:nvSpPr>
        <p:spPr/>
        <p:txBody>
          <a:bodyPr/>
          <a:lstStyle/>
          <a:p>
            <a:r>
              <a:rPr lang="da-DK" noProof="0"/>
              <a:t>Indsæt emne</a:t>
            </a:r>
            <a:endParaRPr lang="da-DK" noProof="0" dirty="0"/>
          </a:p>
        </p:txBody>
      </p:sp>
      <p:sp>
        <p:nvSpPr>
          <p:cNvPr id="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9"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1" cy="1481211"/>
          </a:xfrm>
          <a:prstGeom prst="rect">
            <a:avLst/>
          </a:prstGeom>
          <a:ln w="3175">
            <a:solidFill>
              <a:schemeClr val="accent5"/>
            </a:solidFill>
          </a:ln>
        </p:spPr>
      </p:pic>
      <p:sp>
        <p:nvSpPr>
          <p:cNvPr id="8"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194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 med kant">
    <p:spTree>
      <p:nvGrpSpPr>
        <p:cNvPr id="1" name=""/>
        <p:cNvGrpSpPr/>
        <p:nvPr/>
      </p:nvGrpSpPr>
      <p:grpSpPr>
        <a:xfrm>
          <a:off x="0" y="0"/>
          <a:ext cx="0" cy="0"/>
          <a:chOff x="0" y="0"/>
          <a:chExt cx="0" cy="0"/>
        </a:xfrm>
      </p:grpSpPr>
      <p:sp>
        <p:nvSpPr>
          <p:cNvPr id="1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chemeClr val="bg1"/>
                </a:solidFill>
              </a:defRPr>
            </a:lvl1pPr>
          </a:lstStyle>
          <a:p>
            <a:r>
              <a:rPr lang="da-DK" dirty="0"/>
              <a:t>Indsæt titel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Indsæt emne</a:t>
            </a:r>
            <a:endParaRPr lang="da-DK" dirty="0"/>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sp>
        <p:nvSpPr>
          <p:cNvPr id="11"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kant</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0"/>
          </a:xfrm>
          <a:prstGeom prst="rect">
            <a:avLst/>
          </a:prstGeom>
          <a:ln w="3175">
            <a:solidFill>
              <a:schemeClr val="accent5"/>
            </a:solidFill>
          </a:ln>
        </p:spPr>
      </p:pic>
      <p:pic>
        <p:nvPicPr>
          <p:cNvPr id="17"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999" y="6047999"/>
            <a:ext cx="689234" cy="417600"/>
          </a:xfrm>
          <a:prstGeom prst="rect">
            <a:avLst/>
          </a:prstGeom>
        </p:spPr>
      </p:pic>
      <p:pic>
        <p:nvPicPr>
          <p:cNvPr id="18" name="Billed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spTree>
    <p:extLst>
      <p:ext uri="{BB962C8B-B14F-4D97-AF65-F5344CB8AC3E}">
        <p14:creationId xmlns:p14="http://schemas.microsoft.com/office/powerpoint/2010/main" val="257725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 med farvet baggrund">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3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Pladsholder til dato 7"/>
          <p:cNvSpPr>
            <a:spLocks noGrp="1"/>
          </p:cNvSpPr>
          <p:nvPr>
            <p:ph type="dt" sz="half" idx="10"/>
          </p:nvPr>
        </p:nvSpPr>
        <p:spPr/>
        <p:txBody>
          <a:bodyPr/>
          <a:lstStyle>
            <a:lvl1pPr>
              <a:defRPr>
                <a:solidFill>
                  <a:schemeClr val="bg1"/>
                </a:solidFill>
              </a:defRPr>
            </a:lvl1pPr>
          </a:lstStyle>
          <a:p>
            <a:r>
              <a:rPr lang="da-DK" dirty="0"/>
              <a:t>Indsæt titel</a:t>
            </a:r>
            <a:endParaRPr lang="en-GB" dirty="0"/>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10" name="Pladsholder til slidenummer 9"/>
          <p:cNvSpPr>
            <a:spLocks noGrp="1"/>
          </p:cNvSpPr>
          <p:nvPr>
            <p:ph type="sldNum" sz="quarter" idx="12"/>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12"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farvet baggrund</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pic>
        <p:nvPicPr>
          <p:cNvPr id="18"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999" y="6047999"/>
            <a:ext cx="689233" cy="417600"/>
          </a:xfrm>
          <a:prstGeom prst="rect">
            <a:avLst/>
          </a:prstGeom>
        </p:spPr>
      </p:pic>
    </p:spTree>
    <p:extLst>
      <p:ext uri="{BB962C8B-B14F-4D97-AF65-F5344CB8AC3E}">
        <p14:creationId xmlns:p14="http://schemas.microsoft.com/office/powerpoint/2010/main" val="261330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 med billede">
    <p:spTree>
      <p:nvGrpSpPr>
        <p:cNvPr id="1" name=""/>
        <p:cNvGrpSpPr/>
        <p:nvPr/>
      </p:nvGrpSpPr>
      <p:grpSpPr>
        <a:xfrm>
          <a:off x="0" y="0"/>
          <a:ext cx="0" cy="0"/>
          <a:chOff x="0" y="0"/>
          <a:chExt cx="0" cy="0"/>
        </a:xfrm>
      </p:grpSpPr>
      <p:sp>
        <p:nvSpPr>
          <p:cNvPr id="9" name="Pladsholder til billede 2"/>
          <p:cNvSpPr>
            <a:spLocks noGrp="1"/>
          </p:cNvSpPr>
          <p:nvPr>
            <p:ph type="pic" sz="quarter" idx="13" hasCustomPrompt="1"/>
          </p:nvPr>
        </p:nvSpPr>
        <p:spPr>
          <a:xfrm>
            <a:off x="0" y="0"/>
            <a:ext cx="12192000" cy="6858000"/>
          </a:xfrm>
          <a:solidFill>
            <a:srgbClr val="9B9B9B"/>
          </a:solidFill>
        </p:spPr>
        <p:txBody>
          <a:bodyPr tIns="0" bIns="612000" anchor="b" anchorCtr="0"/>
          <a:lstStyle>
            <a:lvl1pPr algn="ctr">
              <a:defRPr b="0">
                <a:solidFill>
                  <a:schemeClr val="bg1"/>
                </a:solidFill>
              </a:defRPr>
            </a:lvl1pPr>
          </a:lstStyle>
          <a:p>
            <a:r>
              <a:rPr lang="da-DK" noProof="0" dirty="0"/>
              <a:t>Klik her og indsæt baggrundsbillede via fanen INDSÆT / Billeder</a:t>
            </a:r>
          </a:p>
        </p:txBody>
      </p:sp>
      <p:sp>
        <p:nvSpPr>
          <p:cNvPr id="10" name="Pladsholder til dato 9"/>
          <p:cNvSpPr>
            <a:spLocks noGrp="1"/>
          </p:cNvSpPr>
          <p:nvPr>
            <p:ph type="dt" sz="half" idx="14"/>
          </p:nvPr>
        </p:nvSpPr>
        <p:spPr/>
        <p:txBody>
          <a:bodyPr/>
          <a:lstStyle>
            <a:lvl1pPr>
              <a:defRPr>
                <a:solidFill>
                  <a:schemeClr val="bg1"/>
                </a:solidFill>
              </a:defRPr>
            </a:lvl1pPr>
          </a:lstStyle>
          <a:p>
            <a:r>
              <a:rPr lang="da-DK" dirty="0"/>
              <a:t>Indsæt titel</a:t>
            </a:r>
            <a:endParaRPr lang="en-GB" dirty="0"/>
          </a:p>
        </p:txBody>
      </p:sp>
      <p:sp>
        <p:nvSpPr>
          <p:cNvPr id="11" name="Pladsholder til sidefod 10"/>
          <p:cNvSpPr>
            <a:spLocks noGrp="1"/>
          </p:cNvSpPr>
          <p:nvPr>
            <p:ph type="ftr" sz="quarter" idx="15"/>
          </p:nvPr>
        </p:nvSpPr>
        <p:spPr/>
        <p:txBody>
          <a:bodyPr/>
          <a:lstStyle>
            <a:lvl1pPr>
              <a:defRPr>
                <a:solidFill>
                  <a:schemeClr val="bg1"/>
                </a:solidFill>
              </a:defRPr>
            </a:lvl1pPr>
          </a:lstStyle>
          <a:p>
            <a:r>
              <a:rPr lang="da-DK"/>
              <a:t>Indsæt emne</a:t>
            </a:r>
            <a:endParaRPr lang="en-GB" dirty="0"/>
          </a:p>
        </p:txBody>
      </p:sp>
      <p:sp>
        <p:nvSpPr>
          <p:cNvPr id="12" name="Pladsholder til slidenummer 11"/>
          <p:cNvSpPr>
            <a:spLocks noGrp="1"/>
          </p:cNvSpPr>
          <p:nvPr>
            <p:ph type="sldNum" sz="quarter" idx="16"/>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23" name="Pladsholder til tekst 11"/>
          <p:cNvSpPr>
            <a:spLocks noGrp="1"/>
          </p:cNvSpPr>
          <p:nvPr>
            <p:ph type="body" sz="quarter" idx="17"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pic>
        <p:nvPicPr>
          <p:cNvPr id="24" name="Billed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9620" y="2342"/>
            <a:ext cx="2631513" cy="1481211"/>
          </a:xfrm>
          <a:prstGeom prst="rect">
            <a:avLst/>
          </a:prstGeom>
          <a:ln w="3175">
            <a:solidFill>
              <a:schemeClr val="accent5"/>
            </a:solidFill>
          </a:ln>
        </p:spPr>
      </p:pic>
      <p:sp>
        <p:nvSpPr>
          <p:cNvPr id="16"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billede</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7" name="Gruppe 16"/>
          <p:cNvGrpSpPr/>
          <p:nvPr userDrawn="1"/>
        </p:nvGrpSpPr>
        <p:grpSpPr>
          <a:xfrm>
            <a:off x="-2781153" y="3198331"/>
            <a:ext cx="2641303" cy="2582758"/>
            <a:chOff x="-2748102" y="1898650"/>
            <a:chExt cx="2641303" cy="2582758"/>
          </a:xfrm>
        </p:grpSpPr>
        <p:sp>
          <p:nvSpPr>
            <p:cNvPr id="18"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19" name="Gruppe 57"/>
            <p:cNvGrpSpPr>
              <a:grpSpLocks/>
            </p:cNvGrpSpPr>
            <p:nvPr/>
          </p:nvGrpSpPr>
          <p:grpSpPr bwMode="auto">
            <a:xfrm>
              <a:off x="-454060" y="3593903"/>
              <a:ext cx="330033" cy="396146"/>
              <a:chOff x="1018031" y="5113037"/>
              <a:chExt cx="373412" cy="448177"/>
            </a:xfrm>
          </p:grpSpPr>
          <p:pic>
            <p:nvPicPr>
              <p:cNvPr id="21"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0"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3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34" name="Pladsholder til tekst 2"/>
          <p:cNvSpPr>
            <a:spLocks noGrp="1"/>
          </p:cNvSpPr>
          <p:nvPr>
            <p:ph type="body" sz="quarter" idx="18"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spTree>
    <p:extLst>
      <p:ext uri="{BB962C8B-B14F-4D97-AF65-F5344CB8AC3E}">
        <p14:creationId xmlns:p14="http://schemas.microsoft.com/office/powerpoint/2010/main" val="161674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8175" y="792163"/>
            <a:ext cx="7561264" cy="914910"/>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1908175" y="1898650"/>
            <a:ext cx="9116091" cy="37909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4" name="Date Placeholder 3"/>
          <p:cNvSpPr>
            <a:spLocks noGrp="1"/>
          </p:cNvSpPr>
          <p:nvPr>
            <p:ph type="dt" sz="half" idx="2"/>
          </p:nvPr>
        </p:nvSpPr>
        <p:spPr>
          <a:xfrm>
            <a:off x="1908176" y="0"/>
            <a:ext cx="9116090" cy="792163"/>
          </a:xfrm>
          <a:prstGeom prst="rect">
            <a:avLst/>
          </a:prstGeom>
        </p:spPr>
        <p:txBody>
          <a:bodyPr vert="horz" lIns="0" tIns="0" rIns="0" bIns="0" rtlCol="0" anchor="ctr" anchorCtr="0">
            <a:noAutofit/>
          </a:bodyPr>
          <a:lstStyle>
            <a:lvl1pPr algn="l">
              <a:defRPr sz="1000" b="1" i="0" cap="all" baseline="0">
                <a:solidFill>
                  <a:srgbClr val="003B7A"/>
                </a:solidFill>
              </a:defRPr>
            </a:lvl1pPr>
          </a:lstStyle>
          <a:p>
            <a:r>
              <a:rPr lang="da-DK" dirty="0"/>
              <a:t>Indsæt titel</a:t>
            </a:r>
            <a:endParaRPr lang="en-GB" dirty="0"/>
          </a:p>
        </p:txBody>
      </p:sp>
      <p:sp>
        <p:nvSpPr>
          <p:cNvPr id="5" name="Footer Placeholder 4"/>
          <p:cNvSpPr>
            <a:spLocks noGrp="1"/>
          </p:cNvSpPr>
          <p:nvPr>
            <p:ph type="ftr" sz="quarter" idx="3"/>
          </p:nvPr>
        </p:nvSpPr>
        <p:spPr>
          <a:xfrm rot="-5400000">
            <a:off x="-2042476" y="2834482"/>
            <a:ext cx="4876965" cy="792000"/>
          </a:xfrm>
          <a:prstGeom prst="rect">
            <a:avLst/>
          </a:prstGeom>
        </p:spPr>
        <p:txBody>
          <a:bodyPr vert="horz" lIns="0" tIns="0" rIns="0" bIns="0" rtlCol="0" anchor="ctr">
            <a:noAutofit/>
          </a:bodyPr>
          <a:lstStyle>
            <a:lvl1pPr algn="ctr">
              <a:defRPr sz="1000" b="1" i="0" cap="all" baseline="0">
                <a:solidFill>
                  <a:srgbClr val="003B7A"/>
                </a:solidFill>
              </a:defRPr>
            </a:lvl1pPr>
          </a:lstStyle>
          <a:p>
            <a:r>
              <a:rPr lang="da-DK" dirty="0"/>
              <a:t>Indsæt emne</a:t>
            </a:r>
            <a:endParaRPr lang="en-GB" dirty="0"/>
          </a:p>
        </p:txBody>
      </p:sp>
      <p:sp>
        <p:nvSpPr>
          <p:cNvPr id="6" name="Slide Number Placeholder 5"/>
          <p:cNvSpPr>
            <a:spLocks noGrp="1"/>
          </p:cNvSpPr>
          <p:nvPr>
            <p:ph type="sldNum" sz="quarter" idx="4"/>
          </p:nvPr>
        </p:nvSpPr>
        <p:spPr>
          <a:xfrm>
            <a:off x="10465806" y="6048001"/>
            <a:ext cx="558460" cy="438620"/>
          </a:xfrm>
          <a:prstGeom prst="rect">
            <a:avLst/>
          </a:prstGeom>
        </p:spPr>
        <p:txBody>
          <a:bodyPr vert="horz" lIns="0" tIns="0" rIns="0" bIns="0" rtlCol="0" anchor="b" anchorCtr="0">
            <a:noAutofit/>
          </a:bodyPr>
          <a:lstStyle>
            <a:lvl1pPr algn="r">
              <a:defRPr sz="1000">
                <a:solidFill>
                  <a:srgbClr val="003B7A"/>
                </a:solidFill>
              </a:defRPr>
            </a:lvl1pPr>
          </a:lstStyle>
          <a:p>
            <a:fld id="{45D37B1E-C366-494F-A587-962AD9AABC83}" type="slidenum">
              <a:rPr lang="en-GB" smtClean="0"/>
              <a:pPr/>
              <a:t>‹nr.›</a:t>
            </a:fld>
            <a:endParaRPr lang="en-GB" dirty="0"/>
          </a:p>
        </p:txBody>
      </p:sp>
      <p:pic>
        <p:nvPicPr>
          <p:cNvPr id="11" name="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74" r:id="rId4"/>
    <p:sldLayoutId id="2147483676" r:id="rId5"/>
    <p:sldLayoutId id="2147483651" r:id="rId6"/>
    <p:sldLayoutId id="2147483663" r:id="rId7"/>
    <p:sldLayoutId id="2147483664" r:id="rId8"/>
    <p:sldLayoutId id="2147483665" r:id="rId9"/>
    <p:sldLayoutId id="2147483666" r:id="rId10"/>
    <p:sldLayoutId id="2147483650" r:id="rId11"/>
    <p:sldLayoutId id="2147483652" r:id="rId12"/>
    <p:sldLayoutId id="2147483668" r:id="rId13"/>
    <p:sldLayoutId id="2147483657" r:id="rId14"/>
    <p:sldLayoutId id="2147483669" r:id="rId15"/>
    <p:sldLayoutId id="2147483670" r:id="rId16"/>
    <p:sldLayoutId id="2147483671" r:id="rId17"/>
    <p:sldLayoutId id="2147483654" r:id="rId18"/>
    <p:sldLayoutId id="2147483672" r:id="rId19"/>
    <p:sldLayoutId id="2147483655" r:id="rId20"/>
    <p:sldLayoutId id="2147483673" r:id="rId21"/>
  </p:sldLayoutIdLst>
  <p:hf sldNum="0" hdr="0"/>
  <p:txStyles>
    <p:title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p:titleStyle>
    <p:body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6" userDrawn="1">
          <p15:clr>
            <a:srgbClr val="F26B43"/>
          </p15:clr>
        </p15:guide>
        <p15:guide id="2" pos="1202" userDrawn="1">
          <p15:clr>
            <a:srgbClr val="F26B43"/>
          </p15:clr>
        </p15:guide>
        <p15:guide id="3" pos="6949" userDrawn="1">
          <p15:clr>
            <a:srgbClr val="F26B43"/>
          </p15:clr>
        </p15:guide>
        <p15:guide id="4" orient="horz" pos="3584" userDrawn="1">
          <p15:clr>
            <a:srgbClr val="F26B43"/>
          </p15:clr>
        </p15:guide>
        <p15:guide id="5" orient="horz" pos="499" userDrawn="1">
          <p15:clr>
            <a:srgbClr val="F26B43"/>
          </p15:clr>
        </p15:guide>
        <p15:guide id="6" pos="498" userDrawn="1">
          <p15:clr>
            <a:srgbClr val="F26B43"/>
          </p15:clr>
        </p15:guide>
        <p15:guide id="7" pos="4013" userDrawn="1">
          <p15:clr>
            <a:srgbClr val="F26B43"/>
          </p15:clr>
        </p15:guide>
        <p15:guide id="8" pos="4137" userDrawn="1">
          <p15:clr>
            <a:srgbClr val="F26B43"/>
          </p15:clr>
        </p15:guide>
        <p15:guide id="9" pos="5965" userDrawn="1">
          <p15:clr>
            <a:srgbClr val="F26B43"/>
          </p15:clr>
        </p15:guide>
        <p15:guide id="10" orient="horz" pos="1223" userDrawn="1">
          <p15:clr>
            <a:srgbClr val="F26B43"/>
          </p15:clr>
        </p15:guide>
        <p15:guide id="11" orient="horz" pos="357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hyperlink" Target="http://www.kl.dk/biblioteksdebat"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slks.dk/omraader/kulturinstitutioner/biblioteker/biblioteksstatistik/folkebiblioteker-i-tal/"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hyperlink" Target="https://www.statistikbanken.dk/BIB7" TargetMode="External"/><Relationship Id="rId5" Type="http://schemas.openxmlformats.org/officeDocument/2006/relationships/hyperlink" Target="https://www.statistikbanken.dk/statbank5a/selectvarval/define.asp?PLanguage=0&amp;subword=tabsel&amp;MainTable=BIB1&amp;PXSId=150587&amp;tablestyle=&amp;ST=SD&amp;buttons=0" TargetMode="External"/><Relationship Id="rId4" Type="http://schemas.openxmlformats.org/officeDocument/2006/relationships/hyperlink" Target="https://slks.dk/omraader/kulturinstitutioner/biblioteker/biblioteksstatistik/biblioteksbarometer/biblioteksbarometer-for-folkebibliotek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person, personer, gruppe, mængde&#10;&#10;Automatisk genereret beskrivelse">
            <a:extLst>
              <a:ext uri="{FF2B5EF4-FFF2-40B4-BE49-F238E27FC236}">
                <a16:creationId xmlns:a16="http://schemas.microsoft.com/office/drawing/2014/main" id="{E96F6547-6216-44F4-978D-4FA38070C78D}"/>
              </a:ext>
            </a:extLst>
          </p:cNvPr>
          <p:cNvPicPr>
            <a:picLocks noChangeAspect="1"/>
          </p:cNvPicPr>
          <p:nvPr/>
        </p:nvPicPr>
        <p:blipFill rotWithShape="1">
          <a:blip r:embed="rId3">
            <a:extLst>
              <a:ext uri="{28A0092B-C50C-407E-A947-70E740481C1C}">
                <a14:useLocalDpi xmlns:a14="http://schemas.microsoft.com/office/drawing/2010/main" val="0"/>
              </a:ext>
            </a:extLst>
          </a:blip>
          <a:srcRect t="14275" b="14778"/>
          <a:stretch/>
        </p:blipFill>
        <p:spPr>
          <a:xfrm>
            <a:off x="792007" y="791999"/>
            <a:ext cx="11399993" cy="6066002"/>
          </a:xfrm>
          <a:prstGeom prst="rect">
            <a:avLst/>
          </a:prstGeom>
          <a:noFill/>
        </p:spPr>
      </p:pic>
      <p:sp>
        <p:nvSpPr>
          <p:cNvPr id="4" name="Pladsholder til dato 3"/>
          <p:cNvSpPr>
            <a:spLocks noGrp="1"/>
          </p:cNvSpPr>
          <p:nvPr>
            <p:ph type="dt" sz="half" idx="10"/>
          </p:nvPr>
        </p:nvSpPr>
        <p:spPr>
          <a:xfrm>
            <a:off x="1908176" y="0"/>
            <a:ext cx="9116090" cy="792163"/>
          </a:xfrm>
        </p:spPr>
        <p:txBody>
          <a:bodyPr anchor="ctr">
            <a:normAutofit/>
          </a:bodyPr>
          <a:lstStyle/>
          <a:p>
            <a:pPr>
              <a:spcAft>
                <a:spcPts val="600"/>
              </a:spcAft>
            </a:pPr>
            <a:r>
              <a:rPr lang="da-DK" dirty="0"/>
              <a:t>Udnyt folkebibliotekernes potentialer</a:t>
            </a:r>
            <a:endParaRPr lang="en-GB"/>
          </a:p>
        </p:txBody>
      </p:sp>
      <p:sp>
        <p:nvSpPr>
          <p:cNvPr id="5" name="Pladsholder til sidefod 4"/>
          <p:cNvSpPr>
            <a:spLocks noGrp="1"/>
          </p:cNvSpPr>
          <p:nvPr>
            <p:ph type="ftr" sz="quarter" idx="11"/>
          </p:nvPr>
        </p:nvSpPr>
        <p:spPr>
          <a:xfrm rot="-5400000">
            <a:off x="-2042476" y="2834482"/>
            <a:ext cx="4876965" cy="792000"/>
          </a:xfrm>
        </p:spPr>
        <p:txBody>
          <a:bodyPr anchor="ctr">
            <a:normAutofit/>
          </a:bodyPr>
          <a:lstStyle/>
          <a:p>
            <a:pPr>
              <a:spcAft>
                <a:spcPts val="600"/>
              </a:spcAft>
            </a:pPr>
            <a:r>
              <a:rPr lang="da-DK" dirty="0"/>
              <a:t>KL debatoplæg 2021</a:t>
            </a:r>
            <a:endParaRPr lang="en-GB" dirty="0"/>
          </a:p>
        </p:txBody>
      </p:sp>
      <p:sp>
        <p:nvSpPr>
          <p:cNvPr id="2" name="Titel 1"/>
          <p:cNvSpPr>
            <a:spLocks noGrp="1"/>
          </p:cNvSpPr>
          <p:nvPr>
            <p:ph type="ctrTitle"/>
          </p:nvPr>
        </p:nvSpPr>
        <p:spPr>
          <a:xfrm>
            <a:off x="1908176" y="2973600"/>
            <a:ext cx="9116090" cy="1411200"/>
          </a:xfrm>
        </p:spPr>
        <p:txBody>
          <a:bodyPr anchor="b">
            <a:normAutofit/>
          </a:bodyPr>
          <a:lstStyle/>
          <a:p>
            <a:r>
              <a:rPr lang="da-DK" sz="3900"/>
              <a:t>Udnyt folkebibliotekernes potentialer</a:t>
            </a:r>
          </a:p>
        </p:txBody>
      </p:sp>
      <p:sp>
        <p:nvSpPr>
          <p:cNvPr id="3" name="Undertitel 2"/>
          <p:cNvSpPr>
            <a:spLocks noGrp="1"/>
          </p:cNvSpPr>
          <p:nvPr>
            <p:ph type="subTitle" idx="1"/>
          </p:nvPr>
        </p:nvSpPr>
        <p:spPr>
          <a:xfrm>
            <a:off x="1908175" y="4383656"/>
            <a:ext cx="9116092" cy="648000"/>
          </a:xfrm>
        </p:spPr>
        <p:txBody>
          <a:bodyPr>
            <a:normAutofit/>
          </a:bodyPr>
          <a:lstStyle/>
          <a:p>
            <a:pPr>
              <a:spcAft>
                <a:spcPts val="600"/>
              </a:spcAft>
            </a:pPr>
            <a:r>
              <a:rPr lang="da-DK" sz="2400" b="1" dirty="0"/>
              <a:t>Nøgletal for folkebiblioteker</a:t>
            </a:r>
          </a:p>
        </p:txBody>
      </p:sp>
      <p:sp>
        <p:nvSpPr>
          <p:cNvPr id="13" name="Text Placeholder 6">
            <a:extLst>
              <a:ext uri="{FF2B5EF4-FFF2-40B4-BE49-F238E27FC236}">
                <a16:creationId xmlns:a16="http://schemas.microsoft.com/office/drawing/2014/main" id="{9086BE88-9EA5-47E0-BC72-2795D6350008}"/>
              </a:ext>
            </a:extLst>
          </p:cNvPr>
          <p:cNvSpPr>
            <a:spLocks noGrp="1"/>
          </p:cNvSpPr>
          <p:nvPr>
            <p:ph type="body" sz="quarter" idx="14"/>
          </p:nvPr>
        </p:nvSpPr>
        <p:spPr>
          <a:xfrm>
            <a:off x="394034" y="6048000"/>
            <a:ext cx="691200" cy="417600"/>
          </a:xfrm>
        </p:spPr>
        <p:txBody>
          <a:bodyPr/>
          <a:lstStyle/>
          <a:p>
            <a:endParaRPr lang="en-US"/>
          </a:p>
        </p:txBody>
      </p:sp>
    </p:spTree>
    <p:extLst>
      <p:ext uri="{BB962C8B-B14F-4D97-AF65-F5344CB8AC3E}">
        <p14:creationId xmlns:p14="http://schemas.microsoft.com/office/powerpoint/2010/main" val="2022826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8175" y="792163"/>
            <a:ext cx="6918325" cy="914910"/>
          </a:xfrm>
        </p:spPr>
        <p:txBody>
          <a:bodyPr/>
          <a:lstStyle/>
          <a:p>
            <a:r>
              <a:rPr lang="da-DK" dirty="0"/>
              <a:t>Børn og unges læselyst</a:t>
            </a:r>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graphicFrame>
        <p:nvGraphicFramePr>
          <p:cNvPr id="8" name="Diagram 7">
            <a:extLst>
              <a:ext uri="{FF2B5EF4-FFF2-40B4-BE49-F238E27FC236}">
                <a16:creationId xmlns:a16="http://schemas.microsoft.com/office/drawing/2014/main" id="{7E5934C7-7F16-4CB8-A03E-105E1F9A79E4}"/>
              </a:ext>
            </a:extLst>
          </p:cNvPr>
          <p:cNvGraphicFramePr>
            <a:graphicFrameLocks/>
          </p:cNvGraphicFramePr>
          <p:nvPr>
            <p:extLst>
              <p:ext uri="{D42A27DB-BD31-4B8C-83A1-F6EECF244321}">
                <p14:modId xmlns:p14="http://schemas.microsoft.com/office/powerpoint/2010/main" val="2062895539"/>
              </p:ext>
            </p:extLst>
          </p:nvPr>
        </p:nvGraphicFramePr>
        <p:xfrm>
          <a:off x="1818300" y="2067005"/>
          <a:ext cx="8509041" cy="35449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9589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3F755E66-83C8-490D-A415-7FA89BD1F599}"/>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rcRect/>
          <a:stretch/>
        </p:blipFill>
        <p:spPr>
          <a:xfrm>
            <a:off x="7048194" y="256827"/>
            <a:ext cx="4229564" cy="6344346"/>
          </a:xfrm>
          <a:prstGeom prst="rect">
            <a:avLst/>
          </a:prstGeom>
        </p:spPr>
      </p:pic>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sp>
        <p:nvSpPr>
          <p:cNvPr id="3" name="Tekstfelt 2">
            <a:extLst>
              <a:ext uri="{FF2B5EF4-FFF2-40B4-BE49-F238E27FC236}">
                <a16:creationId xmlns:a16="http://schemas.microsoft.com/office/drawing/2014/main" id="{786CBF4F-076F-491A-9F71-B916FE6674B9}"/>
              </a:ext>
            </a:extLst>
          </p:cNvPr>
          <p:cNvSpPr txBox="1"/>
          <p:nvPr/>
        </p:nvSpPr>
        <p:spPr>
          <a:xfrm>
            <a:off x="1765014" y="1838476"/>
            <a:ext cx="5455162" cy="3065024"/>
          </a:xfrm>
          <a:prstGeom prst="rect">
            <a:avLst/>
          </a:prstGeom>
          <a:solidFill>
            <a:schemeClr val="bg1"/>
          </a:solidFill>
          <a:ln w="38100">
            <a:noFill/>
          </a:ln>
        </p:spPr>
        <p:txBody>
          <a:bodyPr wrap="square" lIns="180000" tIns="180000" rIns="0" bIns="180000" rtlCol="0">
            <a:spAutoFit/>
          </a:bodyPr>
          <a:lstStyle/>
          <a:p>
            <a:pPr>
              <a:lnSpc>
                <a:spcPct val="150000"/>
              </a:lnSpc>
              <a:defRPr sz="1000" b="0" i="0" u="none" strike="noStrike" kern="1200" baseline="0">
                <a:solidFill>
                  <a:prstClr val="black">
                    <a:lumMod val="65000"/>
                    <a:lumOff val="35000"/>
                  </a:prstClr>
                </a:solidFill>
                <a:latin typeface="+mn-lt"/>
                <a:ea typeface="+mn-ea"/>
                <a:cs typeface="+mn-cs"/>
              </a:defRPr>
            </a:pPr>
            <a:r>
              <a:rPr lang="da-DK" sz="2400" b="1" dirty="0">
                <a:solidFill>
                  <a:srgbClr val="003B7A"/>
                </a:solidFill>
              </a:rPr>
              <a:t>I 2019 blev der afholdt 3087 læseklubber. Lidt over halvdelen af disse er initieret af brugerne, mens de resterende er initieret af bibliotekerne selv.</a:t>
            </a:r>
          </a:p>
        </p:txBody>
      </p:sp>
      <p:cxnSp>
        <p:nvCxnSpPr>
          <p:cNvPr id="17" name="Lige forbindelse 16">
            <a:extLst>
              <a:ext uri="{FF2B5EF4-FFF2-40B4-BE49-F238E27FC236}">
                <a16:creationId xmlns:a16="http://schemas.microsoft.com/office/drawing/2014/main" id="{BF5A68E1-B386-46CF-8C9E-512937A70BE3}"/>
              </a:ext>
            </a:extLst>
          </p:cNvPr>
          <p:cNvCxnSpPr/>
          <p:nvPr/>
        </p:nvCxnSpPr>
        <p:spPr>
          <a:xfrm>
            <a:off x="1657684" y="1825776"/>
            <a:ext cx="0" cy="72000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17D14A43-0778-4CFD-9BFC-9FAFFF148328}"/>
              </a:ext>
            </a:extLst>
          </p:cNvPr>
          <p:cNvCxnSpPr>
            <a:cxnSpLocks/>
          </p:cNvCxnSpPr>
          <p:nvPr/>
        </p:nvCxnSpPr>
        <p:spPr>
          <a:xfrm>
            <a:off x="1641097" y="1832126"/>
            <a:ext cx="925773" cy="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F160554C-06A3-4067-BDC8-3DCDF448F57A}"/>
              </a:ext>
            </a:extLst>
          </p:cNvPr>
          <p:cNvCxnSpPr>
            <a:cxnSpLocks/>
          </p:cNvCxnSpPr>
          <p:nvPr/>
        </p:nvCxnSpPr>
        <p:spPr>
          <a:xfrm>
            <a:off x="6297411" y="4881126"/>
            <a:ext cx="925773" cy="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1E8912CF-DB37-465A-B944-786D82285DDD}"/>
              </a:ext>
            </a:extLst>
          </p:cNvPr>
          <p:cNvCxnSpPr/>
          <p:nvPr/>
        </p:nvCxnSpPr>
        <p:spPr>
          <a:xfrm>
            <a:off x="7205347" y="4161126"/>
            <a:ext cx="0" cy="72000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826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Spørgsmål til politisk debat i kommunen</a:t>
            </a:r>
          </a:p>
        </p:txBody>
      </p:sp>
      <p:sp>
        <p:nvSpPr>
          <p:cNvPr id="7" name="Pladsholder til indhold 6"/>
          <p:cNvSpPr>
            <a:spLocks noGrp="1"/>
          </p:cNvSpPr>
          <p:nvPr>
            <p:ph idx="1"/>
          </p:nvPr>
        </p:nvSpPr>
        <p:spPr>
          <a:xfrm>
            <a:off x="1751765" y="2006600"/>
            <a:ext cx="9116091" cy="3683002"/>
          </a:xfrm>
        </p:spPr>
        <p:txBody>
          <a:bodyPr/>
          <a:lstStyle/>
          <a:p>
            <a:pPr marL="457200" lvl="0" indent="-457200">
              <a:buFont typeface="+mj-lt"/>
              <a:buAutoNum type="arabicPeriod"/>
            </a:pPr>
            <a:r>
              <a:rPr lang="da-DK" sz="2000" dirty="0"/>
              <a:t>Hvordan skal folkebiblioteket bedst muligt understøtte børn og unges udvikling, sprog og læselyst? </a:t>
            </a:r>
            <a:br>
              <a:rPr lang="da-DK" sz="2000" dirty="0"/>
            </a:br>
            <a:endParaRPr lang="da-DK" sz="2000" dirty="0"/>
          </a:p>
          <a:p>
            <a:pPr marL="457200" lvl="0" indent="-457200">
              <a:buFont typeface="+mj-lt"/>
              <a:buAutoNum type="arabicPeriod"/>
            </a:pPr>
            <a:r>
              <a:rPr lang="da-DK" sz="2000" dirty="0"/>
              <a:t>Hvordan sikrer I bibliotekets samarbejder ift. børn og unge via dagtilbud, skole, SFO mv.- og hvilke politiske drøftelser kræver det?</a:t>
            </a:r>
            <a:br>
              <a:rPr lang="da-DK" sz="2000" dirty="0"/>
            </a:br>
            <a:endParaRPr lang="da-DK" sz="2000" dirty="0"/>
          </a:p>
          <a:p>
            <a:pPr marL="457200" lvl="0" indent="-457200">
              <a:buFont typeface="+mj-lt"/>
              <a:buAutoNum type="arabicPeriod"/>
            </a:pPr>
            <a:r>
              <a:rPr lang="da-DK" sz="2000" dirty="0"/>
              <a:t>Hvordan ser I behovet for at udnytte potentialerne i samarbejder mellem folkebibliotek og andre sektorer, som f.eks. social- og sundhedsområdet, integration, beskæftigelse mv.? </a:t>
            </a:r>
          </a:p>
          <a:p>
            <a:pPr lvl="0"/>
            <a:endParaRPr lang="da-DK" b="0" dirty="0"/>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spTree>
    <p:extLst>
      <p:ext uri="{BB962C8B-B14F-4D97-AF65-F5344CB8AC3E}">
        <p14:creationId xmlns:p14="http://schemas.microsoft.com/office/powerpoint/2010/main" val="210921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dirty="0"/>
              <a:t>Udnyt folkebibliotekernes potentialer</a:t>
            </a:r>
            <a:endParaRPr lang="en-GB" dirty="0"/>
          </a:p>
        </p:txBody>
      </p:sp>
      <p:sp>
        <p:nvSpPr>
          <p:cNvPr id="4" name="Pladsholder til sidefod 3"/>
          <p:cNvSpPr>
            <a:spLocks noGrp="1"/>
          </p:cNvSpPr>
          <p:nvPr>
            <p:ph type="ftr" sz="quarter" idx="11"/>
          </p:nvPr>
        </p:nvSpPr>
        <p:spPr/>
        <p:txBody>
          <a:bodyPr/>
          <a:lstStyle/>
          <a:p>
            <a:r>
              <a:rPr lang="da-DK" dirty="0"/>
              <a:t>KL debatoplæg 2021</a:t>
            </a:r>
            <a:endParaRPr lang="en-GB" dirty="0"/>
          </a:p>
        </p:txBody>
      </p:sp>
      <p:sp>
        <p:nvSpPr>
          <p:cNvPr id="2" name="Titel 1"/>
          <p:cNvSpPr>
            <a:spLocks noGrp="1"/>
          </p:cNvSpPr>
          <p:nvPr>
            <p:ph type="title"/>
          </p:nvPr>
        </p:nvSpPr>
        <p:spPr/>
        <p:txBody>
          <a:bodyPr/>
          <a:lstStyle/>
          <a:p>
            <a:r>
              <a:rPr lang="da-DK" dirty="0"/>
              <a:t>Biblioteket skaber digitale medborgere</a:t>
            </a:r>
          </a:p>
        </p:txBody>
      </p:sp>
      <p:sp>
        <p:nvSpPr>
          <p:cNvPr id="6" name="Pladsholder til tekst 5"/>
          <p:cNvSpPr>
            <a:spLocks noGrp="1"/>
          </p:cNvSpPr>
          <p:nvPr>
            <p:ph type="body" sz="quarter" idx="13"/>
          </p:nvPr>
        </p:nvSpPr>
        <p:spPr/>
        <p:txBody>
          <a:bodyPr/>
          <a:lstStyle/>
          <a:p>
            <a:r>
              <a:rPr lang="da-DK" dirty="0"/>
              <a:t>tema</a:t>
            </a:r>
          </a:p>
        </p:txBody>
      </p:sp>
    </p:spTree>
    <p:extLst>
      <p:ext uri="{BB962C8B-B14F-4D97-AF65-F5344CB8AC3E}">
        <p14:creationId xmlns:p14="http://schemas.microsoft.com/office/powerpoint/2010/main" val="2287912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bibliotek, hylde, indendørs, bog&#10;&#10;Automatisk genereret beskrivelse">
            <a:extLst>
              <a:ext uri="{FF2B5EF4-FFF2-40B4-BE49-F238E27FC236}">
                <a16:creationId xmlns:a16="http://schemas.microsoft.com/office/drawing/2014/main" id="{9F442C6A-6377-443D-8E53-4EAF4CFF4223}"/>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5031948" y="1560863"/>
            <a:ext cx="6245648" cy="4168091"/>
          </a:xfrm>
          <a:prstGeom prst="rect">
            <a:avLst/>
          </a:prstGeom>
        </p:spPr>
      </p:pic>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sp>
        <p:nvSpPr>
          <p:cNvPr id="3" name="Tekstfelt 2">
            <a:extLst>
              <a:ext uri="{FF2B5EF4-FFF2-40B4-BE49-F238E27FC236}">
                <a16:creationId xmlns:a16="http://schemas.microsoft.com/office/drawing/2014/main" id="{786CBF4F-076F-491A-9F71-B916FE6674B9}"/>
              </a:ext>
            </a:extLst>
          </p:cNvPr>
          <p:cNvSpPr txBox="1"/>
          <p:nvPr/>
        </p:nvSpPr>
        <p:spPr>
          <a:xfrm>
            <a:off x="1589286" y="2169356"/>
            <a:ext cx="5633246" cy="2765488"/>
          </a:xfrm>
          <a:prstGeom prst="rect">
            <a:avLst/>
          </a:prstGeom>
          <a:solidFill>
            <a:schemeClr val="bg1"/>
          </a:solidFill>
          <a:ln w="38100">
            <a:noFill/>
          </a:ln>
        </p:spPr>
        <p:txBody>
          <a:bodyPr wrap="square" lIns="432000" tIns="288000" rIns="0" bIns="324000" rtlCol="0">
            <a:spAutoFit/>
          </a:bodyPr>
          <a:lstStyle/>
          <a:p>
            <a:pPr>
              <a:lnSpc>
                <a:spcPct val="150000"/>
              </a:lnSpc>
              <a:defRPr sz="1000" b="0" i="0" u="none" strike="noStrike" kern="1200" baseline="0">
                <a:solidFill>
                  <a:prstClr val="black">
                    <a:lumMod val="65000"/>
                    <a:lumOff val="35000"/>
                  </a:prstClr>
                </a:solidFill>
                <a:latin typeface="+mn-lt"/>
                <a:ea typeface="+mn-ea"/>
                <a:cs typeface="+mn-cs"/>
              </a:defRPr>
            </a:pPr>
            <a:r>
              <a:rPr lang="da-DK" sz="2400" b="1" dirty="0">
                <a:solidFill>
                  <a:srgbClr val="003B7A"/>
                </a:solidFill>
              </a:rPr>
              <a:t>I 2019 medvirkede 38,1% af bibliotekerne i et formaliseret samarbejde i kommunen omkring digitalisering. </a:t>
            </a:r>
          </a:p>
        </p:txBody>
      </p:sp>
      <p:cxnSp>
        <p:nvCxnSpPr>
          <p:cNvPr id="17" name="Lige forbindelse 16">
            <a:extLst>
              <a:ext uri="{FF2B5EF4-FFF2-40B4-BE49-F238E27FC236}">
                <a16:creationId xmlns:a16="http://schemas.microsoft.com/office/drawing/2014/main" id="{BF5A68E1-B386-46CF-8C9E-512937A70BE3}"/>
              </a:ext>
            </a:extLst>
          </p:cNvPr>
          <p:cNvCxnSpPr/>
          <p:nvPr/>
        </p:nvCxnSpPr>
        <p:spPr>
          <a:xfrm>
            <a:off x="1587245" y="2172253"/>
            <a:ext cx="0" cy="72000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17D14A43-0778-4CFD-9BFC-9FAFFF148328}"/>
              </a:ext>
            </a:extLst>
          </p:cNvPr>
          <p:cNvCxnSpPr>
            <a:cxnSpLocks/>
          </p:cNvCxnSpPr>
          <p:nvPr/>
        </p:nvCxnSpPr>
        <p:spPr>
          <a:xfrm>
            <a:off x="1570658" y="2178603"/>
            <a:ext cx="925773" cy="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F160554C-06A3-4067-BDC8-3DCDF448F57A}"/>
              </a:ext>
            </a:extLst>
          </p:cNvPr>
          <p:cNvCxnSpPr>
            <a:cxnSpLocks/>
          </p:cNvCxnSpPr>
          <p:nvPr/>
        </p:nvCxnSpPr>
        <p:spPr>
          <a:xfrm>
            <a:off x="6293619" y="4929655"/>
            <a:ext cx="925773" cy="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1E8912CF-DB37-465A-B944-786D82285DDD}"/>
              </a:ext>
            </a:extLst>
          </p:cNvPr>
          <p:cNvCxnSpPr/>
          <p:nvPr/>
        </p:nvCxnSpPr>
        <p:spPr>
          <a:xfrm>
            <a:off x="7201555" y="4209655"/>
            <a:ext cx="0" cy="72000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910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sp>
        <p:nvSpPr>
          <p:cNvPr id="3" name="Tekstfelt 2">
            <a:extLst>
              <a:ext uri="{FF2B5EF4-FFF2-40B4-BE49-F238E27FC236}">
                <a16:creationId xmlns:a16="http://schemas.microsoft.com/office/drawing/2014/main" id="{786CBF4F-076F-491A-9F71-B916FE6674B9}"/>
              </a:ext>
            </a:extLst>
          </p:cNvPr>
          <p:cNvSpPr txBox="1"/>
          <p:nvPr/>
        </p:nvSpPr>
        <p:spPr>
          <a:xfrm>
            <a:off x="2796463" y="2001854"/>
            <a:ext cx="7189094" cy="4427481"/>
          </a:xfrm>
          <a:prstGeom prst="rect">
            <a:avLst/>
          </a:prstGeom>
          <a:solidFill>
            <a:schemeClr val="bg1"/>
          </a:solidFill>
          <a:ln w="38100">
            <a:noFill/>
          </a:ln>
        </p:spPr>
        <p:txBody>
          <a:bodyPr wrap="square" lIns="432000" tIns="288000" rIns="0" bIns="324000" rtlCol="0">
            <a:spAutoFit/>
          </a:bodyPr>
          <a:lstStyle/>
          <a:p>
            <a:pPr>
              <a:lnSpc>
                <a:spcPct val="150000"/>
              </a:lnSpc>
              <a:defRPr sz="1000" b="0" i="0" u="none" strike="noStrike" kern="1200" baseline="0">
                <a:solidFill>
                  <a:prstClr val="black">
                    <a:lumMod val="65000"/>
                    <a:lumOff val="35000"/>
                  </a:prstClr>
                </a:solidFill>
                <a:latin typeface="+mn-lt"/>
                <a:ea typeface="+mn-ea"/>
                <a:cs typeface="+mn-cs"/>
              </a:defRPr>
            </a:pPr>
            <a:r>
              <a:rPr lang="da-DK" sz="2400" b="1" dirty="0">
                <a:solidFill>
                  <a:srgbClr val="003B7A"/>
                </a:solidFill>
              </a:rPr>
              <a:t>I 2019 tilbød 67% af bibliotekerne it-vejledning i åbne it-caféer. </a:t>
            </a:r>
          </a:p>
          <a:p>
            <a:pPr>
              <a:lnSpc>
                <a:spcPct val="150000"/>
              </a:lnSpc>
              <a:defRPr sz="1000" b="0" i="0" u="none" strike="noStrike" kern="1200" baseline="0">
                <a:solidFill>
                  <a:prstClr val="black">
                    <a:lumMod val="65000"/>
                    <a:lumOff val="35000"/>
                  </a:prstClr>
                </a:solidFill>
                <a:latin typeface="+mn-lt"/>
                <a:ea typeface="+mn-ea"/>
                <a:cs typeface="+mn-cs"/>
              </a:defRPr>
            </a:pPr>
            <a:endParaRPr lang="da-DK" sz="2400" b="1" dirty="0">
              <a:solidFill>
                <a:srgbClr val="003B7A"/>
              </a:solidFill>
            </a:endParaRPr>
          </a:p>
          <a:p>
            <a:pPr>
              <a:lnSpc>
                <a:spcPct val="150000"/>
              </a:lnSpc>
              <a:defRPr sz="1000" b="0" i="0" u="none" strike="noStrike" kern="1200" baseline="0">
                <a:solidFill>
                  <a:prstClr val="black">
                    <a:lumMod val="65000"/>
                    <a:lumOff val="35000"/>
                  </a:prstClr>
                </a:solidFill>
                <a:latin typeface="+mn-lt"/>
                <a:ea typeface="+mn-ea"/>
                <a:cs typeface="+mn-cs"/>
              </a:defRPr>
            </a:pPr>
            <a:r>
              <a:rPr lang="da-DK" sz="2400" b="1" dirty="0">
                <a:solidFill>
                  <a:srgbClr val="003B7A"/>
                </a:solidFill>
              </a:rPr>
              <a:t>50,5% tilbød hjælp til mindre IT-parate virksomheder, som led i et samarbejde med Erhvervsstyrelsen om Den Fællesoffentlige Digitaliseringsstrategi.</a:t>
            </a:r>
          </a:p>
        </p:txBody>
      </p:sp>
      <p:cxnSp>
        <p:nvCxnSpPr>
          <p:cNvPr id="17" name="Lige forbindelse 16">
            <a:extLst>
              <a:ext uri="{FF2B5EF4-FFF2-40B4-BE49-F238E27FC236}">
                <a16:creationId xmlns:a16="http://schemas.microsoft.com/office/drawing/2014/main" id="{BF5A68E1-B386-46CF-8C9E-512937A70BE3}"/>
              </a:ext>
            </a:extLst>
          </p:cNvPr>
          <p:cNvCxnSpPr/>
          <p:nvPr/>
        </p:nvCxnSpPr>
        <p:spPr>
          <a:xfrm>
            <a:off x="2794422" y="2004751"/>
            <a:ext cx="0" cy="72000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17D14A43-0778-4CFD-9BFC-9FAFFF148328}"/>
              </a:ext>
            </a:extLst>
          </p:cNvPr>
          <p:cNvCxnSpPr>
            <a:cxnSpLocks/>
          </p:cNvCxnSpPr>
          <p:nvPr/>
        </p:nvCxnSpPr>
        <p:spPr>
          <a:xfrm>
            <a:off x="2777835" y="2011101"/>
            <a:ext cx="925773" cy="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F160554C-06A3-4067-BDC8-3DCDF448F57A}"/>
              </a:ext>
            </a:extLst>
          </p:cNvPr>
          <p:cNvCxnSpPr>
            <a:cxnSpLocks/>
          </p:cNvCxnSpPr>
          <p:nvPr/>
        </p:nvCxnSpPr>
        <p:spPr>
          <a:xfrm>
            <a:off x="8946500" y="5875337"/>
            <a:ext cx="925773" cy="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1E8912CF-DB37-465A-B944-786D82285DDD}"/>
              </a:ext>
            </a:extLst>
          </p:cNvPr>
          <p:cNvCxnSpPr/>
          <p:nvPr/>
        </p:nvCxnSpPr>
        <p:spPr>
          <a:xfrm>
            <a:off x="9854436" y="5155337"/>
            <a:ext cx="0" cy="72000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sp>
        <p:nvSpPr>
          <p:cNvPr id="10" name="Titel 5">
            <a:extLst>
              <a:ext uri="{FF2B5EF4-FFF2-40B4-BE49-F238E27FC236}">
                <a16:creationId xmlns:a16="http://schemas.microsoft.com/office/drawing/2014/main" id="{58D83FD5-9A85-44D1-ADAF-4192106F267A}"/>
              </a:ext>
            </a:extLst>
          </p:cNvPr>
          <p:cNvSpPr>
            <a:spLocks noGrp="1"/>
          </p:cNvSpPr>
          <p:nvPr>
            <p:ph type="title"/>
          </p:nvPr>
        </p:nvSpPr>
        <p:spPr>
          <a:xfrm>
            <a:off x="1908174" y="792163"/>
            <a:ext cx="9699624" cy="592136"/>
          </a:xfrm>
        </p:spPr>
        <p:txBody>
          <a:bodyPr/>
          <a:lstStyle/>
          <a:p>
            <a:r>
              <a:rPr lang="da-DK" dirty="0"/>
              <a:t>Bibliotekerne som medspiller på det digitale område</a:t>
            </a:r>
          </a:p>
        </p:txBody>
      </p:sp>
    </p:spTree>
    <p:extLst>
      <p:ext uri="{BB962C8B-B14F-4D97-AF65-F5344CB8AC3E}">
        <p14:creationId xmlns:p14="http://schemas.microsoft.com/office/powerpoint/2010/main" val="3179372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8174" y="792163"/>
            <a:ext cx="9813926" cy="633781"/>
          </a:xfrm>
        </p:spPr>
        <p:txBody>
          <a:bodyPr/>
          <a:lstStyle/>
          <a:p>
            <a:r>
              <a:rPr lang="da-DK" dirty="0"/>
              <a:t>Kurser i digital dannelse og IT-hjælp på bibliotekerne</a:t>
            </a:r>
          </a:p>
        </p:txBody>
      </p:sp>
      <p:sp>
        <p:nvSpPr>
          <p:cNvPr id="7" name="Pladsholder til indhold 6"/>
          <p:cNvSpPr>
            <a:spLocks noGrp="1"/>
          </p:cNvSpPr>
          <p:nvPr>
            <p:ph idx="1"/>
          </p:nvPr>
        </p:nvSpPr>
        <p:spPr/>
        <p:txBody>
          <a:bodyPr/>
          <a:lstStyle/>
          <a:p>
            <a:r>
              <a:rPr lang="da-DK" b="0" dirty="0">
                <a:solidFill>
                  <a:schemeClr val="tx1"/>
                </a:solidFill>
              </a:rPr>
              <a:t>Andelen af biblioteker, der udbyder kurser om digitale kompetencer:</a:t>
            </a:r>
            <a:endParaRPr lang="da-DK" b="0" dirty="0"/>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graphicFrame>
        <p:nvGraphicFramePr>
          <p:cNvPr id="8" name="Diagram 7">
            <a:extLst>
              <a:ext uri="{FF2B5EF4-FFF2-40B4-BE49-F238E27FC236}">
                <a16:creationId xmlns:a16="http://schemas.microsoft.com/office/drawing/2014/main" id="{4AECB692-87C9-4410-A3B7-B5046C38720D}"/>
              </a:ext>
            </a:extLst>
          </p:cNvPr>
          <p:cNvGraphicFramePr>
            <a:graphicFrameLocks/>
          </p:cNvGraphicFramePr>
          <p:nvPr>
            <p:extLst>
              <p:ext uri="{D42A27DB-BD31-4B8C-83A1-F6EECF244321}">
                <p14:modId xmlns:p14="http://schemas.microsoft.com/office/powerpoint/2010/main" val="2792970547"/>
              </p:ext>
            </p:extLst>
          </p:nvPr>
        </p:nvGraphicFramePr>
        <p:xfrm>
          <a:off x="1825182" y="2198159"/>
          <a:ext cx="9260773" cy="4263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4375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43141" y="822035"/>
            <a:ext cx="7561264" cy="914910"/>
          </a:xfrm>
        </p:spPr>
        <p:txBody>
          <a:bodyPr/>
          <a:lstStyle/>
          <a:p>
            <a:r>
              <a:rPr lang="da-DK" dirty="0">
                <a:solidFill>
                  <a:schemeClr val="tx1"/>
                </a:solidFill>
              </a:rPr>
              <a:t>De digitale tjenester </a:t>
            </a:r>
            <a:br>
              <a:rPr lang="da-DK" dirty="0">
                <a:solidFill>
                  <a:schemeClr val="tx1"/>
                </a:solidFill>
              </a:rPr>
            </a:br>
            <a:endParaRPr lang="da-DK" dirty="0">
              <a:solidFill>
                <a:schemeClr val="tx1"/>
              </a:solidFill>
            </a:endParaRPr>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graphicFrame>
        <p:nvGraphicFramePr>
          <p:cNvPr id="8" name="Diagram 7">
            <a:extLst>
              <a:ext uri="{FF2B5EF4-FFF2-40B4-BE49-F238E27FC236}">
                <a16:creationId xmlns:a16="http://schemas.microsoft.com/office/drawing/2014/main" id="{9EE2D9A0-BFED-4896-8E67-7FE3AA01AF7E}"/>
              </a:ext>
            </a:extLst>
          </p:cNvPr>
          <p:cNvGraphicFramePr>
            <a:graphicFrameLocks/>
          </p:cNvGraphicFramePr>
          <p:nvPr>
            <p:extLst>
              <p:ext uri="{D42A27DB-BD31-4B8C-83A1-F6EECF244321}">
                <p14:modId xmlns:p14="http://schemas.microsoft.com/office/powerpoint/2010/main" val="1679400006"/>
              </p:ext>
            </p:extLst>
          </p:nvPr>
        </p:nvGraphicFramePr>
        <p:xfrm>
          <a:off x="1498601" y="2681617"/>
          <a:ext cx="8380412" cy="3629998"/>
        </p:xfrm>
        <a:graphic>
          <a:graphicData uri="http://schemas.openxmlformats.org/drawingml/2006/chart">
            <c:chart xmlns:c="http://schemas.openxmlformats.org/drawingml/2006/chart" xmlns:r="http://schemas.openxmlformats.org/officeDocument/2006/relationships" r:id="rId3"/>
          </a:graphicData>
        </a:graphic>
      </p:graphicFrame>
      <p:sp>
        <p:nvSpPr>
          <p:cNvPr id="2" name="Ellipse 1">
            <a:extLst>
              <a:ext uri="{FF2B5EF4-FFF2-40B4-BE49-F238E27FC236}">
                <a16:creationId xmlns:a16="http://schemas.microsoft.com/office/drawing/2014/main" id="{F8758B78-66D1-42B4-A6EE-E56E1168D34E}"/>
              </a:ext>
            </a:extLst>
          </p:cNvPr>
          <p:cNvSpPr/>
          <p:nvPr/>
        </p:nvSpPr>
        <p:spPr>
          <a:xfrm>
            <a:off x="9442941" y="151618"/>
            <a:ext cx="2196000" cy="2196000"/>
          </a:xfrm>
          <a:prstGeom prst="ellipse">
            <a:avLst/>
          </a:prstGeom>
          <a:solidFill>
            <a:srgbClr val="003B7A"/>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solidFill>
                <a:schemeClr val="bg1"/>
              </a:solidFill>
            </a:endParaRPr>
          </a:p>
        </p:txBody>
      </p:sp>
      <p:sp>
        <p:nvSpPr>
          <p:cNvPr id="9" name="Tekstfelt 8">
            <a:extLst>
              <a:ext uri="{FF2B5EF4-FFF2-40B4-BE49-F238E27FC236}">
                <a16:creationId xmlns:a16="http://schemas.microsoft.com/office/drawing/2014/main" id="{7A459A79-CFBE-424E-8B57-A366D913434D}"/>
              </a:ext>
            </a:extLst>
          </p:cNvPr>
          <p:cNvSpPr txBox="1"/>
          <p:nvPr/>
        </p:nvSpPr>
        <p:spPr>
          <a:xfrm>
            <a:off x="9565868" y="633768"/>
            <a:ext cx="2073073" cy="1132939"/>
          </a:xfrm>
          <a:prstGeom prst="rect">
            <a:avLst/>
          </a:prstGeom>
          <a:noFill/>
        </p:spPr>
        <p:txBody>
          <a:bodyPr wrap="square" lIns="0" tIns="0" rIns="0" bIns="0" rtlCol="0">
            <a:spAutoFit/>
          </a:bodyPr>
          <a:lstStyle/>
          <a:p>
            <a:pPr algn="ctr">
              <a:lnSpc>
                <a:spcPct val="104000"/>
              </a:lnSpc>
            </a:pPr>
            <a:r>
              <a:rPr lang="da-DK" dirty="0">
                <a:solidFill>
                  <a:schemeClr val="bg1"/>
                </a:solidFill>
              </a:rPr>
              <a:t>I 2019 var besøgstallet 11.218.862 for </a:t>
            </a:r>
            <a:r>
              <a:rPr lang="da-DK" dirty="0" err="1">
                <a:solidFill>
                  <a:schemeClr val="bg1"/>
                </a:solidFill>
              </a:rPr>
              <a:t>eReolen</a:t>
            </a:r>
            <a:r>
              <a:rPr lang="da-DK" dirty="0">
                <a:solidFill>
                  <a:schemeClr val="bg1"/>
                </a:solidFill>
              </a:rPr>
              <a:t> Go</a:t>
            </a:r>
          </a:p>
        </p:txBody>
      </p:sp>
      <p:sp>
        <p:nvSpPr>
          <p:cNvPr id="3" name="Rektangel 2">
            <a:extLst>
              <a:ext uri="{FF2B5EF4-FFF2-40B4-BE49-F238E27FC236}">
                <a16:creationId xmlns:a16="http://schemas.microsoft.com/office/drawing/2014/main" id="{34B6EC90-2D5F-4B8F-AEEA-1F09C8345D3D}"/>
              </a:ext>
            </a:extLst>
          </p:cNvPr>
          <p:cNvSpPr/>
          <p:nvPr/>
        </p:nvSpPr>
        <p:spPr>
          <a:xfrm>
            <a:off x="4035549" y="2312285"/>
            <a:ext cx="2632452" cy="307777"/>
          </a:xfrm>
          <a:prstGeom prst="rect">
            <a:avLst/>
          </a:prstGeom>
        </p:spPr>
        <p:txBody>
          <a:bodyPr wrap="none">
            <a:spAutoFit/>
          </a:bodyPr>
          <a:lstStyle/>
          <a:p>
            <a:r>
              <a:rPr lang="da-DK" sz="1400" dirty="0"/>
              <a:t>Besøgstal på digitale tjenester:</a:t>
            </a:r>
          </a:p>
        </p:txBody>
      </p:sp>
      <p:sp>
        <p:nvSpPr>
          <p:cNvPr id="10" name="Rektangel 9">
            <a:extLst>
              <a:ext uri="{FF2B5EF4-FFF2-40B4-BE49-F238E27FC236}">
                <a16:creationId xmlns:a16="http://schemas.microsoft.com/office/drawing/2014/main" id="{8C4156BA-B0FA-4E2A-8166-131302C1D32F}"/>
              </a:ext>
            </a:extLst>
          </p:cNvPr>
          <p:cNvSpPr/>
          <p:nvPr/>
        </p:nvSpPr>
        <p:spPr>
          <a:xfrm>
            <a:off x="1903412" y="1671125"/>
            <a:ext cx="7248272" cy="584775"/>
          </a:xfrm>
          <a:prstGeom prst="rect">
            <a:avLst/>
          </a:prstGeom>
        </p:spPr>
        <p:txBody>
          <a:bodyPr wrap="square">
            <a:spAutoFit/>
          </a:bodyPr>
          <a:lstStyle/>
          <a:p>
            <a:r>
              <a:rPr lang="da-DK" sz="1600" dirty="0">
                <a:solidFill>
                  <a:srgbClr val="003B7A"/>
                </a:solidFill>
              </a:rPr>
              <a:t>De største digitale bibliotekstjenester bliver stadigt mere populære. </a:t>
            </a:r>
            <a:r>
              <a:rPr lang="da-DK" sz="1600" dirty="0" err="1">
                <a:solidFill>
                  <a:srgbClr val="003B7A"/>
                </a:solidFill>
              </a:rPr>
              <a:t>eReolens</a:t>
            </a:r>
            <a:r>
              <a:rPr lang="da-DK" sz="1600" dirty="0">
                <a:solidFill>
                  <a:srgbClr val="003B7A"/>
                </a:solidFill>
              </a:rPr>
              <a:t> app </a:t>
            </a:r>
            <a:r>
              <a:rPr lang="da-DK" sz="1600" dirty="0" err="1">
                <a:solidFill>
                  <a:srgbClr val="003B7A"/>
                </a:solidFill>
              </a:rPr>
              <a:t>eReolen</a:t>
            </a:r>
            <a:r>
              <a:rPr lang="da-DK" sz="1600" dirty="0">
                <a:solidFill>
                  <a:srgbClr val="003B7A"/>
                </a:solidFill>
              </a:rPr>
              <a:t> Go blev brugt 5 gange så meget i 2019 som i 2018. </a:t>
            </a:r>
          </a:p>
        </p:txBody>
      </p:sp>
    </p:spTree>
    <p:extLst>
      <p:ext uri="{BB962C8B-B14F-4D97-AF65-F5344CB8AC3E}">
        <p14:creationId xmlns:p14="http://schemas.microsoft.com/office/powerpoint/2010/main" val="2761399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De digitale tjenester </a:t>
            </a:r>
            <a:br>
              <a:rPr lang="da-DK" dirty="0">
                <a:solidFill>
                  <a:schemeClr val="tx1"/>
                </a:solidFill>
              </a:rPr>
            </a:br>
            <a:endParaRPr lang="da-DK" dirty="0">
              <a:solidFill>
                <a:schemeClr val="tx1"/>
              </a:solidFill>
            </a:endParaRPr>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graphicFrame>
        <p:nvGraphicFramePr>
          <p:cNvPr id="8" name="Diagram 7">
            <a:extLst>
              <a:ext uri="{FF2B5EF4-FFF2-40B4-BE49-F238E27FC236}">
                <a16:creationId xmlns:a16="http://schemas.microsoft.com/office/drawing/2014/main" id="{2AEBEE50-1D16-4068-9A37-A3E8DFEB28F0}"/>
              </a:ext>
            </a:extLst>
          </p:cNvPr>
          <p:cNvGraphicFramePr>
            <a:graphicFrameLocks/>
          </p:cNvGraphicFramePr>
          <p:nvPr>
            <p:extLst>
              <p:ext uri="{D42A27DB-BD31-4B8C-83A1-F6EECF244321}">
                <p14:modId xmlns:p14="http://schemas.microsoft.com/office/powerpoint/2010/main" val="3160729483"/>
              </p:ext>
            </p:extLst>
          </p:nvPr>
        </p:nvGraphicFramePr>
        <p:xfrm>
          <a:off x="1987937" y="2520081"/>
          <a:ext cx="8335740" cy="3545756"/>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felt 1">
            <a:extLst>
              <a:ext uri="{FF2B5EF4-FFF2-40B4-BE49-F238E27FC236}">
                <a16:creationId xmlns:a16="http://schemas.microsoft.com/office/drawing/2014/main" id="{5CD826C0-33D8-4785-8F53-C1B74C4C52DA}"/>
              </a:ext>
            </a:extLst>
          </p:cNvPr>
          <p:cNvSpPr txBox="1"/>
          <p:nvPr/>
        </p:nvSpPr>
        <p:spPr>
          <a:xfrm>
            <a:off x="2067004" y="1790380"/>
            <a:ext cx="8429385" cy="494879"/>
          </a:xfrm>
          <a:prstGeom prst="rect">
            <a:avLst/>
          </a:prstGeom>
          <a:noFill/>
        </p:spPr>
        <p:txBody>
          <a:bodyPr wrap="square" lIns="0" tIns="0" rIns="0" bIns="0" rtlCol="0">
            <a:spAutoFit/>
          </a:bodyPr>
          <a:lstStyle/>
          <a:p>
            <a:pPr>
              <a:lnSpc>
                <a:spcPct val="104000"/>
              </a:lnSpc>
            </a:pPr>
            <a:r>
              <a:rPr lang="da-DK" sz="1600" dirty="0">
                <a:solidFill>
                  <a:schemeClr val="accent1"/>
                </a:solidFill>
              </a:rPr>
              <a:t>Borgere og brugere anvender i mindre grad de lokale bibliotekshjemmesider. Formentlig pga. etableringen af </a:t>
            </a:r>
            <a:r>
              <a:rPr lang="da-DK" sz="1600" dirty="0" err="1">
                <a:solidFill>
                  <a:schemeClr val="accent1"/>
                </a:solidFill>
              </a:rPr>
              <a:t>app’en</a:t>
            </a:r>
            <a:r>
              <a:rPr lang="da-DK" sz="1600" dirty="0">
                <a:solidFill>
                  <a:schemeClr val="accent1"/>
                </a:solidFill>
              </a:rPr>
              <a:t> Biblioteket.</a:t>
            </a:r>
          </a:p>
        </p:txBody>
      </p:sp>
    </p:spTree>
    <p:extLst>
      <p:ext uri="{BB962C8B-B14F-4D97-AF65-F5344CB8AC3E}">
        <p14:creationId xmlns:p14="http://schemas.microsoft.com/office/powerpoint/2010/main" val="2774994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Spørgsmål til politisk debat i kommunen</a:t>
            </a:r>
            <a:endParaRPr lang="da-DK" dirty="0">
              <a:solidFill>
                <a:schemeClr val="accent2"/>
              </a:solidFill>
            </a:endParaRPr>
          </a:p>
        </p:txBody>
      </p:sp>
      <p:sp>
        <p:nvSpPr>
          <p:cNvPr id="7" name="Pladsholder til indhold 6"/>
          <p:cNvSpPr>
            <a:spLocks noGrp="1"/>
          </p:cNvSpPr>
          <p:nvPr>
            <p:ph idx="1"/>
          </p:nvPr>
        </p:nvSpPr>
        <p:spPr>
          <a:xfrm>
            <a:off x="1908175" y="2044700"/>
            <a:ext cx="9116091" cy="3644900"/>
          </a:xfrm>
        </p:spPr>
        <p:txBody>
          <a:bodyPr/>
          <a:lstStyle/>
          <a:p>
            <a:pPr marL="342900" lvl="0" indent="-342900">
              <a:buFont typeface="+mj-lt"/>
              <a:buAutoNum type="arabicPeriod"/>
            </a:pPr>
            <a:r>
              <a:rPr lang="da-DK" sz="2000" dirty="0"/>
              <a:t>Hvordan vil I sikre, at folkebiblioteket forbliver et relevant og tidssvarende tilbud til borgerne i en tid, hvor mere og mere digitaliseres?  </a:t>
            </a:r>
            <a:br>
              <a:rPr lang="da-DK" sz="2000" dirty="0"/>
            </a:br>
            <a:endParaRPr lang="da-DK" sz="2000" dirty="0"/>
          </a:p>
          <a:p>
            <a:pPr marL="342900" lvl="0" indent="-342900">
              <a:buFont typeface="+mj-lt"/>
              <a:buAutoNum type="arabicPeriod"/>
            </a:pPr>
            <a:r>
              <a:rPr lang="da-DK" sz="2000" dirty="0"/>
              <a:t>Hvor ser I potentialerne for hhv. det fysiske og det digitale bibliotek? </a:t>
            </a:r>
            <a:br>
              <a:rPr lang="da-DK" sz="2000" dirty="0"/>
            </a:br>
            <a:endParaRPr lang="da-DK" sz="2000" dirty="0"/>
          </a:p>
          <a:p>
            <a:pPr marL="342900" lvl="0" indent="-342900">
              <a:buFont typeface="+mj-lt"/>
              <a:buAutoNum type="arabicPeriod"/>
            </a:pPr>
            <a:r>
              <a:rPr lang="da-DK" sz="2000" dirty="0"/>
              <a:t>Hvordan finder I balancen mellem det fysiske og det digitale bibliotek? </a:t>
            </a:r>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spTree>
    <p:extLst>
      <p:ext uri="{BB962C8B-B14F-4D97-AF65-F5344CB8AC3E}">
        <p14:creationId xmlns:p14="http://schemas.microsoft.com/office/powerpoint/2010/main" val="1933135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94EEA52-92E1-4DC8-9B00-0E43AE99B3B9}"/>
              </a:ext>
            </a:extLst>
          </p:cNvPr>
          <p:cNvSpPr>
            <a:spLocks noGrp="1"/>
          </p:cNvSpPr>
          <p:nvPr>
            <p:ph type="dt" sz="half" idx="10"/>
          </p:nvPr>
        </p:nvSpPr>
        <p:spPr/>
        <p:txBody>
          <a:bodyPr/>
          <a:lstStyle/>
          <a:p>
            <a:r>
              <a:rPr lang="da-DK" dirty="0"/>
              <a:t>Udnyt folkebibliotekernes potentialer</a:t>
            </a:r>
            <a:endParaRPr lang="en-GB" dirty="0"/>
          </a:p>
        </p:txBody>
      </p:sp>
      <p:sp>
        <p:nvSpPr>
          <p:cNvPr id="3" name="Pladsholder til sidefod 2">
            <a:extLst>
              <a:ext uri="{FF2B5EF4-FFF2-40B4-BE49-F238E27FC236}">
                <a16:creationId xmlns:a16="http://schemas.microsoft.com/office/drawing/2014/main" id="{98F8BAFF-F9AE-4A82-87F2-34C5762EE0D0}"/>
              </a:ext>
            </a:extLst>
          </p:cNvPr>
          <p:cNvSpPr>
            <a:spLocks noGrp="1"/>
          </p:cNvSpPr>
          <p:nvPr>
            <p:ph type="ftr" sz="quarter" idx="11"/>
          </p:nvPr>
        </p:nvSpPr>
        <p:spPr/>
        <p:txBody>
          <a:bodyPr/>
          <a:lstStyle/>
          <a:p>
            <a:r>
              <a:rPr lang="da-DK" dirty="0"/>
              <a:t>KL debatoplæg 2021</a:t>
            </a:r>
            <a:endParaRPr lang="en-GB" dirty="0"/>
          </a:p>
        </p:txBody>
      </p:sp>
      <p:sp>
        <p:nvSpPr>
          <p:cNvPr id="4" name="Titel 3">
            <a:extLst>
              <a:ext uri="{FF2B5EF4-FFF2-40B4-BE49-F238E27FC236}">
                <a16:creationId xmlns:a16="http://schemas.microsoft.com/office/drawing/2014/main" id="{BCF5FCBE-1A7C-4FFE-82D0-8B71C0761C5F}"/>
              </a:ext>
            </a:extLst>
          </p:cNvPr>
          <p:cNvSpPr>
            <a:spLocks noGrp="1"/>
          </p:cNvSpPr>
          <p:nvPr>
            <p:ph type="title"/>
          </p:nvPr>
        </p:nvSpPr>
        <p:spPr/>
        <p:txBody>
          <a:bodyPr/>
          <a:lstStyle/>
          <a:p>
            <a:r>
              <a:rPr lang="da-DK" dirty="0"/>
              <a:t>FORMÅL OG INTRODUKTION</a:t>
            </a:r>
          </a:p>
        </p:txBody>
      </p:sp>
      <p:sp>
        <p:nvSpPr>
          <p:cNvPr id="5" name="Pladsholder til tekst 4">
            <a:extLst>
              <a:ext uri="{FF2B5EF4-FFF2-40B4-BE49-F238E27FC236}">
                <a16:creationId xmlns:a16="http://schemas.microsoft.com/office/drawing/2014/main" id="{11BCE91E-DBA7-4A69-ADED-A94588706DE1}"/>
              </a:ext>
            </a:extLst>
          </p:cNvPr>
          <p:cNvSpPr>
            <a:spLocks noGrp="1"/>
          </p:cNvSpPr>
          <p:nvPr>
            <p:ph type="body" sz="quarter" idx="13"/>
          </p:nvPr>
        </p:nvSpPr>
        <p:spPr>
          <a:xfrm>
            <a:off x="1908175" y="2291255"/>
            <a:ext cx="8472954" cy="3377707"/>
          </a:xfrm>
        </p:spPr>
        <p:txBody>
          <a:bodyPr/>
          <a:lstStyle/>
          <a:p>
            <a:r>
              <a:rPr lang="da-DK" dirty="0"/>
              <a:t>Denne præsentation indeholder nøgletal og statistik, der beskriver nationale nøgletal og tendenser på biblioteksområdet.</a:t>
            </a:r>
            <a:br>
              <a:rPr lang="da-DK" dirty="0"/>
            </a:br>
            <a:endParaRPr lang="da-DK" dirty="0"/>
          </a:p>
          <a:p>
            <a:r>
              <a:rPr lang="da-DK" dirty="0"/>
              <a:t>Præsentationen stilles til rådighed for kommunerne til at understøtte den lokale dialog om, hvilken rolle folkebiblioteket skal spille fremover. De nationale tal kan i den forbindelse  suppleres med lokale nøgletal for kommunen.</a:t>
            </a:r>
          </a:p>
          <a:p>
            <a:pPr marL="0" indent="0">
              <a:buNone/>
            </a:pPr>
            <a:endParaRPr lang="da-DK" dirty="0"/>
          </a:p>
          <a:p>
            <a:r>
              <a:rPr lang="da-DK" dirty="0"/>
              <a:t>Data i præsentationen stammer fra Folkebiblioteker i tal 2019 og Biblioteksbarometer for folkebiblioteker 2019 og 2019.</a:t>
            </a:r>
          </a:p>
          <a:p>
            <a:endParaRPr lang="da-DK" dirty="0"/>
          </a:p>
          <a:p>
            <a:r>
              <a:rPr lang="da-DK" dirty="0"/>
              <a:t>På </a:t>
            </a:r>
            <a:r>
              <a:rPr lang="da-DK" dirty="0">
                <a:hlinkClick r:id="rId2">
                  <a:extLst>
                    <a:ext uri="{A12FA001-AC4F-418D-AE19-62706E023703}">
                      <ahyp:hlinkClr xmlns:ahyp="http://schemas.microsoft.com/office/drawing/2018/hyperlinkcolor" val="tx"/>
                    </a:ext>
                  </a:extLst>
                </a:hlinkClick>
              </a:rPr>
              <a:t>www.kl.dk/biblioteksdebat</a:t>
            </a:r>
            <a:r>
              <a:rPr lang="da-DK" dirty="0"/>
              <a:t> findes yderligere materiale om folkebibliotekerne.</a:t>
            </a:r>
          </a:p>
        </p:txBody>
      </p:sp>
    </p:spTree>
    <p:extLst>
      <p:ext uri="{BB962C8B-B14F-4D97-AF65-F5344CB8AC3E}">
        <p14:creationId xmlns:p14="http://schemas.microsoft.com/office/powerpoint/2010/main" val="161285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dirty="0"/>
              <a:t>Udnyt folkebibliotekernes potentialer</a:t>
            </a:r>
            <a:endParaRPr lang="en-GB" dirty="0"/>
          </a:p>
        </p:txBody>
      </p:sp>
      <p:sp>
        <p:nvSpPr>
          <p:cNvPr id="4" name="Pladsholder til sidefod 3"/>
          <p:cNvSpPr>
            <a:spLocks noGrp="1"/>
          </p:cNvSpPr>
          <p:nvPr>
            <p:ph type="ftr" sz="quarter" idx="11"/>
          </p:nvPr>
        </p:nvSpPr>
        <p:spPr/>
        <p:txBody>
          <a:bodyPr/>
          <a:lstStyle/>
          <a:p>
            <a:r>
              <a:rPr lang="da-DK" dirty="0"/>
              <a:t>KL debatoplæg 2021</a:t>
            </a:r>
            <a:endParaRPr lang="en-GB" dirty="0"/>
          </a:p>
        </p:txBody>
      </p:sp>
      <p:sp>
        <p:nvSpPr>
          <p:cNvPr id="2" name="Titel 1"/>
          <p:cNvSpPr>
            <a:spLocks noGrp="1"/>
          </p:cNvSpPr>
          <p:nvPr>
            <p:ph type="title"/>
          </p:nvPr>
        </p:nvSpPr>
        <p:spPr/>
        <p:txBody>
          <a:bodyPr/>
          <a:lstStyle/>
          <a:p>
            <a:r>
              <a:rPr lang="da-DK" dirty="0"/>
              <a:t>Biblioteket giver sammenhængskraft og fællesskab</a:t>
            </a:r>
          </a:p>
        </p:txBody>
      </p:sp>
      <p:sp>
        <p:nvSpPr>
          <p:cNvPr id="6" name="Pladsholder til tekst 5"/>
          <p:cNvSpPr>
            <a:spLocks noGrp="1"/>
          </p:cNvSpPr>
          <p:nvPr>
            <p:ph type="body" sz="quarter" idx="13"/>
          </p:nvPr>
        </p:nvSpPr>
        <p:spPr/>
        <p:txBody>
          <a:bodyPr/>
          <a:lstStyle/>
          <a:p>
            <a:r>
              <a:rPr lang="da-DK" dirty="0"/>
              <a:t>tema</a:t>
            </a:r>
          </a:p>
        </p:txBody>
      </p:sp>
    </p:spTree>
    <p:extLst>
      <p:ext uri="{BB962C8B-B14F-4D97-AF65-F5344CB8AC3E}">
        <p14:creationId xmlns:p14="http://schemas.microsoft.com/office/powerpoint/2010/main" val="2081917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8174" y="792163"/>
            <a:ext cx="8718937" cy="792000"/>
          </a:xfrm>
        </p:spPr>
        <p:txBody>
          <a:bodyPr/>
          <a:lstStyle/>
          <a:p>
            <a:r>
              <a:rPr lang="da-DK" dirty="0"/>
              <a:t>Bibliotekernes organisatoriske tilknytning</a:t>
            </a:r>
          </a:p>
        </p:txBody>
      </p:sp>
      <p:sp>
        <p:nvSpPr>
          <p:cNvPr id="7" name="Pladsholder til indhold 6"/>
          <p:cNvSpPr>
            <a:spLocks noGrp="1"/>
          </p:cNvSpPr>
          <p:nvPr>
            <p:ph idx="1"/>
          </p:nvPr>
        </p:nvSpPr>
        <p:spPr>
          <a:xfrm>
            <a:off x="1891634" y="1957351"/>
            <a:ext cx="9116091" cy="3790950"/>
          </a:xfrm>
        </p:spPr>
        <p:txBody>
          <a:bodyPr/>
          <a:lstStyle/>
          <a:p>
            <a:endParaRPr lang="da-DK" dirty="0"/>
          </a:p>
          <a:p>
            <a:r>
              <a:rPr lang="da-DK" b="0" dirty="0"/>
              <a:t> </a:t>
            </a:r>
          </a:p>
          <a:p>
            <a:endParaRPr lang="da-DK" b="0" dirty="0"/>
          </a:p>
          <a:p>
            <a:endParaRPr lang="da-DK" b="0" dirty="0"/>
          </a:p>
          <a:p>
            <a:endParaRPr lang="da-DK" b="0" dirty="0"/>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graphicFrame>
        <p:nvGraphicFramePr>
          <p:cNvPr id="9" name="Diagram 8">
            <a:extLst>
              <a:ext uri="{FF2B5EF4-FFF2-40B4-BE49-F238E27FC236}">
                <a16:creationId xmlns:a16="http://schemas.microsoft.com/office/drawing/2014/main" id="{F4239724-B6A0-4FED-809A-59976D2EBCA7}"/>
              </a:ext>
            </a:extLst>
          </p:cNvPr>
          <p:cNvGraphicFramePr>
            <a:graphicFrameLocks/>
          </p:cNvGraphicFramePr>
          <p:nvPr>
            <p:extLst>
              <p:ext uri="{D42A27DB-BD31-4B8C-83A1-F6EECF244321}">
                <p14:modId xmlns:p14="http://schemas.microsoft.com/office/powerpoint/2010/main" val="2285597818"/>
              </p:ext>
            </p:extLst>
          </p:nvPr>
        </p:nvGraphicFramePr>
        <p:xfrm>
          <a:off x="1686187" y="1845578"/>
          <a:ext cx="7783252" cy="40422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44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8174" y="792163"/>
            <a:ext cx="8718937" cy="668337"/>
          </a:xfrm>
        </p:spPr>
        <p:txBody>
          <a:bodyPr/>
          <a:lstStyle/>
          <a:p>
            <a:r>
              <a:rPr lang="da-DK" dirty="0" err="1"/>
              <a:t>Samlokationer</a:t>
            </a:r>
            <a:r>
              <a:rPr lang="da-DK" dirty="0"/>
              <a:t> og samarbejder</a:t>
            </a:r>
          </a:p>
        </p:txBody>
      </p:sp>
      <p:sp>
        <p:nvSpPr>
          <p:cNvPr id="7" name="Pladsholder til indhold 6"/>
          <p:cNvSpPr>
            <a:spLocks noGrp="1"/>
          </p:cNvSpPr>
          <p:nvPr>
            <p:ph idx="1"/>
          </p:nvPr>
        </p:nvSpPr>
        <p:spPr>
          <a:xfrm>
            <a:off x="1891634" y="1957351"/>
            <a:ext cx="9116091" cy="3790950"/>
          </a:xfrm>
        </p:spPr>
        <p:txBody>
          <a:bodyPr/>
          <a:lstStyle/>
          <a:p>
            <a:endParaRPr lang="da-DK" dirty="0"/>
          </a:p>
          <a:p>
            <a:r>
              <a:rPr lang="da-DK" b="0" dirty="0"/>
              <a:t> </a:t>
            </a:r>
          </a:p>
          <a:p>
            <a:endParaRPr lang="da-DK" b="0" dirty="0"/>
          </a:p>
          <a:p>
            <a:endParaRPr lang="da-DK" b="0" dirty="0"/>
          </a:p>
          <a:p>
            <a:endParaRPr lang="da-DK" b="0" dirty="0"/>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graphicFrame>
        <p:nvGraphicFramePr>
          <p:cNvPr id="10" name="Diagram 9">
            <a:extLst>
              <a:ext uri="{FF2B5EF4-FFF2-40B4-BE49-F238E27FC236}">
                <a16:creationId xmlns:a16="http://schemas.microsoft.com/office/drawing/2014/main" id="{2865C133-0412-4196-B9F2-202C5E454E0E}"/>
              </a:ext>
            </a:extLst>
          </p:cNvPr>
          <p:cNvGraphicFramePr>
            <a:graphicFrameLocks/>
          </p:cNvGraphicFramePr>
          <p:nvPr>
            <p:extLst>
              <p:ext uri="{D42A27DB-BD31-4B8C-83A1-F6EECF244321}">
                <p14:modId xmlns:p14="http://schemas.microsoft.com/office/powerpoint/2010/main" val="3788419688"/>
              </p:ext>
            </p:extLst>
          </p:nvPr>
        </p:nvGraphicFramePr>
        <p:xfrm>
          <a:off x="1690068" y="1710422"/>
          <a:ext cx="9104312" cy="47482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7274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9FA2A19-3029-4169-AFC2-C569B71D950D}"/>
              </a:ext>
            </a:extLst>
          </p:cNvPr>
          <p:cNvSpPr>
            <a:spLocks noGrp="1"/>
          </p:cNvSpPr>
          <p:nvPr>
            <p:ph type="dt" sz="half" idx="10"/>
          </p:nvPr>
        </p:nvSpPr>
        <p:spPr/>
        <p:txBody>
          <a:bodyPr/>
          <a:lstStyle/>
          <a:p>
            <a:r>
              <a:rPr lang="da-DK" dirty="0"/>
              <a:t>Udnyt folkebibliotekernes potentialer</a:t>
            </a:r>
            <a:endParaRPr lang="en-GB" dirty="0"/>
          </a:p>
        </p:txBody>
      </p:sp>
      <p:sp>
        <p:nvSpPr>
          <p:cNvPr id="3" name="Pladsholder til sidefod 2">
            <a:extLst>
              <a:ext uri="{FF2B5EF4-FFF2-40B4-BE49-F238E27FC236}">
                <a16:creationId xmlns:a16="http://schemas.microsoft.com/office/drawing/2014/main" id="{B59069D9-8BEB-45E2-A9E4-7B7EF421748C}"/>
              </a:ext>
            </a:extLst>
          </p:cNvPr>
          <p:cNvSpPr>
            <a:spLocks noGrp="1"/>
          </p:cNvSpPr>
          <p:nvPr>
            <p:ph type="ftr" sz="quarter" idx="11"/>
          </p:nvPr>
        </p:nvSpPr>
        <p:spPr/>
        <p:txBody>
          <a:bodyPr/>
          <a:lstStyle/>
          <a:p>
            <a:r>
              <a:rPr lang="da-DK" dirty="0"/>
              <a:t>KL debatoplæg 2021</a:t>
            </a:r>
            <a:endParaRPr lang="en-GB" dirty="0"/>
          </a:p>
        </p:txBody>
      </p:sp>
      <p:sp>
        <p:nvSpPr>
          <p:cNvPr id="4" name="Titel 3">
            <a:extLst>
              <a:ext uri="{FF2B5EF4-FFF2-40B4-BE49-F238E27FC236}">
                <a16:creationId xmlns:a16="http://schemas.microsoft.com/office/drawing/2014/main" id="{12E213DC-4859-4487-B9D9-7E9329B9DE74}"/>
              </a:ext>
            </a:extLst>
          </p:cNvPr>
          <p:cNvSpPr>
            <a:spLocks noGrp="1"/>
          </p:cNvSpPr>
          <p:nvPr>
            <p:ph type="title"/>
          </p:nvPr>
        </p:nvSpPr>
        <p:spPr/>
        <p:txBody>
          <a:bodyPr/>
          <a:lstStyle/>
          <a:p>
            <a:br>
              <a:rPr lang="da-DK" dirty="0"/>
            </a:br>
            <a:r>
              <a:rPr lang="da-DK" dirty="0"/>
              <a:t>Arrangementer på bibliotekerne</a:t>
            </a:r>
          </a:p>
        </p:txBody>
      </p:sp>
      <p:sp>
        <p:nvSpPr>
          <p:cNvPr id="5" name="Pladsholder til indhold 4">
            <a:extLst>
              <a:ext uri="{FF2B5EF4-FFF2-40B4-BE49-F238E27FC236}">
                <a16:creationId xmlns:a16="http://schemas.microsoft.com/office/drawing/2014/main" id="{AC67CF13-3AF9-4196-8996-7CE4F2B935AC}"/>
              </a:ext>
            </a:extLst>
          </p:cNvPr>
          <p:cNvSpPr>
            <a:spLocks noGrp="1"/>
          </p:cNvSpPr>
          <p:nvPr>
            <p:ph idx="1"/>
          </p:nvPr>
        </p:nvSpPr>
        <p:spPr/>
        <p:txBody>
          <a:bodyPr/>
          <a:lstStyle/>
          <a:p>
            <a:r>
              <a:rPr lang="da-DK" b="0" dirty="0">
                <a:solidFill>
                  <a:schemeClr val="tx1"/>
                </a:solidFill>
              </a:rPr>
              <a:t>I 2019 blev der afholdt 25.646 arrangementer om alt fra litteratur til teknologi på folkebibliotekerne. Antallet af arrangementer er steget med 90% siden 2011. </a:t>
            </a:r>
          </a:p>
          <a:p>
            <a:endParaRPr lang="da-DK" dirty="0"/>
          </a:p>
          <a:p>
            <a:endParaRPr lang="da-DK" dirty="0"/>
          </a:p>
        </p:txBody>
      </p:sp>
      <p:graphicFrame>
        <p:nvGraphicFramePr>
          <p:cNvPr id="7" name="Diagram 6">
            <a:extLst>
              <a:ext uri="{FF2B5EF4-FFF2-40B4-BE49-F238E27FC236}">
                <a16:creationId xmlns:a16="http://schemas.microsoft.com/office/drawing/2014/main" id="{36D1A807-0F68-4C53-8F24-4CF6AA328FD9}"/>
              </a:ext>
            </a:extLst>
          </p:cNvPr>
          <p:cNvGraphicFramePr>
            <a:graphicFrameLocks/>
          </p:cNvGraphicFramePr>
          <p:nvPr>
            <p:extLst>
              <p:ext uri="{D42A27DB-BD31-4B8C-83A1-F6EECF244321}">
                <p14:modId xmlns:p14="http://schemas.microsoft.com/office/powerpoint/2010/main" val="2815524880"/>
              </p:ext>
            </p:extLst>
          </p:nvPr>
        </p:nvGraphicFramePr>
        <p:xfrm>
          <a:off x="2209800" y="2998220"/>
          <a:ext cx="8293100" cy="33263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3275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8175" y="792163"/>
            <a:ext cx="9736654" cy="914910"/>
          </a:xfrm>
        </p:spPr>
        <p:txBody>
          <a:bodyPr/>
          <a:lstStyle/>
          <a:p>
            <a:r>
              <a:rPr lang="da-DK" dirty="0"/>
              <a:t>Borgerinddragelse</a:t>
            </a:r>
            <a:endParaRPr lang="da-DK" sz="2400" dirty="0"/>
          </a:p>
        </p:txBody>
      </p:sp>
      <p:sp>
        <p:nvSpPr>
          <p:cNvPr id="7" name="Pladsholder til indhold 6"/>
          <p:cNvSpPr>
            <a:spLocks noGrp="1"/>
          </p:cNvSpPr>
          <p:nvPr>
            <p:ph idx="1"/>
          </p:nvPr>
        </p:nvSpPr>
        <p:spPr>
          <a:xfrm>
            <a:off x="1908176" y="1898650"/>
            <a:ext cx="9456510" cy="4356153"/>
          </a:xfrm>
        </p:spPr>
        <p:txBody>
          <a:bodyPr/>
          <a:lstStyle/>
          <a:p>
            <a:r>
              <a:rPr lang="da-DK" b="0" dirty="0"/>
              <a:t>Andelen af biblioteker, der arbejder med borgerinddragelse, har ligget stabilt de seneste år. I 2019 gjaldt dette 84,5% af bibliotekerne.</a:t>
            </a:r>
            <a:endParaRPr lang="da-DK" dirty="0"/>
          </a:p>
          <a:p>
            <a:endParaRPr lang="da-DK" dirty="0"/>
          </a:p>
          <a:p>
            <a:endParaRPr lang="da-DK" dirty="0"/>
          </a:p>
          <a:p>
            <a:r>
              <a:rPr lang="da-DK" b="0" dirty="0"/>
              <a:t>	</a:t>
            </a:r>
          </a:p>
          <a:p>
            <a:endParaRPr lang="da-DK" b="0" dirty="0"/>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graphicFrame>
        <p:nvGraphicFramePr>
          <p:cNvPr id="8" name="Diagram 7">
            <a:extLst>
              <a:ext uri="{FF2B5EF4-FFF2-40B4-BE49-F238E27FC236}">
                <a16:creationId xmlns:a16="http://schemas.microsoft.com/office/drawing/2014/main" id="{C604DB80-178F-4F61-8DE3-F3F014776F68}"/>
              </a:ext>
            </a:extLst>
          </p:cNvPr>
          <p:cNvGraphicFramePr>
            <a:graphicFrameLocks/>
          </p:cNvGraphicFramePr>
          <p:nvPr>
            <p:extLst>
              <p:ext uri="{D42A27DB-BD31-4B8C-83A1-F6EECF244321}">
                <p14:modId xmlns:p14="http://schemas.microsoft.com/office/powerpoint/2010/main" val="3183643086"/>
              </p:ext>
            </p:extLst>
          </p:nvPr>
        </p:nvGraphicFramePr>
        <p:xfrm>
          <a:off x="1903413" y="2620823"/>
          <a:ext cx="8759899" cy="38255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3066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908174" y="792163"/>
            <a:ext cx="8632825" cy="914910"/>
          </a:xfrm>
        </p:spPr>
        <p:txBody>
          <a:bodyPr/>
          <a:lstStyle/>
          <a:p>
            <a:br>
              <a:rPr lang="da-DK" sz="2400" dirty="0"/>
            </a:br>
            <a:r>
              <a:rPr lang="da-DK" dirty="0"/>
              <a:t>Frivillige</a:t>
            </a:r>
            <a:r>
              <a:rPr lang="da-DK" sz="2400" dirty="0"/>
              <a:t> </a:t>
            </a:r>
            <a:endParaRPr lang="da-DK" sz="2400" dirty="0">
              <a:solidFill>
                <a:schemeClr val="tx1"/>
              </a:solidFill>
            </a:endParaRPr>
          </a:p>
        </p:txBody>
      </p:sp>
      <p:sp>
        <p:nvSpPr>
          <p:cNvPr id="7" name="Pladsholder til indhold 6"/>
          <p:cNvSpPr>
            <a:spLocks noGrp="1"/>
          </p:cNvSpPr>
          <p:nvPr>
            <p:ph idx="1"/>
          </p:nvPr>
        </p:nvSpPr>
        <p:spPr>
          <a:xfrm>
            <a:off x="1908176" y="1898650"/>
            <a:ext cx="9441142" cy="4692762"/>
          </a:xfrm>
        </p:spPr>
        <p:txBody>
          <a:bodyPr/>
          <a:lstStyle/>
          <a:p>
            <a:r>
              <a:rPr lang="da-DK" b="0" dirty="0"/>
              <a:t>Andelen af biblioteker, der arbejder med frivillige, har ligget stabilt de seneste år. I 2019 var dette tilfældet for 82,5% af bibliotekerne. </a:t>
            </a:r>
          </a:p>
          <a:p>
            <a:endParaRPr lang="da-DK" dirty="0"/>
          </a:p>
          <a:p>
            <a:r>
              <a:rPr lang="da-DK" b="0" dirty="0"/>
              <a:t>	</a:t>
            </a:r>
          </a:p>
          <a:p>
            <a:endParaRPr lang="da-DK" b="0" dirty="0"/>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graphicFrame>
        <p:nvGraphicFramePr>
          <p:cNvPr id="9" name="Diagram 8">
            <a:extLst>
              <a:ext uri="{FF2B5EF4-FFF2-40B4-BE49-F238E27FC236}">
                <a16:creationId xmlns:a16="http://schemas.microsoft.com/office/drawing/2014/main" id="{921A2228-CF0A-4B83-B0C5-CBCB2A63D692}"/>
              </a:ext>
            </a:extLst>
          </p:cNvPr>
          <p:cNvGraphicFramePr>
            <a:graphicFrameLocks/>
          </p:cNvGraphicFramePr>
          <p:nvPr>
            <p:extLst>
              <p:ext uri="{D42A27DB-BD31-4B8C-83A1-F6EECF244321}">
                <p14:modId xmlns:p14="http://schemas.microsoft.com/office/powerpoint/2010/main" val="1447671208"/>
              </p:ext>
            </p:extLst>
          </p:nvPr>
        </p:nvGraphicFramePr>
        <p:xfrm>
          <a:off x="1903413" y="2389735"/>
          <a:ext cx="8715921" cy="42016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284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Spørgsmål til politisk debat i kommunen</a:t>
            </a:r>
            <a:endParaRPr lang="da-DK" dirty="0">
              <a:solidFill>
                <a:schemeClr val="accent2"/>
              </a:solidFill>
            </a:endParaRPr>
          </a:p>
        </p:txBody>
      </p:sp>
      <p:sp>
        <p:nvSpPr>
          <p:cNvPr id="7" name="Pladsholder til indhold 6"/>
          <p:cNvSpPr>
            <a:spLocks noGrp="1"/>
          </p:cNvSpPr>
          <p:nvPr>
            <p:ph idx="1"/>
          </p:nvPr>
        </p:nvSpPr>
        <p:spPr>
          <a:xfrm>
            <a:off x="1908175" y="2044700"/>
            <a:ext cx="9116091" cy="3644900"/>
          </a:xfrm>
        </p:spPr>
        <p:txBody>
          <a:bodyPr/>
          <a:lstStyle/>
          <a:p>
            <a:pPr marL="457200" lvl="0" indent="-457200">
              <a:buFont typeface="+mj-lt"/>
              <a:buAutoNum type="arabicPeriod"/>
            </a:pPr>
            <a:r>
              <a:rPr lang="da-DK" sz="2000" dirty="0"/>
              <a:t>Hvordan ser I behovet for at gøre folkebiblioteket til et relevant samlingssted for det lokale fællesskab og borger/brugerdrevne aktiviteter? </a:t>
            </a:r>
            <a:br>
              <a:rPr lang="da-DK" sz="2000" dirty="0"/>
            </a:br>
            <a:endParaRPr lang="da-DK" sz="2000" dirty="0"/>
          </a:p>
          <a:p>
            <a:pPr marL="457200" lvl="0" indent="-457200">
              <a:buFont typeface="+mj-lt"/>
              <a:buAutoNum type="arabicPeriod"/>
            </a:pPr>
            <a:r>
              <a:rPr lang="da-DK" sz="2000" dirty="0"/>
              <a:t>Hvordan finder I balancen mellem biblioteket som et sted for litteratur, dannelse og oplysning og biblioteket som fysisk mødested? </a:t>
            </a:r>
            <a:br>
              <a:rPr lang="da-DK" sz="2000" dirty="0"/>
            </a:br>
            <a:endParaRPr lang="da-DK" sz="2000" dirty="0"/>
          </a:p>
          <a:p>
            <a:pPr marL="457200" lvl="0" indent="-457200">
              <a:buFont typeface="+mj-lt"/>
              <a:buAutoNum type="arabicPeriod"/>
            </a:pPr>
            <a:r>
              <a:rPr lang="da-DK" sz="2000" dirty="0"/>
              <a:t>Hvilke potentialer kan der være i at jeres bibliotek </a:t>
            </a:r>
            <a:r>
              <a:rPr lang="da-DK" sz="2000" dirty="0" err="1"/>
              <a:t>samlokaliseres</a:t>
            </a:r>
            <a:r>
              <a:rPr lang="da-DK" sz="2000" dirty="0"/>
              <a:t> med andre kommunale institutioner? </a:t>
            </a:r>
          </a:p>
          <a:p>
            <a:pPr lvl="0">
              <a:buNone/>
            </a:pPr>
            <a:endParaRPr lang="da-DK" sz="2000" dirty="0">
              <a:solidFill>
                <a:schemeClr val="tx1"/>
              </a:solidFill>
            </a:endParaRPr>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spTree>
    <p:extLst>
      <p:ext uri="{BB962C8B-B14F-4D97-AF65-F5344CB8AC3E}">
        <p14:creationId xmlns:p14="http://schemas.microsoft.com/office/powerpoint/2010/main" val="1601473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Links til data og statistik</a:t>
            </a:r>
          </a:p>
        </p:txBody>
      </p:sp>
      <p:sp>
        <p:nvSpPr>
          <p:cNvPr id="7" name="Pladsholder til indhold 6"/>
          <p:cNvSpPr>
            <a:spLocks noGrp="1"/>
          </p:cNvSpPr>
          <p:nvPr>
            <p:ph idx="1"/>
          </p:nvPr>
        </p:nvSpPr>
        <p:spPr>
          <a:xfrm>
            <a:off x="1908175" y="1898650"/>
            <a:ext cx="9674225" cy="3790950"/>
          </a:xfrm>
        </p:spPr>
        <p:txBody>
          <a:bodyPr/>
          <a:lstStyle/>
          <a:p>
            <a:pPr>
              <a:buNone/>
            </a:pPr>
            <a:r>
              <a:rPr lang="da-DK" b="0" dirty="0">
                <a:hlinkClick r:id="rId3">
                  <a:extLst>
                    <a:ext uri="{A12FA001-AC4F-418D-AE19-62706E023703}">
                      <ahyp:hlinkClr xmlns:ahyp="http://schemas.microsoft.com/office/drawing/2018/hyperlinkcolor" val="tx"/>
                    </a:ext>
                  </a:extLst>
                </a:hlinkClick>
              </a:rPr>
              <a:t>Folkebiblioteker i tal – Slots- og Kulturstyrelsen </a:t>
            </a:r>
            <a:endParaRPr lang="da-DK" b="0" dirty="0"/>
          </a:p>
          <a:p>
            <a:pPr>
              <a:buNone/>
            </a:pPr>
            <a:endParaRPr lang="da-DK" b="0" dirty="0"/>
          </a:p>
          <a:p>
            <a:pPr>
              <a:buNone/>
            </a:pPr>
            <a:r>
              <a:rPr lang="da-DK" b="0" dirty="0">
                <a:hlinkClick r:id="rId4">
                  <a:extLst>
                    <a:ext uri="{A12FA001-AC4F-418D-AE19-62706E023703}">
                      <ahyp:hlinkClr xmlns:ahyp="http://schemas.microsoft.com/office/drawing/2018/hyperlinkcolor" val="tx"/>
                    </a:ext>
                  </a:extLst>
                </a:hlinkClick>
              </a:rPr>
              <a:t>Biblioteksbarometer for folkebiblioteker - Slots- og Kulturstyrelsen </a:t>
            </a:r>
            <a:endParaRPr lang="da-DK" b="0" dirty="0"/>
          </a:p>
          <a:p>
            <a:pPr>
              <a:buNone/>
            </a:pPr>
            <a:endParaRPr lang="da-DK" b="0" dirty="0"/>
          </a:p>
          <a:p>
            <a:pPr>
              <a:buNone/>
            </a:pPr>
            <a:r>
              <a:rPr lang="da-DK" b="0" dirty="0">
                <a:hlinkClick r:id="rId5">
                  <a:extLst>
                    <a:ext uri="{A12FA001-AC4F-418D-AE19-62706E023703}">
                      <ahyp:hlinkClr xmlns:ahyp="http://schemas.microsoft.com/office/drawing/2018/hyperlinkcolor" val="tx"/>
                    </a:ext>
                  </a:extLst>
                </a:hlinkClick>
              </a:rPr>
              <a:t>Bibliotekernes udlån, bestand, materialeudgifter mv. – kommuneopdelt - Danmarks Statistik</a:t>
            </a:r>
            <a:endParaRPr lang="da-DK" b="0" dirty="0"/>
          </a:p>
          <a:p>
            <a:pPr>
              <a:buNone/>
            </a:pPr>
            <a:br>
              <a:rPr lang="da-DK" b="0" dirty="0"/>
            </a:br>
            <a:r>
              <a:rPr lang="da-DK" b="0" dirty="0">
                <a:hlinkClick r:id="rId6">
                  <a:extLst>
                    <a:ext uri="{A12FA001-AC4F-418D-AE19-62706E023703}">
                      <ahyp:hlinkClr xmlns:ahyp="http://schemas.microsoft.com/office/drawing/2018/hyperlinkcolor" val="tx"/>
                    </a:ext>
                  </a:extLst>
                </a:hlinkClick>
              </a:rPr>
              <a:t>Bibliotekernes åbningstimer – regionsopdelt – Danmarks Statistik</a:t>
            </a:r>
            <a:endParaRPr lang="da-DK" b="0" dirty="0"/>
          </a:p>
          <a:p>
            <a:pPr>
              <a:buNone/>
            </a:pPr>
            <a:endParaRPr lang="da-DK" b="0" dirty="0"/>
          </a:p>
        </p:txBody>
      </p:sp>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spTree>
    <p:extLst>
      <p:ext uri="{BB962C8B-B14F-4D97-AF65-F5344CB8AC3E}">
        <p14:creationId xmlns:p14="http://schemas.microsoft.com/office/powerpoint/2010/main" val="2279519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25936246-09F8-4F39-9944-82FD3BF0FC7B}"/>
              </a:ext>
            </a:extLst>
          </p:cNvPr>
          <p:cNvPicPr>
            <a:picLocks noChangeAspect="1"/>
          </p:cNvPicPr>
          <p:nvPr/>
        </p:nvPicPr>
        <p:blipFill rotWithShape="1">
          <a:blip r:embed="rId3"/>
          <a:srcRect l="3524" t="1824" r="16836" b="9693"/>
          <a:stretch/>
        </p:blipFill>
        <p:spPr>
          <a:xfrm>
            <a:off x="1679103" y="791999"/>
            <a:ext cx="6093150" cy="5041242"/>
          </a:xfrm>
          <a:prstGeom prst="rect">
            <a:avLst/>
          </a:prstGeom>
        </p:spPr>
      </p:pic>
      <p:sp>
        <p:nvSpPr>
          <p:cNvPr id="6" name="Titel 5"/>
          <p:cNvSpPr>
            <a:spLocks noGrp="1"/>
          </p:cNvSpPr>
          <p:nvPr>
            <p:ph type="title"/>
          </p:nvPr>
        </p:nvSpPr>
        <p:spPr>
          <a:xfrm>
            <a:off x="5906813" y="1165889"/>
            <a:ext cx="5902106" cy="409150"/>
          </a:xfrm>
          <a:solidFill>
            <a:schemeClr val="bg1"/>
          </a:solidFill>
          <a:ln w="76200">
            <a:solidFill>
              <a:schemeClr val="bg1"/>
            </a:solidFill>
          </a:ln>
        </p:spPr>
        <p:txBody>
          <a:bodyPr/>
          <a:lstStyle/>
          <a:p>
            <a:r>
              <a:rPr lang="da-DK" dirty="0"/>
              <a:t>     Indhold</a:t>
            </a:r>
          </a:p>
        </p:txBody>
      </p:sp>
      <p:sp>
        <p:nvSpPr>
          <p:cNvPr id="4" name="Pladsholder til dato 3"/>
          <p:cNvSpPr>
            <a:spLocks noGrp="1"/>
          </p:cNvSpPr>
          <p:nvPr>
            <p:ph type="dt" sz="half" idx="10"/>
          </p:nvPr>
        </p:nvSpPr>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p:txBody>
          <a:bodyPr/>
          <a:lstStyle/>
          <a:p>
            <a:r>
              <a:rPr lang="da-DK" dirty="0"/>
              <a:t>KL debatoplæg 2021</a:t>
            </a:r>
            <a:endParaRPr lang="en-GB" dirty="0"/>
          </a:p>
        </p:txBody>
      </p:sp>
      <p:sp>
        <p:nvSpPr>
          <p:cNvPr id="7" name="Pladsholder til tekst 6"/>
          <p:cNvSpPr>
            <a:spLocks noGrp="1"/>
          </p:cNvSpPr>
          <p:nvPr>
            <p:ph type="body" sz="quarter" idx="13"/>
          </p:nvPr>
        </p:nvSpPr>
        <p:spPr>
          <a:xfrm>
            <a:off x="8054364" y="1790615"/>
            <a:ext cx="3523328" cy="3492347"/>
          </a:xfrm>
          <a:noFill/>
        </p:spPr>
        <p:txBody>
          <a:bodyPr/>
          <a:lstStyle/>
          <a:p>
            <a:pPr marL="0" indent="0">
              <a:buNone/>
            </a:pPr>
            <a:endParaRPr lang="da-DK" b="1" dirty="0">
              <a:solidFill>
                <a:schemeClr val="tx1"/>
              </a:solidFill>
            </a:endParaRPr>
          </a:p>
          <a:p>
            <a:pPr marL="0" indent="0">
              <a:buNone/>
            </a:pPr>
            <a:r>
              <a:rPr lang="da-DK" b="1" dirty="0"/>
              <a:t>Generelle tendenser </a:t>
            </a:r>
          </a:p>
          <a:p>
            <a:r>
              <a:rPr lang="da-DK" dirty="0"/>
              <a:t>Udlån </a:t>
            </a:r>
          </a:p>
          <a:p>
            <a:r>
              <a:rPr lang="da-DK" dirty="0"/>
              <a:t>Besøgstal</a:t>
            </a:r>
          </a:p>
          <a:p>
            <a:r>
              <a:rPr lang="da-DK" dirty="0"/>
              <a:t>Brugere</a:t>
            </a:r>
            <a:br>
              <a:rPr lang="da-DK" dirty="0"/>
            </a:br>
            <a:endParaRPr lang="da-DK" dirty="0"/>
          </a:p>
          <a:p>
            <a:pPr marL="0" indent="0">
              <a:buNone/>
            </a:pPr>
            <a:r>
              <a:rPr lang="da-DK" b="1" dirty="0"/>
              <a:t>Temaer og debatspørgsmål </a:t>
            </a:r>
          </a:p>
          <a:p>
            <a:r>
              <a:rPr lang="da-DK" dirty="0"/>
              <a:t>Trivsel, læselyst og dannelse</a:t>
            </a:r>
          </a:p>
          <a:p>
            <a:r>
              <a:rPr lang="da-DK" dirty="0"/>
              <a:t>Digitale medborgere</a:t>
            </a:r>
          </a:p>
          <a:p>
            <a:r>
              <a:rPr lang="da-DK" dirty="0"/>
              <a:t>Sammenhængskraft og fællesskab</a:t>
            </a:r>
          </a:p>
          <a:p>
            <a:pPr marL="0" indent="0">
              <a:buNone/>
            </a:pPr>
            <a:endParaRPr lang="da-DK" dirty="0"/>
          </a:p>
          <a:p>
            <a:pPr marL="0" indent="0">
              <a:buNone/>
            </a:pPr>
            <a:endParaRPr lang="da-DK" dirty="0"/>
          </a:p>
          <a:p>
            <a:r>
              <a:rPr lang="da-DK" dirty="0"/>
              <a:t>Links til yderligere data, statistik mv. </a:t>
            </a:r>
          </a:p>
          <a:p>
            <a:endParaRPr lang="da-DK" dirty="0"/>
          </a:p>
          <a:p>
            <a:endParaRPr lang="da-DK" dirty="0"/>
          </a:p>
        </p:txBody>
      </p:sp>
    </p:spTree>
    <p:extLst>
      <p:ext uri="{BB962C8B-B14F-4D97-AF65-F5344CB8AC3E}">
        <p14:creationId xmlns:p14="http://schemas.microsoft.com/office/powerpoint/2010/main" val="3264020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BA0F290-4D48-4DA4-9FA5-F8726F31E7B7}"/>
              </a:ext>
            </a:extLst>
          </p:cNvPr>
          <p:cNvSpPr/>
          <p:nvPr/>
        </p:nvSpPr>
        <p:spPr>
          <a:xfrm>
            <a:off x="0" y="-1"/>
            <a:ext cx="12192000" cy="6858001"/>
          </a:xfrm>
          <a:prstGeom prst="rect">
            <a:avLst/>
          </a:prstGeom>
          <a:solidFill>
            <a:srgbClr val="003B7A"/>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solidFill>
                <a:schemeClr val="bg1"/>
              </a:solidFill>
            </a:endParaRPr>
          </a:p>
        </p:txBody>
      </p:sp>
      <p:sp>
        <p:nvSpPr>
          <p:cNvPr id="3" name="Pladsholder til dato 2"/>
          <p:cNvSpPr>
            <a:spLocks noGrp="1"/>
          </p:cNvSpPr>
          <p:nvPr>
            <p:ph type="dt" sz="half" idx="10"/>
          </p:nvPr>
        </p:nvSpPr>
        <p:spPr>
          <a:xfrm>
            <a:off x="1908176" y="0"/>
            <a:ext cx="9116090" cy="792163"/>
          </a:xfrm>
        </p:spPr>
        <p:txBody>
          <a:bodyPr/>
          <a:lstStyle/>
          <a:p>
            <a:r>
              <a:rPr lang="da-DK" dirty="0"/>
              <a:t>Udnyt folkebibliotekernes potentialer</a:t>
            </a:r>
            <a:endParaRPr lang="en-GB" dirty="0"/>
          </a:p>
        </p:txBody>
      </p:sp>
      <p:sp>
        <p:nvSpPr>
          <p:cNvPr id="4" name="Pladsholder til sidefod 3"/>
          <p:cNvSpPr>
            <a:spLocks noGrp="1"/>
          </p:cNvSpPr>
          <p:nvPr>
            <p:ph type="ftr" sz="quarter" idx="11"/>
          </p:nvPr>
        </p:nvSpPr>
        <p:spPr>
          <a:xfrm rot="-5400000">
            <a:off x="-2042476" y="2834482"/>
            <a:ext cx="4876965" cy="792000"/>
          </a:xfrm>
        </p:spPr>
        <p:txBody>
          <a:bodyPr/>
          <a:lstStyle/>
          <a:p>
            <a:r>
              <a:rPr lang="da-DK" dirty="0"/>
              <a:t>KL debatoplæg 2021</a:t>
            </a:r>
            <a:endParaRPr lang="en-GB" dirty="0"/>
          </a:p>
        </p:txBody>
      </p:sp>
      <p:pic>
        <p:nvPicPr>
          <p:cNvPr id="7" name="Grafik 6" descr="Opadgående tendens">
            <a:extLst>
              <a:ext uri="{FF2B5EF4-FFF2-40B4-BE49-F238E27FC236}">
                <a16:creationId xmlns:a16="http://schemas.microsoft.com/office/drawing/2014/main" id="{0A9780D7-0D92-43C2-B705-E8D21765BD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66849" y="1651541"/>
            <a:ext cx="1872000" cy="1872000"/>
          </a:xfrm>
          <a:prstGeom prst="rect">
            <a:avLst/>
          </a:prstGeom>
        </p:spPr>
      </p:pic>
      <p:pic>
        <p:nvPicPr>
          <p:cNvPr id="9" name="Grafik 8" descr="Bøger">
            <a:extLst>
              <a:ext uri="{FF2B5EF4-FFF2-40B4-BE49-F238E27FC236}">
                <a16:creationId xmlns:a16="http://schemas.microsoft.com/office/drawing/2014/main" id="{5969605F-65EC-46CC-9D47-CC34DBD025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6628" y="1752373"/>
            <a:ext cx="1670336" cy="1670336"/>
          </a:xfrm>
          <a:prstGeom prst="rect">
            <a:avLst/>
          </a:prstGeom>
        </p:spPr>
      </p:pic>
      <p:pic>
        <p:nvPicPr>
          <p:cNvPr id="11" name="Grafik 10" descr="Smartphone">
            <a:extLst>
              <a:ext uri="{FF2B5EF4-FFF2-40B4-BE49-F238E27FC236}">
                <a16:creationId xmlns:a16="http://schemas.microsoft.com/office/drawing/2014/main" id="{D7AF519E-EE52-4349-8654-1AC24CE326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28583" y="1862971"/>
            <a:ext cx="1449140" cy="1449140"/>
          </a:xfrm>
          <a:prstGeom prst="rect">
            <a:avLst/>
          </a:prstGeom>
        </p:spPr>
      </p:pic>
      <p:pic>
        <p:nvPicPr>
          <p:cNvPr id="12" name="Grafik 11" descr="Bøger">
            <a:extLst>
              <a:ext uri="{FF2B5EF4-FFF2-40B4-BE49-F238E27FC236}">
                <a16:creationId xmlns:a16="http://schemas.microsoft.com/office/drawing/2014/main" id="{0803B535-BF79-4095-879A-D4F42E5E05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38749" y="2436071"/>
            <a:ext cx="428807" cy="428807"/>
          </a:xfrm>
          <a:prstGeom prst="rect">
            <a:avLst/>
          </a:prstGeom>
        </p:spPr>
      </p:pic>
      <p:sp>
        <p:nvSpPr>
          <p:cNvPr id="13" name="Rektangel 12">
            <a:extLst>
              <a:ext uri="{FF2B5EF4-FFF2-40B4-BE49-F238E27FC236}">
                <a16:creationId xmlns:a16="http://schemas.microsoft.com/office/drawing/2014/main" id="{AC73A943-09B9-4C8C-BE5F-6D95FF48C3F7}"/>
              </a:ext>
            </a:extLst>
          </p:cNvPr>
          <p:cNvSpPr/>
          <p:nvPr/>
        </p:nvSpPr>
        <p:spPr>
          <a:xfrm>
            <a:off x="1697040" y="3495743"/>
            <a:ext cx="2060262" cy="2862322"/>
          </a:xfrm>
          <a:prstGeom prst="rect">
            <a:avLst/>
          </a:prstGeom>
        </p:spPr>
        <p:txBody>
          <a:bodyPr wrap="square">
            <a:spAutoFit/>
          </a:bodyPr>
          <a:lstStyle/>
          <a:p>
            <a:r>
              <a:rPr lang="da-DK" sz="2000" dirty="0">
                <a:solidFill>
                  <a:schemeClr val="bg1"/>
                </a:solidFill>
              </a:rPr>
              <a:t>Danskerne lånte i alt 29,9 mio. titler i 2019.</a:t>
            </a:r>
          </a:p>
          <a:p>
            <a:endParaRPr lang="da-DK" sz="2000" b="1" dirty="0">
              <a:solidFill>
                <a:schemeClr val="bg1"/>
              </a:solidFill>
            </a:endParaRPr>
          </a:p>
          <a:p>
            <a:r>
              <a:rPr lang="da-DK" sz="2000" dirty="0">
                <a:solidFill>
                  <a:schemeClr val="bg1"/>
                </a:solidFill>
              </a:rPr>
              <a:t>Det samlede fysiske og digitale udlån 4% højere end i  2018.</a:t>
            </a:r>
          </a:p>
        </p:txBody>
      </p:sp>
      <p:sp>
        <p:nvSpPr>
          <p:cNvPr id="14" name="Rektangel 13">
            <a:extLst>
              <a:ext uri="{FF2B5EF4-FFF2-40B4-BE49-F238E27FC236}">
                <a16:creationId xmlns:a16="http://schemas.microsoft.com/office/drawing/2014/main" id="{ED949F49-C1DD-406E-BC3B-E5A1DBA142D0}"/>
              </a:ext>
            </a:extLst>
          </p:cNvPr>
          <p:cNvSpPr/>
          <p:nvPr/>
        </p:nvSpPr>
        <p:spPr>
          <a:xfrm>
            <a:off x="4300102" y="3495743"/>
            <a:ext cx="1872000" cy="2862322"/>
          </a:xfrm>
          <a:prstGeom prst="rect">
            <a:avLst/>
          </a:prstGeom>
        </p:spPr>
        <p:txBody>
          <a:bodyPr wrap="square">
            <a:spAutoFit/>
          </a:bodyPr>
          <a:lstStyle/>
          <a:p>
            <a:r>
              <a:rPr lang="da-DK" sz="2000" dirty="0">
                <a:solidFill>
                  <a:schemeClr val="bg1"/>
                </a:solidFill>
              </a:rPr>
              <a:t>Der blev udlånt 5 mio. digitale bøger i 2019.</a:t>
            </a:r>
          </a:p>
          <a:p>
            <a:endParaRPr lang="da-DK" sz="2000" dirty="0">
              <a:solidFill>
                <a:schemeClr val="bg1"/>
              </a:solidFill>
            </a:endParaRPr>
          </a:p>
          <a:p>
            <a:r>
              <a:rPr lang="da-DK" sz="2000" dirty="0">
                <a:solidFill>
                  <a:schemeClr val="bg1"/>
                </a:solidFill>
              </a:rPr>
              <a:t>Det digitale udlån er steget med 32% fra 2018 til 2019.</a:t>
            </a:r>
          </a:p>
        </p:txBody>
      </p:sp>
      <p:sp>
        <p:nvSpPr>
          <p:cNvPr id="15" name="Rektangel 14">
            <a:extLst>
              <a:ext uri="{FF2B5EF4-FFF2-40B4-BE49-F238E27FC236}">
                <a16:creationId xmlns:a16="http://schemas.microsoft.com/office/drawing/2014/main" id="{4A61B677-4A36-4039-B279-2519636A18FC}"/>
              </a:ext>
            </a:extLst>
          </p:cNvPr>
          <p:cNvSpPr/>
          <p:nvPr/>
        </p:nvSpPr>
        <p:spPr>
          <a:xfrm>
            <a:off x="8830016" y="3495743"/>
            <a:ext cx="2194249" cy="2554545"/>
          </a:xfrm>
          <a:prstGeom prst="rect">
            <a:avLst/>
          </a:prstGeom>
        </p:spPr>
        <p:txBody>
          <a:bodyPr wrap="square">
            <a:spAutoFit/>
          </a:bodyPr>
          <a:lstStyle/>
          <a:p>
            <a:r>
              <a:rPr lang="da-DK" sz="2000" dirty="0">
                <a:solidFill>
                  <a:schemeClr val="bg1"/>
                </a:solidFill>
              </a:rPr>
              <a:t>For første gang i mange år steg det fysiske udlån i 2019. </a:t>
            </a:r>
          </a:p>
          <a:p>
            <a:endParaRPr lang="da-DK" sz="2000" dirty="0">
              <a:solidFill>
                <a:schemeClr val="bg1"/>
              </a:solidFill>
            </a:endParaRPr>
          </a:p>
          <a:p>
            <a:r>
              <a:rPr lang="da-DK" sz="2000" dirty="0">
                <a:solidFill>
                  <a:schemeClr val="bg1"/>
                </a:solidFill>
              </a:rPr>
              <a:t>Der blev udlånt 0,2 % mere i 2019 end i 2018.</a:t>
            </a:r>
          </a:p>
        </p:txBody>
      </p:sp>
      <p:pic>
        <p:nvPicPr>
          <p:cNvPr id="17" name="Grafik 16" descr="Åben bog">
            <a:extLst>
              <a:ext uri="{FF2B5EF4-FFF2-40B4-BE49-F238E27FC236}">
                <a16:creationId xmlns:a16="http://schemas.microsoft.com/office/drawing/2014/main" id="{6AD29334-A538-44A4-9B18-0943AC411B2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542436" y="1739388"/>
            <a:ext cx="1696306" cy="1696306"/>
          </a:xfrm>
          <a:prstGeom prst="rect">
            <a:avLst/>
          </a:prstGeom>
        </p:spPr>
      </p:pic>
      <p:sp>
        <p:nvSpPr>
          <p:cNvPr id="18" name="Rektangel 17">
            <a:extLst>
              <a:ext uri="{FF2B5EF4-FFF2-40B4-BE49-F238E27FC236}">
                <a16:creationId xmlns:a16="http://schemas.microsoft.com/office/drawing/2014/main" id="{9DEB2315-9E58-4AEA-B119-CD5099837B1B}"/>
              </a:ext>
            </a:extLst>
          </p:cNvPr>
          <p:cNvSpPr/>
          <p:nvPr/>
        </p:nvSpPr>
        <p:spPr>
          <a:xfrm>
            <a:off x="6466221" y="3495743"/>
            <a:ext cx="2060263" cy="3170099"/>
          </a:xfrm>
          <a:prstGeom prst="rect">
            <a:avLst/>
          </a:prstGeom>
        </p:spPr>
        <p:txBody>
          <a:bodyPr wrap="square">
            <a:spAutoFit/>
          </a:bodyPr>
          <a:lstStyle/>
          <a:p>
            <a:r>
              <a:rPr lang="da-DK" sz="2000" dirty="0">
                <a:solidFill>
                  <a:schemeClr val="bg1"/>
                </a:solidFill>
              </a:rPr>
              <a:t>Danskernes fortrukne læse-medie er stadig den fysiske bog, der i 2019 udgjorde 24,4 mio. udlån. </a:t>
            </a:r>
          </a:p>
          <a:p>
            <a:endParaRPr lang="da-DK" sz="2000" dirty="0">
              <a:solidFill>
                <a:schemeClr val="bg1"/>
              </a:solidFill>
            </a:endParaRPr>
          </a:p>
          <a:p>
            <a:r>
              <a:rPr lang="da-DK" sz="2000" dirty="0">
                <a:solidFill>
                  <a:schemeClr val="bg1"/>
                </a:solidFill>
              </a:rPr>
              <a:t>Dvs. 82% af det samlede udlån.</a:t>
            </a:r>
            <a:endParaRPr lang="da-DK" sz="2000" b="1" dirty="0">
              <a:solidFill>
                <a:schemeClr val="bg1"/>
              </a:solidFill>
            </a:endParaRPr>
          </a:p>
        </p:txBody>
      </p:sp>
      <p:sp>
        <p:nvSpPr>
          <p:cNvPr id="22" name="Titel 5">
            <a:extLst>
              <a:ext uri="{FF2B5EF4-FFF2-40B4-BE49-F238E27FC236}">
                <a16:creationId xmlns:a16="http://schemas.microsoft.com/office/drawing/2014/main" id="{C79170FF-2C4E-43D5-9D4C-64A4EFA988E5}"/>
              </a:ext>
            </a:extLst>
          </p:cNvPr>
          <p:cNvSpPr>
            <a:spLocks noGrp="1"/>
          </p:cNvSpPr>
          <p:nvPr>
            <p:ph type="title"/>
          </p:nvPr>
        </p:nvSpPr>
        <p:spPr>
          <a:xfrm>
            <a:off x="1908175" y="792163"/>
            <a:ext cx="7561264" cy="914910"/>
          </a:xfrm>
        </p:spPr>
        <p:txBody>
          <a:bodyPr/>
          <a:lstStyle/>
          <a:p>
            <a:r>
              <a:rPr lang="da-DK" dirty="0"/>
              <a:t>Udlån</a:t>
            </a:r>
          </a:p>
        </p:txBody>
      </p:sp>
    </p:spTree>
    <p:extLst>
      <p:ext uri="{BB962C8B-B14F-4D97-AF65-F5344CB8AC3E}">
        <p14:creationId xmlns:p14="http://schemas.microsoft.com/office/powerpoint/2010/main" val="4258424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EDC09E34-D925-487E-9173-9829352F2151}"/>
              </a:ext>
            </a:extLst>
          </p:cNvPr>
          <p:cNvSpPr/>
          <p:nvPr/>
        </p:nvSpPr>
        <p:spPr>
          <a:xfrm>
            <a:off x="0" y="-1"/>
            <a:ext cx="12192000" cy="6858001"/>
          </a:xfrm>
          <a:prstGeom prst="rect">
            <a:avLst/>
          </a:prstGeom>
          <a:solidFill>
            <a:srgbClr val="003B7A"/>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solidFill>
                <a:schemeClr val="bg1"/>
              </a:solidFill>
            </a:endParaRPr>
          </a:p>
        </p:txBody>
      </p:sp>
      <p:sp>
        <p:nvSpPr>
          <p:cNvPr id="3" name="Pladsholder til dato 2"/>
          <p:cNvSpPr>
            <a:spLocks noGrp="1"/>
          </p:cNvSpPr>
          <p:nvPr>
            <p:ph type="dt" sz="half" idx="10"/>
          </p:nvPr>
        </p:nvSpPr>
        <p:spPr>
          <a:xfrm>
            <a:off x="1908176" y="0"/>
            <a:ext cx="9116090" cy="792163"/>
          </a:xfrm>
        </p:spPr>
        <p:txBody>
          <a:bodyPr/>
          <a:lstStyle/>
          <a:p>
            <a:r>
              <a:rPr lang="da-DK" dirty="0"/>
              <a:t>Udnyt folkebibliotekernes potentialer</a:t>
            </a:r>
            <a:endParaRPr lang="en-GB" dirty="0"/>
          </a:p>
        </p:txBody>
      </p:sp>
      <p:pic>
        <p:nvPicPr>
          <p:cNvPr id="7" name="Grafik 6" descr="Gruppesucces">
            <a:extLst>
              <a:ext uri="{FF2B5EF4-FFF2-40B4-BE49-F238E27FC236}">
                <a16:creationId xmlns:a16="http://schemas.microsoft.com/office/drawing/2014/main" id="{0A9780D7-0D92-43C2-B705-E8D21765BD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90039" y="1674470"/>
            <a:ext cx="1872000" cy="1872000"/>
          </a:xfrm>
          <a:prstGeom prst="rect">
            <a:avLst/>
          </a:prstGeom>
        </p:spPr>
      </p:pic>
      <p:pic>
        <p:nvPicPr>
          <p:cNvPr id="9" name="Grafik 8" descr="Forretningsudvikling">
            <a:extLst>
              <a:ext uri="{FF2B5EF4-FFF2-40B4-BE49-F238E27FC236}">
                <a16:creationId xmlns:a16="http://schemas.microsoft.com/office/drawing/2014/main" id="{5969605F-65EC-46CC-9D47-CC34DBD025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395031" y="1674470"/>
            <a:ext cx="1670336" cy="1670336"/>
          </a:xfrm>
          <a:prstGeom prst="rect">
            <a:avLst/>
          </a:prstGeom>
        </p:spPr>
      </p:pic>
      <p:sp>
        <p:nvSpPr>
          <p:cNvPr id="13" name="Rektangel 12">
            <a:extLst>
              <a:ext uri="{FF2B5EF4-FFF2-40B4-BE49-F238E27FC236}">
                <a16:creationId xmlns:a16="http://schemas.microsoft.com/office/drawing/2014/main" id="{AC73A943-09B9-4C8C-BE5F-6D95FF48C3F7}"/>
              </a:ext>
            </a:extLst>
          </p:cNvPr>
          <p:cNvSpPr/>
          <p:nvPr/>
        </p:nvSpPr>
        <p:spPr>
          <a:xfrm>
            <a:off x="1696278" y="3593877"/>
            <a:ext cx="2176139" cy="2554545"/>
          </a:xfrm>
          <a:prstGeom prst="rect">
            <a:avLst/>
          </a:prstGeom>
        </p:spPr>
        <p:txBody>
          <a:bodyPr wrap="square">
            <a:spAutoFit/>
          </a:bodyPr>
          <a:lstStyle/>
          <a:p>
            <a:r>
              <a:rPr lang="da-DK" sz="2000" dirty="0">
                <a:solidFill>
                  <a:schemeClr val="bg1"/>
                </a:solidFill>
              </a:rPr>
              <a:t>Folkebiblioteket er en af Danmarks mest besøgte kultur institutioner. Det samlede besøgstal var 37,4 mio. i 2019. </a:t>
            </a:r>
          </a:p>
        </p:txBody>
      </p:sp>
      <p:sp>
        <p:nvSpPr>
          <p:cNvPr id="14" name="Rektangel 13">
            <a:extLst>
              <a:ext uri="{FF2B5EF4-FFF2-40B4-BE49-F238E27FC236}">
                <a16:creationId xmlns:a16="http://schemas.microsoft.com/office/drawing/2014/main" id="{ED949F49-C1DD-406E-BC3B-E5A1DBA142D0}"/>
              </a:ext>
            </a:extLst>
          </p:cNvPr>
          <p:cNvSpPr/>
          <p:nvPr/>
        </p:nvSpPr>
        <p:spPr>
          <a:xfrm>
            <a:off x="9174304" y="3593877"/>
            <a:ext cx="2060261" cy="3170099"/>
          </a:xfrm>
          <a:prstGeom prst="rect">
            <a:avLst/>
          </a:prstGeom>
        </p:spPr>
        <p:txBody>
          <a:bodyPr wrap="square">
            <a:spAutoFit/>
          </a:bodyPr>
          <a:lstStyle/>
          <a:p>
            <a:r>
              <a:rPr lang="da-DK" sz="2000" dirty="0">
                <a:solidFill>
                  <a:schemeClr val="bg1"/>
                </a:solidFill>
              </a:rPr>
              <a:t>Hvert bibliotek havde i gennemsnit åbent 14 timer pr. dag.</a:t>
            </a:r>
            <a:br>
              <a:rPr lang="da-DK" sz="2000" dirty="0">
                <a:solidFill>
                  <a:schemeClr val="bg1"/>
                </a:solidFill>
              </a:rPr>
            </a:br>
            <a:br>
              <a:rPr lang="da-DK" sz="2000" dirty="0">
                <a:solidFill>
                  <a:schemeClr val="bg1"/>
                </a:solidFill>
              </a:rPr>
            </a:br>
            <a:r>
              <a:rPr lang="da-DK" sz="2000" dirty="0">
                <a:solidFill>
                  <a:schemeClr val="bg1"/>
                </a:solidFill>
              </a:rPr>
              <a:t>87% af landets biblioteker har selvbetjent åbningstid.</a:t>
            </a:r>
          </a:p>
        </p:txBody>
      </p:sp>
      <p:sp>
        <p:nvSpPr>
          <p:cNvPr id="15" name="Rektangel 14">
            <a:extLst>
              <a:ext uri="{FF2B5EF4-FFF2-40B4-BE49-F238E27FC236}">
                <a16:creationId xmlns:a16="http://schemas.microsoft.com/office/drawing/2014/main" id="{4A61B677-4A36-4039-B279-2519636A18FC}"/>
              </a:ext>
            </a:extLst>
          </p:cNvPr>
          <p:cNvSpPr/>
          <p:nvPr/>
        </p:nvSpPr>
        <p:spPr>
          <a:xfrm>
            <a:off x="4407579" y="3593877"/>
            <a:ext cx="1904056" cy="1938992"/>
          </a:xfrm>
          <a:prstGeom prst="rect">
            <a:avLst/>
          </a:prstGeom>
        </p:spPr>
        <p:txBody>
          <a:bodyPr wrap="square">
            <a:spAutoFit/>
          </a:bodyPr>
          <a:lstStyle/>
          <a:p>
            <a:r>
              <a:rPr lang="da-DK" sz="2000" dirty="0">
                <a:solidFill>
                  <a:schemeClr val="bg1"/>
                </a:solidFill>
              </a:rPr>
              <a:t>Besøgstallet for de danske folkebiblioteker er steget med 4% fra 2009-2019.</a:t>
            </a:r>
          </a:p>
        </p:txBody>
      </p:sp>
      <p:sp>
        <p:nvSpPr>
          <p:cNvPr id="18" name="Rektangel 17">
            <a:extLst>
              <a:ext uri="{FF2B5EF4-FFF2-40B4-BE49-F238E27FC236}">
                <a16:creationId xmlns:a16="http://schemas.microsoft.com/office/drawing/2014/main" id="{9DEB2315-9E58-4AEA-B119-CD5099837B1B}"/>
              </a:ext>
            </a:extLst>
          </p:cNvPr>
          <p:cNvSpPr/>
          <p:nvPr/>
        </p:nvSpPr>
        <p:spPr>
          <a:xfrm>
            <a:off x="6832327" y="3593877"/>
            <a:ext cx="2060262" cy="1938992"/>
          </a:xfrm>
          <a:prstGeom prst="rect">
            <a:avLst/>
          </a:prstGeom>
        </p:spPr>
        <p:txBody>
          <a:bodyPr wrap="square">
            <a:spAutoFit/>
          </a:bodyPr>
          <a:lstStyle/>
          <a:p>
            <a:r>
              <a:rPr lang="da-DK" sz="2000" dirty="0">
                <a:solidFill>
                  <a:schemeClr val="bg1"/>
                </a:solidFill>
              </a:rPr>
              <a:t>Besøgstallet</a:t>
            </a:r>
          </a:p>
          <a:p>
            <a:r>
              <a:rPr lang="da-DK" sz="2000" dirty="0">
                <a:solidFill>
                  <a:schemeClr val="bg1"/>
                </a:solidFill>
              </a:rPr>
              <a:t>har siden 2015 ligget stabilt omkring 37 mio. besøgende</a:t>
            </a:r>
          </a:p>
          <a:p>
            <a:r>
              <a:rPr lang="da-DK" sz="2000" dirty="0">
                <a:solidFill>
                  <a:schemeClr val="bg1"/>
                </a:solidFill>
              </a:rPr>
              <a:t>om året.</a:t>
            </a:r>
          </a:p>
        </p:txBody>
      </p:sp>
      <p:sp>
        <p:nvSpPr>
          <p:cNvPr id="16" name="Titel 5">
            <a:extLst>
              <a:ext uri="{FF2B5EF4-FFF2-40B4-BE49-F238E27FC236}">
                <a16:creationId xmlns:a16="http://schemas.microsoft.com/office/drawing/2014/main" id="{E4A27367-A872-45DE-A8DA-216BA3CBC6C3}"/>
              </a:ext>
            </a:extLst>
          </p:cNvPr>
          <p:cNvSpPr>
            <a:spLocks noGrp="1"/>
          </p:cNvSpPr>
          <p:nvPr>
            <p:ph type="title"/>
          </p:nvPr>
        </p:nvSpPr>
        <p:spPr>
          <a:xfrm>
            <a:off x="1908175" y="792163"/>
            <a:ext cx="7561264" cy="914910"/>
          </a:xfrm>
        </p:spPr>
        <p:txBody>
          <a:bodyPr/>
          <a:lstStyle/>
          <a:p>
            <a:r>
              <a:rPr lang="da-DK" dirty="0"/>
              <a:t>Besøgstal</a:t>
            </a:r>
          </a:p>
        </p:txBody>
      </p:sp>
      <p:pic>
        <p:nvPicPr>
          <p:cNvPr id="19" name="Grafik 18" descr="Ur">
            <a:extLst>
              <a:ext uri="{FF2B5EF4-FFF2-40B4-BE49-F238E27FC236}">
                <a16:creationId xmlns:a16="http://schemas.microsoft.com/office/drawing/2014/main" id="{7FEA2D2B-5297-4AB2-B5E0-0B64EB7759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393079" y="1800873"/>
            <a:ext cx="1449140" cy="1449140"/>
          </a:xfrm>
          <a:prstGeom prst="rect">
            <a:avLst/>
          </a:prstGeom>
        </p:spPr>
      </p:pic>
      <p:pic>
        <p:nvPicPr>
          <p:cNvPr id="20" name="Grafik 19" descr="Søjlediagram">
            <a:extLst>
              <a:ext uri="{FF2B5EF4-FFF2-40B4-BE49-F238E27FC236}">
                <a16:creationId xmlns:a16="http://schemas.microsoft.com/office/drawing/2014/main" id="{3333052A-AFCE-48D9-B486-78C059FB8E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848105" y="1707676"/>
            <a:ext cx="1696306" cy="1696306"/>
          </a:xfrm>
          <a:prstGeom prst="rect">
            <a:avLst/>
          </a:prstGeom>
        </p:spPr>
      </p:pic>
      <p:sp>
        <p:nvSpPr>
          <p:cNvPr id="17" name="Pladsholder til sidefod 3">
            <a:extLst>
              <a:ext uri="{FF2B5EF4-FFF2-40B4-BE49-F238E27FC236}">
                <a16:creationId xmlns:a16="http://schemas.microsoft.com/office/drawing/2014/main" id="{6DEDE26A-8E13-42F8-8095-7F1CD06384A9}"/>
              </a:ext>
            </a:extLst>
          </p:cNvPr>
          <p:cNvSpPr>
            <a:spLocks noGrp="1"/>
          </p:cNvSpPr>
          <p:nvPr>
            <p:ph type="ftr" sz="quarter" idx="11"/>
          </p:nvPr>
        </p:nvSpPr>
        <p:spPr>
          <a:xfrm rot="-5400000">
            <a:off x="-2042476" y="2834482"/>
            <a:ext cx="4876965" cy="792000"/>
          </a:xfrm>
        </p:spPr>
        <p:txBody>
          <a:bodyPr/>
          <a:lstStyle/>
          <a:p>
            <a:r>
              <a:rPr lang="da-DK" dirty="0"/>
              <a:t>KL debatoplæg 2021</a:t>
            </a:r>
            <a:endParaRPr lang="en-GB" dirty="0"/>
          </a:p>
        </p:txBody>
      </p:sp>
    </p:spTree>
    <p:extLst>
      <p:ext uri="{BB962C8B-B14F-4D97-AF65-F5344CB8AC3E}">
        <p14:creationId xmlns:p14="http://schemas.microsoft.com/office/powerpoint/2010/main" val="2766228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C402811-9C70-4D38-A4A3-4BF2A9282DC0}"/>
              </a:ext>
            </a:extLst>
          </p:cNvPr>
          <p:cNvSpPr/>
          <p:nvPr/>
        </p:nvSpPr>
        <p:spPr>
          <a:xfrm>
            <a:off x="0" y="-1"/>
            <a:ext cx="12192000" cy="6858001"/>
          </a:xfrm>
          <a:prstGeom prst="rect">
            <a:avLst/>
          </a:prstGeom>
          <a:solidFill>
            <a:srgbClr val="003B7A"/>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solidFill>
                <a:schemeClr val="bg1"/>
              </a:solidFill>
            </a:endParaRPr>
          </a:p>
        </p:txBody>
      </p:sp>
      <p:sp>
        <p:nvSpPr>
          <p:cNvPr id="3" name="Pladsholder til dato 2"/>
          <p:cNvSpPr>
            <a:spLocks noGrp="1"/>
          </p:cNvSpPr>
          <p:nvPr>
            <p:ph type="dt" sz="half" idx="10"/>
          </p:nvPr>
        </p:nvSpPr>
        <p:spPr>
          <a:xfrm>
            <a:off x="1908176" y="0"/>
            <a:ext cx="9116090" cy="792163"/>
          </a:xfrm>
        </p:spPr>
        <p:txBody>
          <a:bodyPr/>
          <a:lstStyle/>
          <a:p>
            <a:r>
              <a:rPr lang="da-DK" dirty="0"/>
              <a:t>Udnyt folkebibliotekernes potentialer</a:t>
            </a:r>
            <a:endParaRPr lang="en-GB" dirty="0"/>
          </a:p>
        </p:txBody>
      </p:sp>
      <p:pic>
        <p:nvPicPr>
          <p:cNvPr id="7" name="Grafik 6" descr="Mand og kvinde">
            <a:extLst>
              <a:ext uri="{FF2B5EF4-FFF2-40B4-BE49-F238E27FC236}">
                <a16:creationId xmlns:a16="http://schemas.microsoft.com/office/drawing/2014/main" id="{0A9780D7-0D92-43C2-B705-E8D21765BD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68323" y="1745829"/>
            <a:ext cx="1620000" cy="1620000"/>
          </a:xfrm>
          <a:prstGeom prst="rect">
            <a:avLst/>
          </a:prstGeom>
        </p:spPr>
      </p:pic>
      <p:pic>
        <p:nvPicPr>
          <p:cNvPr id="9" name="Grafik 8" descr="Tavle">
            <a:extLst>
              <a:ext uri="{FF2B5EF4-FFF2-40B4-BE49-F238E27FC236}">
                <a16:creationId xmlns:a16="http://schemas.microsoft.com/office/drawing/2014/main" id="{5969605F-65EC-46CC-9D47-CC34DBD025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395031" y="1674470"/>
            <a:ext cx="1670336" cy="1670336"/>
          </a:xfrm>
          <a:prstGeom prst="rect">
            <a:avLst/>
          </a:prstGeom>
        </p:spPr>
      </p:pic>
      <p:sp>
        <p:nvSpPr>
          <p:cNvPr id="13" name="Rektangel 12">
            <a:extLst>
              <a:ext uri="{FF2B5EF4-FFF2-40B4-BE49-F238E27FC236}">
                <a16:creationId xmlns:a16="http://schemas.microsoft.com/office/drawing/2014/main" id="{AC73A943-09B9-4C8C-BE5F-6D95FF48C3F7}"/>
              </a:ext>
            </a:extLst>
          </p:cNvPr>
          <p:cNvSpPr/>
          <p:nvPr/>
        </p:nvSpPr>
        <p:spPr>
          <a:xfrm>
            <a:off x="1844439" y="3593877"/>
            <a:ext cx="2217591" cy="2554545"/>
          </a:xfrm>
          <a:prstGeom prst="rect">
            <a:avLst/>
          </a:prstGeom>
        </p:spPr>
        <p:txBody>
          <a:bodyPr wrap="square">
            <a:spAutoFit/>
          </a:bodyPr>
          <a:lstStyle/>
          <a:p>
            <a:r>
              <a:rPr lang="da-DK" sz="2000" dirty="0">
                <a:solidFill>
                  <a:schemeClr val="bg1"/>
                </a:solidFill>
              </a:rPr>
              <a:t>I 2019 havde 49% af kvinderne besøgt biblioteket inden for en tremåneders periode. For mændene er tallet 36%.</a:t>
            </a:r>
          </a:p>
        </p:txBody>
      </p:sp>
      <p:sp>
        <p:nvSpPr>
          <p:cNvPr id="14" name="Rektangel 13">
            <a:extLst>
              <a:ext uri="{FF2B5EF4-FFF2-40B4-BE49-F238E27FC236}">
                <a16:creationId xmlns:a16="http://schemas.microsoft.com/office/drawing/2014/main" id="{ED949F49-C1DD-406E-BC3B-E5A1DBA142D0}"/>
              </a:ext>
            </a:extLst>
          </p:cNvPr>
          <p:cNvSpPr/>
          <p:nvPr/>
        </p:nvSpPr>
        <p:spPr>
          <a:xfrm>
            <a:off x="9317430" y="3593877"/>
            <a:ext cx="2060261" cy="1938992"/>
          </a:xfrm>
          <a:prstGeom prst="rect">
            <a:avLst/>
          </a:prstGeom>
        </p:spPr>
        <p:txBody>
          <a:bodyPr wrap="square">
            <a:spAutoFit/>
          </a:bodyPr>
          <a:lstStyle/>
          <a:p>
            <a:r>
              <a:rPr lang="da-DK" sz="2000" dirty="0">
                <a:solidFill>
                  <a:schemeClr val="bg1"/>
                </a:solidFill>
              </a:rPr>
              <a:t>Ikke-brugere fordeler sig jævnt mellem alle aldre, på tværs af køn og landsdele. </a:t>
            </a:r>
          </a:p>
        </p:txBody>
      </p:sp>
      <p:sp>
        <p:nvSpPr>
          <p:cNvPr id="15" name="Rektangel 14">
            <a:extLst>
              <a:ext uri="{FF2B5EF4-FFF2-40B4-BE49-F238E27FC236}">
                <a16:creationId xmlns:a16="http://schemas.microsoft.com/office/drawing/2014/main" id="{4A61B677-4A36-4039-B279-2519636A18FC}"/>
              </a:ext>
            </a:extLst>
          </p:cNvPr>
          <p:cNvSpPr/>
          <p:nvPr/>
        </p:nvSpPr>
        <p:spPr>
          <a:xfrm>
            <a:off x="4364432" y="3593877"/>
            <a:ext cx="1904056" cy="2862322"/>
          </a:xfrm>
          <a:prstGeom prst="rect">
            <a:avLst/>
          </a:prstGeom>
        </p:spPr>
        <p:txBody>
          <a:bodyPr wrap="square">
            <a:spAutoFit/>
          </a:bodyPr>
          <a:lstStyle/>
          <a:p>
            <a:r>
              <a:rPr lang="da-DK" sz="2000" dirty="0">
                <a:solidFill>
                  <a:schemeClr val="bg1"/>
                </a:solidFill>
              </a:rPr>
              <a:t>Personer med lang videregående uddannelser kommer oftere på biblioteket end dem med kortere uddannelser. </a:t>
            </a:r>
            <a:endParaRPr lang="da-DK" sz="2000" b="1" dirty="0">
              <a:solidFill>
                <a:schemeClr val="bg1"/>
              </a:solidFill>
            </a:endParaRPr>
          </a:p>
        </p:txBody>
      </p:sp>
      <p:sp>
        <p:nvSpPr>
          <p:cNvPr id="18" name="Rektangel 17">
            <a:extLst>
              <a:ext uri="{FF2B5EF4-FFF2-40B4-BE49-F238E27FC236}">
                <a16:creationId xmlns:a16="http://schemas.microsoft.com/office/drawing/2014/main" id="{9DEB2315-9E58-4AEA-B119-CD5099837B1B}"/>
              </a:ext>
            </a:extLst>
          </p:cNvPr>
          <p:cNvSpPr/>
          <p:nvPr/>
        </p:nvSpPr>
        <p:spPr>
          <a:xfrm>
            <a:off x="6758959" y="3593877"/>
            <a:ext cx="2484432" cy="2862322"/>
          </a:xfrm>
          <a:prstGeom prst="rect">
            <a:avLst/>
          </a:prstGeom>
        </p:spPr>
        <p:txBody>
          <a:bodyPr wrap="square">
            <a:spAutoFit/>
          </a:bodyPr>
          <a:lstStyle/>
          <a:p>
            <a:r>
              <a:rPr lang="da-DK" sz="2000" dirty="0">
                <a:solidFill>
                  <a:schemeClr val="bg1"/>
                </a:solidFill>
              </a:rPr>
              <a:t>52% af befolkningen med anden etnisk herkomst end dansk har besøgt biblioteket. Dette er 10 procentpoint mere end personer med dansk oprindelse.</a:t>
            </a:r>
          </a:p>
        </p:txBody>
      </p:sp>
      <p:sp>
        <p:nvSpPr>
          <p:cNvPr id="16" name="Titel 5">
            <a:extLst>
              <a:ext uri="{FF2B5EF4-FFF2-40B4-BE49-F238E27FC236}">
                <a16:creationId xmlns:a16="http://schemas.microsoft.com/office/drawing/2014/main" id="{E4A27367-A872-45DE-A8DA-216BA3CBC6C3}"/>
              </a:ext>
            </a:extLst>
          </p:cNvPr>
          <p:cNvSpPr>
            <a:spLocks noGrp="1"/>
          </p:cNvSpPr>
          <p:nvPr>
            <p:ph type="title"/>
          </p:nvPr>
        </p:nvSpPr>
        <p:spPr>
          <a:xfrm>
            <a:off x="1908175" y="792163"/>
            <a:ext cx="7561264" cy="914910"/>
          </a:xfrm>
        </p:spPr>
        <p:txBody>
          <a:bodyPr/>
          <a:lstStyle/>
          <a:p>
            <a:r>
              <a:rPr lang="da-DK" dirty="0"/>
              <a:t>Brugere</a:t>
            </a:r>
          </a:p>
        </p:txBody>
      </p:sp>
      <p:pic>
        <p:nvPicPr>
          <p:cNvPr id="19" name="Grafik 18" descr="Forvirret person">
            <a:extLst>
              <a:ext uri="{FF2B5EF4-FFF2-40B4-BE49-F238E27FC236}">
                <a16:creationId xmlns:a16="http://schemas.microsoft.com/office/drawing/2014/main" id="{7FEA2D2B-5297-4AB2-B5E0-0B64EB7759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393079" y="1800873"/>
            <a:ext cx="1449140" cy="1449140"/>
          </a:xfrm>
          <a:prstGeom prst="rect">
            <a:avLst/>
          </a:prstGeom>
        </p:spPr>
      </p:pic>
      <p:pic>
        <p:nvPicPr>
          <p:cNvPr id="20" name="Grafik 19" descr="Research">
            <a:extLst>
              <a:ext uri="{FF2B5EF4-FFF2-40B4-BE49-F238E27FC236}">
                <a16:creationId xmlns:a16="http://schemas.microsoft.com/office/drawing/2014/main" id="{3333052A-AFCE-48D9-B486-78C059FB8E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848105" y="1707676"/>
            <a:ext cx="1696306" cy="1696306"/>
          </a:xfrm>
          <a:prstGeom prst="rect">
            <a:avLst/>
          </a:prstGeom>
        </p:spPr>
      </p:pic>
      <p:sp>
        <p:nvSpPr>
          <p:cNvPr id="17" name="Pladsholder til sidefod 3">
            <a:extLst>
              <a:ext uri="{FF2B5EF4-FFF2-40B4-BE49-F238E27FC236}">
                <a16:creationId xmlns:a16="http://schemas.microsoft.com/office/drawing/2014/main" id="{AD0B91E6-05ED-412A-B2D0-6F6747EA73A2}"/>
              </a:ext>
            </a:extLst>
          </p:cNvPr>
          <p:cNvSpPr>
            <a:spLocks noGrp="1"/>
          </p:cNvSpPr>
          <p:nvPr>
            <p:ph type="ftr" sz="quarter" idx="11"/>
          </p:nvPr>
        </p:nvSpPr>
        <p:spPr>
          <a:xfrm rot="-5400000">
            <a:off x="-2042476" y="2834482"/>
            <a:ext cx="4876965" cy="792000"/>
          </a:xfrm>
        </p:spPr>
        <p:txBody>
          <a:bodyPr/>
          <a:lstStyle/>
          <a:p>
            <a:r>
              <a:rPr lang="da-DK" dirty="0"/>
              <a:t>KL debatoplæg 2021</a:t>
            </a:r>
            <a:endParaRPr lang="en-GB" dirty="0"/>
          </a:p>
        </p:txBody>
      </p:sp>
    </p:spTree>
    <p:extLst>
      <p:ext uri="{BB962C8B-B14F-4D97-AF65-F5344CB8AC3E}">
        <p14:creationId xmlns:p14="http://schemas.microsoft.com/office/powerpoint/2010/main" val="223355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dirty="0"/>
              <a:t>Udnyt folkebibliotekernes potentialer</a:t>
            </a:r>
            <a:endParaRPr lang="en-GB" dirty="0"/>
          </a:p>
        </p:txBody>
      </p:sp>
      <p:sp>
        <p:nvSpPr>
          <p:cNvPr id="4" name="Pladsholder til sidefod 3"/>
          <p:cNvSpPr>
            <a:spLocks noGrp="1"/>
          </p:cNvSpPr>
          <p:nvPr>
            <p:ph type="ftr" sz="quarter" idx="11"/>
          </p:nvPr>
        </p:nvSpPr>
        <p:spPr/>
        <p:txBody>
          <a:bodyPr/>
          <a:lstStyle/>
          <a:p>
            <a:r>
              <a:rPr lang="da-DK" dirty="0"/>
              <a:t>KL debatoplæg 2021</a:t>
            </a:r>
            <a:endParaRPr lang="en-GB" dirty="0"/>
          </a:p>
        </p:txBody>
      </p:sp>
      <p:sp>
        <p:nvSpPr>
          <p:cNvPr id="2" name="Titel 1"/>
          <p:cNvSpPr>
            <a:spLocks noGrp="1"/>
          </p:cNvSpPr>
          <p:nvPr>
            <p:ph type="title"/>
          </p:nvPr>
        </p:nvSpPr>
        <p:spPr/>
        <p:txBody>
          <a:bodyPr/>
          <a:lstStyle/>
          <a:p>
            <a:r>
              <a:rPr lang="da-DK" dirty="0"/>
              <a:t>Biblioteket understøtter trivsel, læselyst og dannelse</a:t>
            </a:r>
          </a:p>
        </p:txBody>
      </p:sp>
      <p:sp>
        <p:nvSpPr>
          <p:cNvPr id="6" name="Pladsholder til tekst 5"/>
          <p:cNvSpPr>
            <a:spLocks noGrp="1"/>
          </p:cNvSpPr>
          <p:nvPr>
            <p:ph type="body" sz="quarter" idx="13"/>
          </p:nvPr>
        </p:nvSpPr>
        <p:spPr/>
        <p:txBody>
          <a:bodyPr/>
          <a:lstStyle/>
          <a:p>
            <a:r>
              <a:rPr lang="da-DK" dirty="0"/>
              <a:t>tema</a:t>
            </a:r>
          </a:p>
        </p:txBody>
      </p:sp>
    </p:spTree>
    <p:extLst>
      <p:ext uri="{BB962C8B-B14F-4D97-AF65-F5344CB8AC3E}">
        <p14:creationId xmlns:p14="http://schemas.microsoft.com/office/powerpoint/2010/main" val="2111926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indendørs, sidder, barn, ung&#10;&#10;Automatisk genereret beskrivelse">
            <a:extLst>
              <a:ext uri="{FF2B5EF4-FFF2-40B4-BE49-F238E27FC236}">
                <a16:creationId xmlns:a16="http://schemas.microsoft.com/office/drawing/2014/main" id="{3F755E66-83C8-490D-A415-7FA89BD1F599}"/>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t="13842" b="13357"/>
          <a:stretch/>
        </p:blipFill>
        <p:spPr>
          <a:xfrm>
            <a:off x="5909720" y="484195"/>
            <a:ext cx="5430490" cy="5930253"/>
          </a:xfrm>
          <a:prstGeom prst="rect">
            <a:avLst/>
          </a:prstGeom>
        </p:spPr>
      </p:pic>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sp>
        <p:nvSpPr>
          <p:cNvPr id="3" name="Tekstfelt 2">
            <a:extLst>
              <a:ext uri="{FF2B5EF4-FFF2-40B4-BE49-F238E27FC236}">
                <a16:creationId xmlns:a16="http://schemas.microsoft.com/office/drawing/2014/main" id="{786CBF4F-076F-491A-9F71-B916FE6674B9}"/>
              </a:ext>
            </a:extLst>
          </p:cNvPr>
          <p:cNvSpPr txBox="1"/>
          <p:nvPr/>
        </p:nvSpPr>
        <p:spPr>
          <a:xfrm>
            <a:off x="1704266" y="2402007"/>
            <a:ext cx="4764774" cy="2511027"/>
          </a:xfrm>
          <a:prstGeom prst="rect">
            <a:avLst/>
          </a:prstGeom>
          <a:solidFill>
            <a:schemeClr val="bg1"/>
          </a:solidFill>
          <a:ln w="38100">
            <a:noFill/>
          </a:ln>
        </p:spPr>
        <p:txBody>
          <a:bodyPr wrap="square" lIns="180000" tIns="180000" rIns="0" bIns="180000" rtlCol="0">
            <a:spAutoFit/>
          </a:bodyPr>
          <a:lstStyle/>
          <a:p>
            <a:pPr>
              <a:lnSpc>
                <a:spcPct val="150000"/>
              </a:lnSpc>
              <a:defRPr sz="1000" b="0" i="0" u="none" strike="noStrike" kern="1200" baseline="0">
                <a:solidFill>
                  <a:prstClr val="black">
                    <a:lumMod val="65000"/>
                    <a:lumOff val="35000"/>
                  </a:prstClr>
                </a:solidFill>
                <a:latin typeface="+mn-lt"/>
                <a:ea typeface="+mn-ea"/>
                <a:cs typeface="+mn-cs"/>
              </a:defRPr>
            </a:pPr>
            <a:r>
              <a:rPr lang="da-DK" sz="2400" b="1" dirty="0">
                <a:solidFill>
                  <a:srgbClr val="003B7A"/>
                </a:solidFill>
              </a:rPr>
              <a:t>I 97% af kommunerne arbejdede folkebibliotekerne med at styrke børn og unges læselyst i 2019</a:t>
            </a:r>
          </a:p>
        </p:txBody>
      </p:sp>
      <p:cxnSp>
        <p:nvCxnSpPr>
          <p:cNvPr id="17" name="Lige forbindelse 16">
            <a:extLst>
              <a:ext uri="{FF2B5EF4-FFF2-40B4-BE49-F238E27FC236}">
                <a16:creationId xmlns:a16="http://schemas.microsoft.com/office/drawing/2014/main" id="{BF5A68E1-B386-46CF-8C9E-512937A70BE3}"/>
              </a:ext>
            </a:extLst>
          </p:cNvPr>
          <p:cNvCxnSpPr/>
          <p:nvPr/>
        </p:nvCxnSpPr>
        <p:spPr>
          <a:xfrm>
            <a:off x="1338708" y="2389307"/>
            <a:ext cx="0" cy="72000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17D14A43-0778-4CFD-9BFC-9FAFFF148328}"/>
              </a:ext>
            </a:extLst>
          </p:cNvPr>
          <p:cNvCxnSpPr>
            <a:cxnSpLocks/>
          </p:cNvCxnSpPr>
          <p:nvPr/>
        </p:nvCxnSpPr>
        <p:spPr>
          <a:xfrm>
            <a:off x="1322121" y="2395657"/>
            <a:ext cx="925773" cy="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F160554C-06A3-4067-BDC8-3DCDF448F57A}"/>
              </a:ext>
            </a:extLst>
          </p:cNvPr>
          <p:cNvCxnSpPr>
            <a:cxnSpLocks/>
          </p:cNvCxnSpPr>
          <p:nvPr/>
        </p:nvCxnSpPr>
        <p:spPr>
          <a:xfrm>
            <a:off x="5543266" y="4902017"/>
            <a:ext cx="925773" cy="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1E8912CF-DB37-465A-B944-786D82285DDD}"/>
              </a:ext>
            </a:extLst>
          </p:cNvPr>
          <p:cNvCxnSpPr/>
          <p:nvPr/>
        </p:nvCxnSpPr>
        <p:spPr>
          <a:xfrm>
            <a:off x="6451202" y="4182017"/>
            <a:ext cx="0" cy="72000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677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3F755E66-83C8-490D-A415-7FA89BD1F599}"/>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rcRect/>
          <a:stretch/>
        </p:blipFill>
        <p:spPr>
          <a:xfrm flipH="1">
            <a:off x="1157563" y="1292707"/>
            <a:ext cx="6863727" cy="4575817"/>
          </a:xfrm>
          <a:prstGeom prst="rect">
            <a:avLst/>
          </a:prstGeom>
        </p:spPr>
      </p:pic>
      <p:sp>
        <p:nvSpPr>
          <p:cNvPr id="4" name="Pladsholder til dato 3"/>
          <p:cNvSpPr>
            <a:spLocks noGrp="1"/>
          </p:cNvSpPr>
          <p:nvPr>
            <p:ph type="dt" sz="half" idx="10"/>
          </p:nvPr>
        </p:nvSpPr>
        <p:spPr>
          <a:xfrm>
            <a:off x="1903413" y="0"/>
            <a:ext cx="9104312" cy="792000"/>
          </a:xfrm>
        </p:spPr>
        <p:txBody>
          <a:bodyPr/>
          <a:lstStyle/>
          <a:p>
            <a:r>
              <a:rPr lang="da-DK" dirty="0"/>
              <a:t>Udnyt folkebibliotekernes potentialer</a:t>
            </a:r>
            <a:endParaRPr lang="en-GB" dirty="0"/>
          </a:p>
        </p:txBody>
      </p:sp>
      <p:sp>
        <p:nvSpPr>
          <p:cNvPr id="5" name="Pladsholder til sidefod 4"/>
          <p:cNvSpPr>
            <a:spLocks noGrp="1"/>
          </p:cNvSpPr>
          <p:nvPr>
            <p:ph type="ftr" sz="quarter" idx="11"/>
          </p:nvPr>
        </p:nvSpPr>
        <p:spPr>
          <a:xfrm rot="-5400000">
            <a:off x="-2052795" y="2844800"/>
            <a:ext cx="4897603" cy="792000"/>
          </a:xfrm>
        </p:spPr>
        <p:txBody>
          <a:bodyPr/>
          <a:lstStyle/>
          <a:p>
            <a:r>
              <a:rPr lang="da-DK" dirty="0"/>
              <a:t>KL debatoplæg 2021</a:t>
            </a:r>
            <a:endParaRPr lang="en-GB" dirty="0"/>
          </a:p>
        </p:txBody>
      </p:sp>
      <p:sp>
        <p:nvSpPr>
          <p:cNvPr id="3" name="Tekstfelt 2">
            <a:extLst>
              <a:ext uri="{FF2B5EF4-FFF2-40B4-BE49-F238E27FC236}">
                <a16:creationId xmlns:a16="http://schemas.microsoft.com/office/drawing/2014/main" id="{786CBF4F-076F-491A-9F71-B916FE6674B9}"/>
              </a:ext>
            </a:extLst>
          </p:cNvPr>
          <p:cNvSpPr txBox="1"/>
          <p:nvPr/>
        </p:nvSpPr>
        <p:spPr>
          <a:xfrm>
            <a:off x="6308539" y="1881443"/>
            <a:ext cx="4382627" cy="2211490"/>
          </a:xfrm>
          <a:prstGeom prst="rect">
            <a:avLst/>
          </a:prstGeom>
          <a:solidFill>
            <a:schemeClr val="bg1"/>
          </a:solidFill>
          <a:ln w="38100">
            <a:noFill/>
          </a:ln>
        </p:spPr>
        <p:txBody>
          <a:bodyPr wrap="square" lIns="432000" tIns="288000" rIns="0" bIns="324000" rtlCol="0">
            <a:spAutoFit/>
          </a:bodyPr>
          <a:lstStyle/>
          <a:p>
            <a:pPr>
              <a:lnSpc>
                <a:spcPct val="150000"/>
              </a:lnSpc>
              <a:defRPr sz="1000" b="0" i="0" u="none" strike="noStrike" kern="1200" baseline="0">
                <a:solidFill>
                  <a:prstClr val="black">
                    <a:lumMod val="65000"/>
                    <a:lumOff val="35000"/>
                  </a:prstClr>
                </a:solidFill>
                <a:latin typeface="+mn-lt"/>
                <a:ea typeface="+mn-ea"/>
                <a:cs typeface="+mn-cs"/>
              </a:defRPr>
            </a:pPr>
            <a:r>
              <a:rPr lang="da-DK" sz="2400" b="1" dirty="0">
                <a:solidFill>
                  <a:srgbClr val="003B7A"/>
                </a:solidFill>
              </a:rPr>
              <a:t>I 2018 tilbød 99% af folkebibliotekerne ydelser til daginstitutioner.</a:t>
            </a:r>
          </a:p>
        </p:txBody>
      </p:sp>
      <p:cxnSp>
        <p:nvCxnSpPr>
          <p:cNvPr id="17" name="Lige forbindelse 16">
            <a:extLst>
              <a:ext uri="{FF2B5EF4-FFF2-40B4-BE49-F238E27FC236}">
                <a16:creationId xmlns:a16="http://schemas.microsoft.com/office/drawing/2014/main" id="{BF5A68E1-B386-46CF-8C9E-512937A70BE3}"/>
              </a:ext>
            </a:extLst>
          </p:cNvPr>
          <p:cNvCxnSpPr/>
          <p:nvPr/>
        </p:nvCxnSpPr>
        <p:spPr>
          <a:xfrm>
            <a:off x="6306498" y="1884340"/>
            <a:ext cx="0" cy="72000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17D14A43-0778-4CFD-9BFC-9FAFFF148328}"/>
              </a:ext>
            </a:extLst>
          </p:cNvPr>
          <p:cNvCxnSpPr>
            <a:cxnSpLocks/>
          </p:cNvCxnSpPr>
          <p:nvPr/>
        </p:nvCxnSpPr>
        <p:spPr>
          <a:xfrm>
            <a:off x="6289911" y="1890690"/>
            <a:ext cx="925773" cy="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F160554C-06A3-4067-BDC8-3DCDF448F57A}"/>
              </a:ext>
            </a:extLst>
          </p:cNvPr>
          <p:cNvCxnSpPr>
            <a:cxnSpLocks/>
          </p:cNvCxnSpPr>
          <p:nvPr/>
        </p:nvCxnSpPr>
        <p:spPr>
          <a:xfrm>
            <a:off x="9743306" y="5753847"/>
            <a:ext cx="925773" cy="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1E8912CF-DB37-465A-B944-786D82285DDD}"/>
              </a:ext>
            </a:extLst>
          </p:cNvPr>
          <p:cNvCxnSpPr/>
          <p:nvPr/>
        </p:nvCxnSpPr>
        <p:spPr>
          <a:xfrm>
            <a:off x="10669079" y="5033847"/>
            <a:ext cx="0" cy="720000"/>
          </a:xfrm>
          <a:prstGeom prst="line">
            <a:avLst/>
          </a:prstGeom>
          <a:ln w="38100">
            <a:solidFill>
              <a:srgbClr val="003B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23076"/>
      </p:ext>
    </p:extLst>
  </p:cSld>
  <p:clrMapOvr>
    <a:masterClrMapping/>
  </p:clrMapOvr>
</p:sld>
</file>

<file path=ppt/theme/theme1.xml><?xml version="1.0" encoding="utf-8"?>
<a:theme xmlns:a="http://schemas.openxmlformats.org/drawingml/2006/main" name="Blank">
  <a:themeElements>
    <a:clrScheme name="KL blå">
      <a:dk1>
        <a:sysClr val="windowText" lastClr="000000"/>
      </a:dk1>
      <a:lt1>
        <a:sysClr val="window" lastClr="FFFFFF"/>
      </a:lt1>
      <a:dk2>
        <a:srgbClr val="003B7A"/>
      </a:dk2>
      <a:lt2>
        <a:srgbClr val="E6E6E6"/>
      </a:lt2>
      <a:accent1>
        <a:srgbClr val="003B7A"/>
      </a:accent1>
      <a:accent2>
        <a:srgbClr val="0084C9"/>
      </a:accent2>
      <a:accent3>
        <a:srgbClr val="73BBE1"/>
      </a:accent3>
      <a:accent4>
        <a:srgbClr val="565656"/>
      </a:accent4>
      <a:accent5>
        <a:srgbClr val="9B9B9B"/>
      </a:accent5>
      <a:accent6>
        <a:srgbClr val="8493B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tlCol="0" anchor="ctr"/>
      <a:lstStyle>
        <a:defPPr algn="ctr">
          <a:lnSpc>
            <a:spcPct val="104000"/>
          </a:lnSpc>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solidFill>
              <a:schemeClr val="accent1"/>
            </a:solidFill>
          </a:defRPr>
        </a:defPPr>
      </a:lstStyle>
    </a:txDef>
  </a:objectDefaults>
  <a:extraClrSchemeLst/>
  <a:extLst>
    <a:ext uri="{05A4C25C-085E-4340-85A3-A5531E510DB2}">
      <thm15:themeFamily xmlns:thm15="http://schemas.microsoft.com/office/thememl/2012/main" name="KL 4-3" id="{1B07B580-9EDD-432D-9779-416A21540967}" vid="{410260B3-D937-4ABA-B8B3-35452AAB9D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DDA64B8F8316424F8B9673DCE6F9A435" ma:contentTypeVersion="0" ma:contentTypeDescription="GetOrganized dokument" ma:contentTypeScope="" ma:versionID="b85bb7fe320c6387731e0887ebc9c4d9">
  <xsd:schema xmlns:xsd="http://www.w3.org/2001/XMLSchema" xmlns:xs="http://www.w3.org/2001/XMLSchema" xmlns:p="http://schemas.microsoft.com/office/2006/metadata/properties" xmlns:ns1="http://schemas.microsoft.com/sharepoint/v3" xmlns:ns2="1601FEF9-4C96-45F3-839F-F94B9BA4CE62" targetNamespace="http://schemas.microsoft.com/office/2006/metadata/properties" ma:root="true" ma:fieldsID="b81d588976662671697aba2069b89666" ns1:_="" ns2:_="">
    <xsd:import namespace="http://schemas.microsoft.com/sharepoint/v3"/>
    <xsd:import namespace="1601FEF9-4C96-45F3-839F-F94B9BA4CE62"/>
    <xsd:element name="properties">
      <xsd:complexType>
        <xsd:sequence>
          <xsd:element name="documentManagement">
            <xsd:complexType>
              <xsd:all>
                <xsd:element ref="ns2:Dokumenttype"/>
                <xsd:element ref="ns2:DocumentDescription" minOccurs="0"/>
                <xsd:element ref="ns2:CCMAgendaDocumentStatus" minOccurs="0"/>
                <xsd:element ref="ns2:CCMAgendaStatus" minOccurs="0"/>
                <xsd:element ref="ns2:CCMMeetingCaseLink" minOccurs="0"/>
                <xsd:element ref="ns2:AgendaStatusIc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SystemID" minOccurs="0"/>
                <xsd:element ref="ns1:WasEncrypted" minOccurs="0"/>
                <xsd:element ref="ns1:WasSigned" minOccurs="0"/>
                <xsd:element ref="ns1:MailHasAttachments" minOccurs="0"/>
                <xsd:element ref="ns2:CCMMeetingCaseId" minOccurs="0"/>
                <xsd:element ref="ns2:CCMMeetingCaseInstanceId" minOccurs="0"/>
                <xsd:element ref="ns2:CCMAgendaItemId" minOccurs="0"/>
                <xsd:element ref="ns1:CCMTemplateID" minOccurs="0"/>
                <xsd:element ref="ns1:CCMVisualId" minOccurs="0"/>
                <xsd:element ref="ns1:CCMConversation" minOccurs="0"/>
                <xsd:element ref="ns1:CCMOriginalDocID" minOccurs="0"/>
                <xsd:element ref="ns1:CCMCognitiv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ID" ma:index="14" nillable="true" ma:displayName="Sags ID" ma:default="Tildeler" ma:internalName="CaseID" ma:readOnly="true">
      <xsd:simpleType>
        <xsd:restriction base="dms:Text"/>
      </xsd:simpleType>
    </xsd:element>
    <xsd:element name="DocID" ma:index="15" nillable="true" ma:displayName="Dok ID" ma:default="Tildeler" ma:internalName="DocID" ma:readOnly="true">
      <xsd:simpleType>
        <xsd:restriction base="dms:Text"/>
      </xsd:simpleType>
    </xsd:element>
    <xsd:element name="Finalized" ma:index="16" nillable="true" ma:displayName="Endeligt" ma:default="False" ma:internalName="Finalized" ma:readOnly="true">
      <xsd:simpleType>
        <xsd:restriction base="dms:Boolean"/>
      </xsd:simpleType>
    </xsd:element>
    <xsd:element name="Related" ma:index="17" nillable="true" ma:displayName="Vedhæftet dokument" ma:default="False" ma:internalName="Related" ma:readOnly="true">
      <xsd:simpleType>
        <xsd:restriction base="dms:Boolean"/>
      </xsd:simpleType>
    </xsd:element>
    <xsd:element name="RegistrationDate" ma:index="18" nillable="true" ma:displayName="Registrerings dato" ma:format="DateTime" ma:internalName="RegistrationDate" ma:readOnly="true">
      <xsd:simpleType>
        <xsd:restriction base="dms:DateTime"/>
      </xsd:simpleType>
    </xsd:element>
    <xsd:element name="CaseRecordNumber" ma:index="19" nillable="true" ma:displayName="Akt ID" ma:decimals="0" ma:default="0" ma:internalName="CaseRecordNumber" ma:readOnly="true">
      <xsd:simpleType>
        <xsd:restriction base="dms:Number"/>
      </xsd:simpleType>
    </xsd:element>
    <xsd:element name="LocalAttachment" ma:index="20" nillable="true" ma:displayName="Lokalt bilag" ma:default="False" ma:internalName="LocalAttachment" ma:readOnly="true">
      <xsd:simpleType>
        <xsd:restriction base="dms:Boolean"/>
      </xsd:simpleType>
    </xsd:element>
    <xsd:element name="CCMTemplateName" ma:index="21" nillable="true" ma:displayName="Skabelon navn" ma:internalName="CCMTemplateName" ma:readOnly="true">
      <xsd:simpleType>
        <xsd:restriction base="dms:Text"/>
      </xsd:simpleType>
    </xsd:element>
    <xsd:element name="CCMTemplateVersion" ma:index="22" nillable="true" ma:displayName="Skabelon version" ma:internalName="CCMTemplateVersion" ma:readOnly="true">
      <xsd:simpleType>
        <xsd:restriction base="dms:Text"/>
      </xsd:simpleType>
    </xsd:element>
    <xsd:element name="CCMSystemID" ma:index="23" nillable="true" ma:displayName="CCMSystemID" ma:hidden="true" ma:internalName="CCMSystemID" ma:readOnly="true">
      <xsd:simpleType>
        <xsd:restriction base="dms:Text"/>
      </xsd:simpleType>
    </xsd:element>
    <xsd:element name="WasEncrypted" ma:index="24" nillable="true" ma:displayName="Krypteret" ma:default="False" ma:internalName="WasEncrypted" ma:readOnly="true">
      <xsd:simpleType>
        <xsd:restriction base="dms:Boolean"/>
      </xsd:simpleType>
    </xsd:element>
    <xsd:element name="WasSigned" ma:index="25" nillable="true" ma:displayName="Signeret" ma:default="False" ma:internalName="WasSigned" ma:readOnly="true">
      <xsd:simpleType>
        <xsd:restriction base="dms:Boolean"/>
      </xsd:simpleType>
    </xsd:element>
    <xsd:element name="MailHasAttachments" ma:index="26" nillable="true" ma:displayName="E-mail har vedhæftede filer" ma:default="False" ma:internalName="MailHasAttachments" ma:readOnly="true">
      <xsd:simpleType>
        <xsd:restriction base="dms:Boolean"/>
      </xsd:simpleType>
    </xsd:element>
    <xsd:element name="CCMTemplateID" ma:index="31" nillable="true" ma:displayName="CCMTemplateID" ma:decimals="0" ma:default="0" ma:hidden="true" ma:internalName="CCMTemplateID" ma:readOnly="true">
      <xsd:simpleType>
        <xsd:restriction base="dms:Number"/>
      </xsd:simpleType>
    </xsd:element>
    <xsd:element name="CCMVisualId" ma:index="32" nillable="true" ma:displayName="Sags ID" ma:default="Tildeler" ma:internalName="CCMVisualId" ma:readOnly="true">
      <xsd:simpleType>
        <xsd:restriction base="dms:Text"/>
      </xsd:simpleType>
    </xsd:element>
    <xsd:element name="CCMConversation" ma:index="33" nillable="true" ma:displayName="Samtale" ma:internalName="CCMConversation" ma:readOnly="true">
      <xsd:simpleType>
        <xsd:restriction base="dms:Text"/>
      </xsd:simpleType>
    </xsd:element>
    <xsd:element name="CCMOriginalDocID" ma:index="35" nillable="true" ma:displayName="Originalt Dok ID" ma:description="" ma:internalName="CCMOriginalDocID" ma:readOnly="true">
      <xsd:simpleType>
        <xsd:restriction base="dms:Text"/>
      </xsd:simpleType>
    </xsd:element>
    <xsd:element name="CCMCognitiveType" ma:index="37" nillable="true" ma:displayName="CognitiveType" ma:decimals="0" ma:internalName="CCMCognitiveType"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1601FEF9-4C96-45F3-839F-F94B9BA4CE62" elementFormDefault="qualified">
    <xsd:import namespace="http://schemas.microsoft.com/office/2006/documentManagement/types"/>
    <xsd:import namespace="http://schemas.microsoft.com/office/infopath/2007/PartnerControls"/>
    <xsd:element name="Dokumenttype" ma:index="2" ma:displayName="Dokumenttype" ma:default="Notat" ma:format="Dropdown" ma:internalName="Dokumenttype">
      <xsd:simpleType>
        <xsd:restriction base="dms:Choice">
          <xsd:enumeration value="Administrativ information"/>
          <xsd:enumeration value="Andet dokument"/>
          <xsd:enumeration value="Brev"/>
          <xsd:enumeration value="Centralt modtaget post"/>
          <xsd:enumeration value="Dagsorden"/>
          <xsd:enumeration value="Fremstilling"/>
          <xsd:enumeration value="Høringssvar"/>
          <xsd:enumeration value="Kontrakt"/>
          <xsd:enumeration value="Notat"/>
          <xsd:enumeration value="Overenskomst"/>
          <xsd:enumeration value="Presseberedskab"/>
          <xsd:enumeration value="Pressemeddelelse"/>
          <xsd:enumeration value="Rapport"/>
          <xsd:enumeration value="Referat"/>
          <xsd:enumeration value="Tale"/>
          <xsd:enumeration value="Temadrøftelse"/>
          <xsd:enumeration value="Projektbeskrivelse"/>
          <xsd:enumeration value="Analysenotat"/>
        </xsd:restriction>
      </xsd:simpleType>
    </xsd:element>
    <xsd:element name="DocumentDescription" ma:index="3" nillable="true" ma:displayName="Beskrivelse" ma:internalName="DocumentDescription">
      <xsd:simpleType>
        <xsd:restriction base="dms:Note">
          <xsd:maxLength value="255"/>
        </xsd:restriction>
      </xsd:simpleType>
    </xsd:element>
    <xsd:element name="CCMAgendaDocumentStatus" ma:index="4" nillable="true" ma:displayName="Status  for manchet" ma:format="Dropdown" ma:internalName="CCMAgendaDocumentStatus">
      <xsd:simpleType>
        <xsd:restriction base="dms:Choice">
          <xsd:enumeration value="Udkast"/>
          <xsd:enumeration value="Under udarbejdelse"/>
          <xsd:enumeration value="Endelig"/>
        </xsd:restriction>
      </xsd:simpleType>
    </xsd:element>
    <xsd:element name="CCMAgendaStatus" ma:index="5"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6"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AgendaStatusIcon" ma:index="7" nillable="true" ma:displayName="." ma:internalName="AgendaStatusIcon" ma:readOnly="false">
      <xsd:simpleType>
        <xsd:restriction base="dms:Unknown"/>
      </xsd:simpleType>
    </xsd:element>
    <xsd:element name="CCMMeetingCaseId" ma:index="27" nillable="true" ma:displayName="CCMMeetingCaseId" ma:hidden="true" ma:internalName="CCMMeetingCaseId">
      <xsd:simpleType>
        <xsd:restriction base="dms:Text">
          <xsd:maxLength value="255"/>
        </xsd:restriction>
      </xsd:simpleType>
    </xsd:element>
    <xsd:element name="CCMMeetingCaseInstanceId" ma:index="28" nillable="true" ma:displayName="CCMMeetingCaseInstanceId" ma:hidden="true" ma:internalName="CCMMeetingCaseInstanceId">
      <xsd:simpleType>
        <xsd:restriction base="dms:Text">
          <xsd:maxLength value="255"/>
        </xsd:restriction>
      </xsd:simpleType>
    </xsd:element>
    <xsd:element name="CCMAgendaItemId" ma:index="29" nillable="true" ma:displayName="CCMAgendaItemId" ma:decimals="0" ma:hidden="true" ma:internalName="CCMAgendaItemId">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kumenttype xmlns="1601FEF9-4C96-45F3-839F-F94B9BA4CE62">Andet dokument</Dokumenttype>
    <CCMAgendaDocumentStatus xmlns="1601FEF9-4C96-45F3-839F-F94B9BA4CE62" xsi:nil="true"/>
    <CCMMeetingCaseInstanceId xmlns="1601FEF9-4C96-45F3-839F-F94B9BA4CE62" xsi:nil="true"/>
    <CCMMeetingCaseLink xmlns="1601FEF9-4C96-45F3-839F-F94B9BA4CE62">
      <Url xsi:nil="true"/>
      <Description xsi:nil="true"/>
    </CCMMeetingCaseLink>
    <CCMCognitiveType xmlns="http://schemas.microsoft.com/sharepoint/v3" xsi:nil="true"/>
    <CCMAgendaStatus xmlns="1601FEF9-4C96-45F3-839F-F94B9BA4CE62" xsi:nil="true"/>
    <AgendaStatusIcon xmlns="1601FEF9-4C96-45F3-839F-F94B9BA4CE62" xsi:nil="true"/>
    <CCMAgendaItemId xmlns="1601FEF9-4C96-45F3-839F-F94B9BA4CE62" xsi:nil="true"/>
    <DocumentDescription xmlns="1601FEF9-4C96-45F3-839F-F94B9BA4CE62" xsi:nil="true"/>
    <CCMMeetingCaseId xmlns="1601FEF9-4C96-45F3-839F-F94B9BA4CE62" xsi:nil="true"/>
    <LocalAttachment xmlns="http://schemas.microsoft.com/sharepoint/v3">false</LocalAttachment>
    <CaseRecordNumber xmlns="http://schemas.microsoft.com/sharepoint/v3">0</CaseRecordNumber>
    <CaseID xmlns="http://schemas.microsoft.com/sharepoint/v3">SAG-2020-00989</CaseID>
    <RegistrationDate xmlns="http://schemas.microsoft.com/sharepoint/v3" xsi:nil="true"/>
    <Related xmlns="http://schemas.microsoft.com/sharepoint/v3">false</Related>
    <CCMSystemID xmlns="http://schemas.microsoft.com/sharepoint/v3">ca7dc1c5-fc98-48bd-8345-b1ffede9fa82</CCMSystemID>
    <CCMVisualId xmlns="http://schemas.microsoft.com/sharepoint/v3">SAG-2020-00989</CCMVisualId>
    <Finalized xmlns="http://schemas.microsoft.com/sharepoint/v3">false</Finalized>
    <DocID xmlns="http://schemas.microsoft.com/sharepoint/v3">3032839</DocID>
    <CCMTemplateID xmlns="http://schemas.microsoft.com/sharepoint/v3">0</CCMTemplateID>
  </documentManagement>
</p:properties>
</file>

<file path=customXml/itemProps1.xml><?xml version="1.0" encoding="utf-8"?>
<ds:datastoreItem xmlns:ds="http://schemas.openxmlformats.org/officeDocument/2006/customXml" ds:itemID="{B4A85466-979A-4CCB-9465-EA804AE4C8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601FEF9-4C96-45F3-839F-F94B9BA4C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489168-EBB7-4041-9622-95E2A8153CB5}">
  <ds:schemaRefs>
    <ds:schemaRef ds:uri="http://schemas.microsoft.com/sharepoint/v3/contenttype/forms"/>
  </ds:schemaRefs>
</ds:datastoreItem>
</file>

<file path=customXml/itemProps3.xml><?xml version="1.0" encoding="utf-8"?>
<ds:datastoreItem xmlns:ds="http://schemas.openxmlformats.org/officeDocument/2006/customXml" ds:itemID="{E9CF9BA8-E65B-4242-9792-3B3D92CFF5B4}">
  <ds:schemaRefs>
    <ds:schemaRef ds:uri="http://schemas.openxmlformats.org/package/2006/metadata/core-properties"/>
    <ds:schemaRef ds:uri="http://www.w3.org/XML/1998/namespace"/>
    <ds:schemaRef ds:uri="http://purl.org/dc/elements/1.1/"/>
    <ds:schemaRef ds:uri="http://purl.org/dc/dcmitype/"/>
    <ds:schemaRef ds:uri="1601FEF9-4C96-45F3-839F-F94B9BA4CE62"/>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1430</TotalTime>
  <Words>1408</Words>
  <Application>Microsoft Office PowerPoint</Application>
  <PresentationFormat>Widescreen</PresentationFormat>
  <Paragraphs>216</Paragraphs>
  <Slides>27</Slides>
  <Notes>26</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27</vt:i4>
      </vt:variant>
    </vt:vector>
  </HeadingPairs>
  <TitlesOfParts>
    <vt:vector size="32" baseType="lpstr">
      <vt:lpstr>Arial</vt:lpstr>
      <vt:lpstr>Arial Black</vt:lpstr>
      <vt:lpstr>Calibri</vt:lpstr>
      <vt:lpstr>HelveticaNeueLT Std Lt Cn</vt:lpstr>
      <vt:lpstr>Blank</vt:lpstr>
      <vt:lpstr>Udnyt folkebibliotekernes potentialer</vt:lpstr>
      <vt:lpstr>FORMÅL OG INTRODUKTION</vt:lpstr>
      <vt:lpstr>     Indhold</vt:lpstr>
      <vt:lpstr>Udlån</vt:lpstr>
      <vt:lpstr>Besøgstal</vt:lpstr>
      <vt:lpstr>Brugere</vt:lpstr>
      <vt:lpstr>Biblioteket understøtter trivsel, læselyst og dannelse</vt:lpstr>
      <vt:lpstr>PowerPoint-præsentation</vt:lpstr>
      <vt:lpstr>PowerPoint-præsentation</vt:lpstr>
      <vt:lpstr>Børn og unges læselyst</vt:lpstr>
      <vt:lpstr>PowerPoint-præsentation</vt:lpstr>
      <vt:lpstr>Spørgsmål til politisk debat i kommunen</vt:lpstr>
      <vt:lpstr>Biblioteket skaber digitale medborgere</vt:lpstr>
      <vt:lpstr>PowerPoint-præsentation</vt:lpstr>
      <vt:lpstr>Bibliotekerne som medspiller på det digitale område</vt:lpstr>
      <vt:lpstr>Kurser i digital dannelse og IT-hjælp på bibliotekerne</vt:lpstr>
      <vt:lpstr>De digitale tjenester  </vt:lpstr>
      <vt:lpstr>De digitale tjenester  </vt:lpstr>
      <vt:lpstr>Spørgsmål til politisk debat i kommunen</vt:lpstr>
      <vt:lpstr>Biblioteket giver sammenhængskraft og fællesskab</vt:lpstr>
      <vt:lpstr>Bibliotekernes organisatoriske tilknytning</vt:lpstr>
      <vt:lpstr>Samlokationer og samarbejder</vt:lpstr>
      <vt:lpstr> Arrangementer på bibliotekerne</vt:lpstr>
      <vt:lpstr>Borgerinddragelse</vt:lpstr>
      <vt:lpstr> Frivillige </vt:lpstr>
      <vt:lpstr>Spørgsmål til politisk debat i kommunen</vt:lpstr>
      <vt:lpstr>Links til data og statistik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 bibliotekspolitisk debatoplæg - Powerpoint</dc:title>
  <dc:creator>Jeppe Würtz Petersen</dc:creator>
  <cp:lastModifiedBy>Marianne Linde</cp:lastModifiedBy>
  <cp:revision>25</cp:revision>
  <dcterms:created xsi:type="dcterms:W3CDTF">2021-01-18T10:42:55Z</dcterms:created>
  <dcterms:modified xsi:type="dcterms:W3CDTF">2023-08-30T14:44:44Z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CMSystem">
    <vt:lpwstr> </vt:lpwstr>
  </property>
  <property fmtid="{D5CDD505-2E9C-101B-9397-08002B2CF9AE}" pid="3" name="CCMEventContext">
    <vt:lpwstr>78a52fc9-07f8-4309-9ef8-e2d2dd167915</vt:lpwstr>
  </property>
  <property fmtid="{D5CDD505-2E9C-101B-9397-08002B2CF9AE}" pid="4" name="ContentTypeId">
    <vt:lpwstr>0x010100AC085CFC53BC46CEA2EADE194AD9D48200DDA64B8F8316424F8B9673DCE6F9A435</vt:lpwstr>
  </property>
</Properties>
</file>