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72" r:id="rId4"/>
  </p:sldMasterIdLst>
  <p:notesMasterIdLst>
    <p:notesMasterId r:id="rId7"/>
  </p:notesMasterIdLst>
  <p:sldIdLst>
    <p:sldId id="261" r:id="rId5"/>
    <p:sldId id="260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482F124-76A6-C4FD-A39F-BD93299FDE0A}" name="Lotte Hjort" initials="LH" userId="S::lho@globeteam.com::bf18310c-73d1-4092-a844-8c90f465757a" providerId="AD"/>
  <p188:author id="{694B8EFE-639D-32E2-2042-C597BCC3B306}" name="Teia Melvej Stennevad" initials="TS" userId="S::tms@globeteam.com::dc62d3bf-a5dd-40db-a6de-1320a3e69fb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D1F5"/>
    <a:srgbClr val="C94B17"/>
    <a:srgbClr val="0C4D2F"/>
    <a:srgbClr val="141E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494" autoAdjust="0"/>
    <p:restoredTop sz="94660"/>
  </p:normalViewPr>
  <p:slideViewPr>
    <p:cSldViewPr snapToGrid="0">
      <p:cViewPr varScale="1">
        <p:scale>
          <a:sx n="73" d="100"/>
          <a:sy n="73" d="100"/>
        </p:scale>
        <p:origin x="3570" y="72"/>
      </p:cViewPr>
      <p:guideLst/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ACA831-89FB-437D-8B44-9B8AAA0D7822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47C4C0-64BE-4379-85F2-A4B509BD4715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275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3819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0443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2642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571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743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536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919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366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1027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205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696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39D17B-69ED-4D82-A6AE-86CAB8DC3EA8}" type="datetimeFigureOut">
              <a:rPr lang="en-GB" smtClean="0"/>
              <a:t>20/05/2026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750825-30B8-47AE-ACFB-666BCBE92417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FE71B-9227-2019-262D-4C02395E7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154250"/>
          </a:xfrm>
          <a:solidFill>
            <a:srgbClr val="0C4D2F"/>
          </a:solidFill>
          <a:ln>
            <a:solidFill>
              <a:srgbClr val="0C4D2F"/>
            </a:solidFill>
          </a:ln>
        </p:spPr>
        <p:txBody>
          <a:bodyPr/>
          <a:lstStyle/>
          <a:p>
            <a:r>
              <a:rPr lang="da-DK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Brugervejledning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AE7A2E-CD20-65BD-5751-6DFFECCD1D8F}"/>
              </a:ext>
            </a:extLst>
          </p:cNvPr>
          <p:cNvSpPr/>
          <p:nvPr/>
        </p:nvSpPr>
        <p:spPr>
          <a:xfrm>
            <a:off x="471488" y="1828801"/>
            <a:ext cx="5915025" cy="7549794"/>
          </a:xfrm>
          <a:prstGeom prst="rect">
            <a:avLst/>
          </a:prstGeom>
          <a:noFill/>
          <a:ln>
            <a:solidFill>
              <a:srgbClr val="0C4D2F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Hvem er denne guide henvendt til?</a:t>
            </a:r>
          </a:p>
          <a:p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Denne guide er udarbejdet til centrale teams, der arbejder med håndtering, koordinering og vurdering af sikkerhedshændelser på tværs af kommunen. Den er målrettet de funktioner, der har ansvar for: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Modtagelse og registrering af hændelser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Stabilisering og indsamling af fakta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Vurdering af væsentlighed, herunder NIS2‑relevans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Forberedelse og gennemførelse af myndighedsunderretninger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Aktivering af procedurer, beredskab og teknisk håndtering</a:t>
            </a:r>
          </a:p>
          <a:p>
            <a:endParaRPr lang="da-DK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Guiden er derfor relevant for teams inden for bl.a. drift, informationssikkerhed, systemforvaltning, leverandørstyring, kommunikation og ledelsesstøtte.</a:t>
            </a:r>
          </a:p>
          <a:p>
            <a:endParaRPr lang="da-DK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Formålet er at sikre, at kommunen reagerer hurtigt, struktureret og ensartet, når en hændelse rapporteres internt.</a:t>
            </a:r>
          </a:p>
          <a:p>
            <a:endParaRPr lang="da-DK" sz="1200" b="1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Hvordan kan guiden anvendes?</a:t>
            </a:r>
          </a:p>
          <a:p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Guiden fungerer som en mini-guide, der giver et hurtigt overblik over de vigtigste trin i vurderingen af en sikkerhedshændelse. Den er ikke en detaljeret procesbeskrivelse og alle detaljer bør ligger i de tilhørende procedurer, spørgeguide og beredskabsdokumenter.</a:t>
            </a:r>
          </a:p>
          <a:p>
            <a:endParaRPr lang="da-DK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Guiden kan bruges: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 hurtig reference</a:t>
            </a: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under håndtering af en konkret hændelse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 støtteværktøj</a:t>
            </a: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 koordineringsmøder og situationsbilleder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 introduktion</a:t>
            </a: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for nye medlemmer af hændelsesteamet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Som supplement</a:t>
            </a: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til kommunens hændelseshåndteringsprocedure, NIS2‑vurderingsmodel og beredskabsplaner</a:t>
            </a:r>
          </a:p>
          <a:p>
            <a:endParaRPr lang="da-DK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Den er designet til at være kort, overskuelig og let at anvende i pressede situationer, hvor tempoet er højt og beslutninger skal træffes hurtigt.</a:t>
            </a:r>
          </a:p>
          <a:p>
            <a:endParaRPr lang="da-DK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20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Husk at indsætte kommune‑specifik information</a:t>
            </a:r>
          </a:p>
          <a:p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at guiden kan bruges operationelt, bør kommunen indsætte: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Link til spørgeguide for væsentlighedsvurdering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Link til beredskabsprocedurer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Lokale roller og ansvar i hændelsesteamet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Eventuelle tidsfrister for intern eskalation</a:t>
            </a:r>
          </a:p>
          <a:p>
            <a:endParaRPr lang="da-DK" sz="1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Dette sikrer, at teamet ved, hvor de skal gå hen for detaljer, og hvordan hændelsen skal håndteres i netop jeres organisation.</a:t>
            </a:r>
          </a:p>
        </p:txBody>
      </p:sp>
    </p:spTree>
    <p:extLst>
      <p:ext uri="{BB962C8B-B14F-4D97-AF65-F5344CB8AC3E}">
        <p14:creationId xmlns:p14="http://schemas.microsoft.com/office/powerpoint/2010/main" val="873487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Arrow: Down 34">
            <a:extLst>
              <a:ext uri="{FF2B5EF4-FFF2-40B4-BE49-F238E27FC236}">
                <a16:creationId xmlns:a16="http://schemas.microsoft.com/office/drawing/2014/main" id="{D5A4BCD5-16CC-9E4D-9DD1-B8E59E691939}"/>
              </a:ext>
            </a:extLst>
          </p:cNvPr>
          <p:cNvSpPr/>
          <p:nvPr/>
        </p:nvSpPr>
        <p:spPr>
          <a:xfrm>
            <a:off x="1735858" y="1399360"/>
            <a:ext cx="3412489" cy="8091482"/>
          </a:xfrm>
          <a:prstGeom prst="downArrow">
            <a:avLst/>
          </a:prstGeom>
          <a:solidFill>
            <a:srgbClr val="ABD1F5"/>
          </a:solidFill>
          <a:ln>
            <a:solidFill>
              <a:srgbClr val="ABD1F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0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65E4919-7D2C-6A16-02C8-DAB382965C51}"/>
              </a:ext>
            </a:extLst>
          </p:cNvPr>
          <p:cNvSpPr txBox="1">
            <a:spLocks/>
          </p:cNvSpPr>
          <p:nvPr/>
        </p:nvSpPr>
        <p:spPr>
          <a:xfrm>
            <a:off x="471487" y="214983"/>
            <a:ext cx="5915025" cy="738764"/>
          </a:xfrm>
          <a:prstGeom prst="rect">
            <a:avLst/>
          </a:prstGeom>
          <a:solidFill>
            <a:srgbClr val="0C4D2F"/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a-DK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Mini-guide</a:t>
            </a:r>
          </a:p>
          <a:p>
            <a:pPr algn="ctr"/>
            <a:r>
              <a:rPr lang="da-DK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Vurdering af sikkerhedshændelser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369CA33-3756-2C0B-0F20-344A1230AA27}"/>
              </a:ext>
            </a:extLst>
          </p:cNvPr>
          <p:cNvSpPr/>
          <p:nvPr/>
        </p:nvSpPr>
        <p:spPr>
          <a:xfrm>
            <a:off x="2596054" y="1604871"/>
            <a:ext cx="1688353" cy="5682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50" b="1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Hændelsen anmeldes til det interne kontaktpunkt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6CBC873-3364-8364-D985-5642996BB799}"/>
              </a:ext>
            </a:extLst>
          </p:cNvPr>
          <p:cNvSpPr/>
          <p:nvPr/>
        </p:nvSpPr>
        <p:spPr>
          <a:xfrm>
            <a:off x="663652" y="4078186"/>
            <a:ext cx="2700000" cy="1447746"/>
          </a:xfrm>
          <a:prstGeom prst="roundRect">
            <a:avLst/>
          </a:prstGeom>
          <a:solidFill>
            <a:schemeClr val="bg1"/>
          </a:solidFill>
          <a:ln>
            <a:solidFill>
              <a:srgbClr val="ABD1F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100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Begræns hændelsen – isoler enheder, afbryd adgang, stop </a:t>
            </a:r>
            <a:r>
              <a:rPr lang="da-DK" sz="1100" dirty="0" err="1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dataflow</a:t>
            </a:r>
            <a:r>
              <a:rPr lang="da-DK" sz="1100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endParaRPr lang="da-DK" sz="1100" dirty="0">
              <a:solidFill>
                <a:sysClr val="windowText" lastClr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100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Afklar tekniske og organisatoriske fakta.</a:t>
            </a:r>
            <a:endParaRPr lang="da-DK" sz="1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da-DK" sz="1100" dirty="0">
              <a:solidFill>
                <a:sysClr val="windowText" lastClr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Uddyb omfang og påvirkning.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31E55AD1-B31F-D4B4-0051-1230D2C5C659}"/>
              </a:ext>
            </a:extLst>
          </p:cNvPr>
          <p:cNvSpPr/>
          <p:nvPr/>
        </p:nvSpPr>
        <p:spPr>
          <a:xfrm>
            <a:off x="658646" y="5922287"/>
            <a:ext cx="2700000" cy="1169700"/>
          </a:xfrm>
          <a:prstGeom prst="roundRect">
            <a:avLst/>
          </a:prstGeom>
          <a:solidFill>
            <a:schemeClr val="bg1"/>
          </a:solidFill>
          <a:ln>
            <a:solidFill>
              <a:srgbClr val="ABD1F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Gennemfør vurdering: anvend spørgeguide med NIS2-kriterier.</a:t>
            </a:r>
          </a:p>
          <a:p>
            <a:endParaRPr lang="da-DK" sz="1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Underret hvis relevant - forbered og gennemfør underretning.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18A03FCA-E9D1-3E9A-B823-3CA283700514}"/>
              </a:ext>
            </a:extLst>
          </p:cNvPr>
          <p:cNvSpPr/>
          <p:nvPr/>
        </p:nvSpPr>
        <p:spPr>
          <a:xfrm>
            <a:off x="2150678" y="8009449"/>
            <a:ext cx="2556641" cy="1001313"/>
          </a:xfrm>
          <a:prstGeom prst="roundRect">
            <a:avLst/>
          </a:prstGeom>
          <a:solidFill>
            <a:schemeClr val="bg1"/>
          </a:solidFill>
          <a:ln>
            <a:solidFill>
              <a:srgbClr val="ABD1F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da-DK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Aktiver relevante procedurer og processer herunder beredskabsprocedurer.</a:t>
            </a:r>
          </a:p>
          <a:p>
            <a:endParaRPr lang="da-DK" sz="11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Håndter hændelsen.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AE01C17-AE32-B37C-5083-5991658FFAEE}"/>
              </a:ext>
            </a:extLst>
          </p:cNvPr>
          <p:cNvSpPr/>
          <p:nvPr/>
        </p:nvSpPr>
        <p:spPr>
          <a:xfrm>
            <a:off x="1581682" y="1734002"/>
            <a:ext cx="863940" cy="31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600" b="1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HVAD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9562922-E0A7-54A9-E569-788C582E958C}"/>
              </a:ext>
            </a:extLst>
          </p:cNvPr>
          <p:cNvSpPr/>
          <p:nvPr/>
        </p:nvSpPr>
        <p:spPr>
          <a:xfrm>
            <a:off x="4390031" y="1734002"/>
            <a:ext cx="863940" cy="31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600" b="1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HVEM</a:t>
            </a: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4E418E2B-D244-BC7D-AB1E-6898DD158081}"/>
              </a:ext>
            </a:extLst>
          </p:cNvPr>
          <p:cNvSpPr/>
          <p:nvPr/>
        </p:nvSpPr>
        <p:spPr>
          <a:xfrm>
            <a:off x="3525559" y="2173124"/>
            <a:ext cx="2700000" cy="1404000"/>
          </a:xfrm>
          <a:prstGeom prst="roundRect">
            <a:avLst/>
          </a:prstGeom>
          <a:solidFill>
            <a:schemeClr val="bg1"/>
          </a:solidFill>
          <a:ln>
            <a:solidFill>
              <a:srgbClr val="ABD1F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100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(indsæt rolle/roller)</a:t>
            </a: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C51146D4-417A-9BC4-359B-6EF8CEFAA8C8}"/>
              </a:ext>
            </a:extLst>
          </p:cNvPr>
          <p:cNvSpPr/>
          <p:nvPr/>
        </p:nvSpPr>
        <p:spPr>
          <a:xfrm>
            <a:off x="663652" y="2180167"/>
            <a:ext cx="2700000" cy="1404000"/>
          </a:xfrm>
          <a:prstGeom prst="roundRect">
            <a:avLst/>
          </a:prstGeom>
          <a:solidFill>
            <a:schemeClr val="bg1"/>
          </a:solidFill>
          <a:ln>
            <a:solidFill>
              <a:srgbClr val="ABD1F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a-DK" sz="1100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Modtag og registrér hændelsen.</a:t>
            </a:r>
          </a:p>
          <a:p>
            <a:endParaRPr lang="da-DK" sz="1100" dirty="0">
              <a:solidFill>
                <a:sysClr val="windowText" lastClr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100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Etablér første situationsbillede: Notér tid, system, påvirkning og hvem der opdagede hændelsen.</a:t>
            </a:r>
          </a:p>
          <a:p>
            <a:endParaRPr lang="da-DK" sz="1100" dirty="0">
              <a:solidFill>
                <a:sysClr val="windowText" lastClr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a-DK" sz="1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Informér relevante funktioner og etabler koordinering.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8981DCE-74BC-29B5-6326-1C649E813AE7}"/>
              </a:ext>
            </a:extLst>
          </p:cNvPr>
          <p:cNvSpPr/>
          <p:nvPr/>
        </p:nvSpPr>
        <p:spPr>
          <a:xfrm>
            <a:off x="2596054" y="3693547"/>
            <a:ext cx="1688353" cy="3300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5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Stabilisér og indsaml fakta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1C6DF12-9CBF-7BE4-EBF7-BB08AB598742}"/>
              </a:ext>
            </a:extLst>
          </p:cNvPr>
          <p:cNvSpPr/>
          <p:nvPr/>
        </p:nvSpPr>
        <p:spPr>
          <a:xfrm>
            <a:off x="2596054" y="5660311"/>
            <a:ext cx="1688353" cy="2628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5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Vurdér væsentlighed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34E0748-EF41-AA6D-9065-2BDBB95664F7}"/>
              </a:ext>
            </a:extLst>
          </p:cNvPr>
          <p:cNvSpPr/>
          <p:nvPr/>
        </p:nvSpPr>
        <p:spPr>
          <a:xfrm>
            <a:off x="2584821" y="7488342"/>
            <a:ext cx="1688354" cy="4232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050" b="1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Aktivér procedurer og håndter hændelsen</a:t>
            </a:r>
          </a:p>
        </p:txBody>
      </p:sp>
      <p:sp>
        <p:nvSpPr>
          <p:cNvPr id="36" name="Rectangle: Rounded Corners 35">
            <a:extLst>
              <a:ext uri="{FF2B5EF4-FFF2-40B4-BE49-F238E27FC236}">
                <a16:creationId xmlns:a16="http://schemas.microsoft.com/office/drawing/2014/main" id="{DE5E4D9C-E254-3EE4-F4EE-BB33A6B6B292}"/>
              </a:ext>
            </a:extLst>
          </p:cNvPr>
          <p:cNvSpPr/>
          <p:nvPr/>
        </p:nvSpPr>
        <p:spPr>
          <a:xfrm>
            <a:off x="3525559" y="4078186"/>
            <a:ext cx="2700000" cy="1447746"/>
          </a:xfrm>
          <a:prstGeom prst="roundRect">
            <a:avLst/>
          </a:prstGeom>
          <a:solidFill>
            <a:schemeClr val="bg1"/>
          </a:solidFill>
          <a:ln>
            <a:solidFill>
              <a:srgbClr val="ABD1F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100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(indsæt rolle/roller)</a:t>
            </a:r>
          </a:p>
        </p:txBody>
      </p:sp>
      <p:sp>
        <p:nvSpPr>
          <p:cNvPr id="37" name="Rectangle: Rounded Corners 36">
            <a:extLst>
              <a:ext uri="{FF2B5EF4-FFF2-40B4-BE49-F238E27FC236}">
                <a16:creationId xmlns:a16="http://schemas.microsoft.com/office/drawing/2014/main" id="{668608E8-CB52-A49C-4B64-9B7776CB0C45}"/>
              </a:ext>
            </a:extLst>
          </p:cNvPr>
          <p:cNvSpPr/>
          <p:nvPr/>
        </p:nvSpPr>
        <p:spPr>
          <a:xfrm>
            <a:off x="3525558" y="5912747"/>
            <a:ext cx="2694993" cy="1177510"/>
          </a:xfrm>
          <a:prstGeom prst="roundRect">
            <a:avLst/>
          </a:prstGeom>
          <a:solidFill>
            <a:schemeClr val="bg1"/>
          </a:solidFill>
          <a:ln>
            <a:solidFill>
              <a:srgbClr val="ABD1F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da-DK" sz="1100" dirty="0">
                <a:solidFill>
                  <a:sysClr val="windowText" lastClr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(indsæt rolle/roller)</a:t>
            </a:r>
          </a:p>
        </p:txBody>
      </p:sp>
    </p:spTree>
    <p:extLst>
      <p:ext uri="{BB962C8B-B14F-4D97-AF65-F5344CB8AC3E}">
        <p14:creationId xmlns:p14="http://schemas.microsoft.com/office/powerpoint/2010/main" val="2940437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GetOrganized dokument" ma:contentTypeID="0x010100AC085CFC53BC46CEA2EADE194AD9D48200650F499CACEE7F46957461059CC529EC" ma:contentTypeVersion="5" ma:contentTypeDescription="GetOrganized dokument" ma:contentTypeScope="" ma:versionID="7d781fa9038ad7b400ca0d8f571c7df0">
  <xsd:schema xmlns:xsd="http://www.w3.org/2001/XMLSchema" xmlns:xs="http://www.w3.org/2001/XMLSchema" xmlns:p="http://schemas.microsoft.com/office/2006/metadata/properties" xmlns:ns1="http://schemas.microsoft.com/sharepoint/v3" xmlns:ns2="FEF7CBE6-8AEB-49D4-89DE-FA832C84ED8E" xmlns:ns3="fef7cbe6-8aeb-49d4-89de-fa832c84ed8e" targetNamespace="http://schemas.microsoft.com/office/2006/metadata/properties" ma:root="true" ma:fieldsID="98df5c40b4116c6e5c5c09fc15cce088" ns1:_="" ns2:_="" ns3:_="">
    <xsd:import namespace="http://schemas.microsoft.com/sharepoint/v3"/>
    <xsd:import namespace="FEF7CBE6-8AEB-49D4-89DE-FA832C84ED8E"/>
    <xsd:import namespace="fef7cbe6-8aeb-49d4-89de-fa832c84ed8e"/>
    <xsd:element name="properties">
      <xsd:complexType>
        <xsd:sequence>
          <xsd:element name="documentManagement">
            <xsd:complexType>
              <xsd:all>
                <xsd:element ref="ns2:Dokumenttype"/>
                <xsd:element ref="ns2:DocumentDescription" minOccurs="0"/>
                <xsd:element ref="ns2:CCMAgendaDocumentStatus" minOccurs="0"/>
                <xsd:element ref="ns2:CCMAgendaStatus" minOccurs="0"/>
                <xsd:element ref="ns2:CCMMeetingCaseLink" minOccurs="0"/>
                <xsd:element ref="ns2:AgendaStatusIcon" minOccurs="0"/>
                <xsd:element ref="ns1:CaseID" minOccurs="0"/>
                <xsd:element ref="ns1:DocID" minOccurs="0"/>
                <xsd:element ref="ns1:Finalized" minOccurs="0"/>
                <xsd:element ref="ns1:Related" minOccurs="0"/>
                <xsd:element ref="ns1:RegistrationDate" minOccurs="0"/>
                <xsd:element ref="ns1:CaseRecordNumber" minOccurs="0"/>
                <xsd:element ref="ns1:LocalAttachment" minOccurs="0"/>
                <xsd:element ref="ns1:CCMTemplateName" minOccurs="0"/>
                <xsd:element ref="ns1:CCMTemplateVersion" minOccurs="0"/>
                <xsd:element ref="ns1:CCMSystemID" minOccurs="0"/>
                <xsd:element ref="ns1:WasEncrypted" minOccurs="0"/>
                <xsd:element ref="ns1:WasSigned" minOccurs="0"/>
                <xsd:element ref="ns1:MailHasAttachments" minOccurs="0"/>
                <xsd:element ref="ns2:CCMMeetingCaseId" minOccurs="0"/>
                <xsd:element ref="ns2:CCMMeetingCaseInstanceId" minOccurs="0"/>
                <xsd:element ref="ns2:CCMAgendaItemId" minOccurs="0"/>
                <xsd:element ref="ns1:CCMTemplateID" minOccurs="0"/>
                <xsd:element ref="ns1:CCMVisualId" minOccurs="0"/>
                <xsd:element ref="ns1:CCMConversation" minOccurs="0"/>
                <xsd:element ref="ns1:CCMOriginalDocID" minOccurs="0"/>
                <xsd:element ref="ns1:CCMMetadataExtractionStatus" minOccurs="0"/>
                <xsd:element ref="ns1:CCMPageCount" minOccurs="0"/>
                <xsd:element ref="ns1:CCMCommentCount" minOccurs="0"/>
                <xsd:element ref="ns1:CCMPreviewAnnotationsTasks" minOccurs="0"/>
                <xsd:element ref="ns1:CCMCognitiveType" minOccurs="0"/>
                <xsd:element ref="ns1:CCMOnlineStatus" minOccurs="0"/>
                <xsd:element ref="ns1:CCMDocumentReadIndicator" minOccurs="0"/>
                <xsd:element ref="ns3:Classification" minOccurs="0"/>
                <xsd:element ref="ns3:Recipient" minOccurs="0"/>
                <xsd:element ref="ns3:Sender" minOccurs="0"/>
                <xsd:element ref="ns3:Date" minOccurs="0"/>
                <xsd:element ref="ns3:CCMMeetingCaseOwn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CaseID" ma:index="14" nillable="true" ma:displayName="Sags ID" ma:default="Tildeler" ma:internalName="CaseID" ma:readOnly="true">
      <xsd:simpleType>
        <xsd:restriction base="dms:Text"/>
      </xsd:simpleType>
    </xsd:element>
    <xsd:element name="DocID" ma:index="15" nillable="true" ma:displayName="Dok ID" ma:default="Tildeler" ma:internalName="DocID" ma:readOnly="true">
      <xsd:simpleType>
        <xsd:restriction base="dms:Text"/>
      </xsd:simpleType>
    </xsd:element>
    <xsd:element name="Finalized" ma:index="16" nillable="true" ma:displayName="Endeligt" ma:default="False" ma:internalName="Finalized" ma:readOnly="true">
      <xsd:simpleType>
        <xsd:restriction base="dms:Boolean"/>
      </xsd:simpleType>
    </xsd:element>
    <xsd:element name="Related" ma:index="17" nillable="true" ma:displayName="Vedhæftet dokument" ma:default="False" ma:internalName="Related" ma:readOnly="true">
      <xsd:simpleType>
        <xsd:restriction base="dms:Boolean"/>
      </xsd:simpleType>
    </xsd:element>
    <xsd:element name="RegistrationDate" ma:index="18" nillable="true" ma:displayName="Registrerings dato" ma:format="DateTime" ma:internalName="RegistrationDate" ma:readOnly="true">
      <xsd:simpleType>
        <xsd:restriction base="dms:DateTime"/>
      </xsd:simpleType>
    </xsd:element>
    <xsd:element name="CaseRecordNumber" ma:index="19" nillable="true" ma:displayName="Akt ID" ma:decimals="0" ma:default="0" ma:internalName="CaseRecordNumber" ma:readOnly="true">
      <xsd:simpleType>
        <xsd:restriction base="dms:Number"/>
      </xsd:simpleType>
    </xsd:element>
    <xsd:element name="LocalAttachment" ma:index="20" nillable="true" ma:displayName="Lokalt bilag" ma:default="False" ma:description="" ma:internalName="LocalAttachment" ma:readOnly="true">
      <xsd:simpleType>
        <xsd:restriction base="dms:Boolean"/>
      </xsd:simpleType>
    </xsd:element>
    <xsd:element name="CCMTemplateName" ma:index="21" nillable="true" ma:displayName="Skabelon navn" ma:internalName="CCMTemplateName" ma:readOnly="true">
      <xsd:simpleType>
        <xsd:restriction base="dms:Text"/>
      </xsd:simpleType>
    </xsd:element>
    <xsd:element name="CCMTemplateVersion" ma:index="22" nillable="true" ma:displayName="Skabelon version" ma:internalName="CCMTemplateVersion" ma:readOnly="true">
      <xsd:simpleType>
        <xsd:restriction base="dms:Text"/>
      </xsd:simpleType>
    </xsd:element>
    <xsd:element name="CCMSystemID" ma:index="23" nillable="true" ma:displayName="CCMSystemID" ma:hidden="true" ma:internalName="CCMSystemID" ma:readOnly="true">
      <xsd:simpleType>
        <xsd:restriction base="dms:Text"/>
      </xsd:simpleType>
    </xsd:element>
    <xsd:element name="WasEncrypted" ma:index="24" nillable="true" ma:displayName="Krypteret" ma:default="False" ma:internalName="WasEncrypted" ma:readOnly="true">
      <xsd:simpleType>
        <xsd:restriction base="dms:Boolean"/>
      </xsd:simpleType>
    </xsd:element>
    <xsd:element name="WasSigned" ma:index="25" nillable="true" ma:displayName="Signeret" ma:default="False" ma:internalName="WasSigned" ma:readOnly="true">
      <xsd:simpleType>
        <xsd:restriction base="dms:Boolean"/>
      </xsd:simpleType>
    </xsd:element>
    <xsd:element name="MailHasAttachments" ma:index="26" nillable="true" ma:displayName="E-mail har vedhæftede filer" ma:default="False" ma:internalName="MailHasAttachments" ma:readOnly="true">
      <xsd:simpleType>
        <xsd:restriction base="dms:Boolean"/>
      </xsd:simpleType>
    </xsd:element>
    <xsd:element name="CCMTemplateID" ma:index="31" nillable="true" ma:displayName="CCMTemplateID" ma:decimals="0" ma:default="0" ma:hidden="true" ma:internalName="CCMTemplateID" ma:readOnly="true">
      <xsd:simpleType>
        <xsd:restriction base="dms:Number"/>
      </xsd:simpleType>
    </xsd:element>
    <xsd:element name="CCMVisualId" ma:index="32" nillable="true" ma:displayName="Sags ID" ma:default="Tildeler" ma:internalName="CCMVisualId" ma:readOnly="true">
      <xsd:simpleType>
        <xsd:restriction base="dms:Text"/>
      </xsd:simpleType>
    </xsd:element>
    <xsd:element name="CCMConversation" ma:index="33" nillable="true" ma:displayName="Samtale" ma:description="" ma:internalName="CCMConversation" ma:readOnly="true">
      <xsd:simpleType>
        <xsd:restriction base="dms:Text"/>
      </xsd:simpleType>
    </xsd:element>
    <xsd:element name="CCMOriginalDocID" ma:index="35" nillable="true" ma:displayName="Originalt Dok ID" ma:description="" ma:internalName="CCMOriginalDocID" ma:readOnly="true">
      <xsd:simpleType>
        <xsd:restriction base="dms:Text"/>
      </xsd:simpleType>
    </xsd:element>
    <xsd:element name="CCMMetadataExtractionStatus" ma:index="37" nillable="true" ma:displayName="CCMMetadataExtractionStatus" ma:default="CCMPageCount:InProgress;CCMCommentCount:InProgress" ma:hidden="true" ma:internalName="CCMMetadataExtractionStatus" ma:readOnly="false">
      <xsd:simpleType>
        <xsd:restriction base="dms:Text"/>
      </xsd:simpleType>
    </xsd:element>
    <xsd:element name="CCMPageCount" ma:index="38" nillable="true" ma:displayName="Sider" ma:decimals="0" ma:description="" ma:internalName="CCMPageCount" ma:readOnly="true">
      <xsd:simpleType>
        <xsd:restriction base="dms:Number"/>
      </xsd:simpleType>
    </xsd:element>
    <xsd:element name="CCMCommentCount" ma:index="39" nillable="true" ma:displayName="Kommentarer" ma:decimals="0" ma:description="" ma:internalName="CCMCommentCount" ma:readOnly="true">
      <xsd:simpleType>
        <xsd:restriction base="dms:Number"/>
      </xsd:simpleType>
    </xsd:element>
    <xsd:element name="CCMPreviewAnnotationsTasks" ma:index="40" nillable="true" ma:displayName="Opgaver" ma:decimals="0" ma:description="" ma:internalName="CCMPreviewAnnotationsTasks" ma:readOnly="true">
      <xsd:simpleType>
        <xsd:restriction base="dms:Number"/>
      </xsd:simpleType>
    </xsd:element>
    <xsd:element name="CCMCognitiveType" ma:index="41" nillable="true" ma:displayName="CognitiveType" ma:decimals="0" ma:description="" ma:internalName="CCMCognitiveType" ma:readOnly="false">
      <xsd:simpleType>
        <xsd:restriction base="dms:Number"/>
      </xsd:simpleType>
    </xsd:element>
    <xsd:element name="CCMOnlineStatus" ma:index="42" nillable="true" ma:displayName="Online status" ma:description="" ma:format="Dropdown" ma:internalName="CCMOnlineStatus" ma:readOnly="true">
      <xsd:simpleType>
        <xsd:restriction base="dms:Choice">
          <xsd:enumeration value="OneDrive"/>
          <xsd:enumeration value="SharePointOnline"/>
          <xsd:enumeration value="Teams"/>
          <xsd:enumeration value="SharePointOnlineSync"/>
        </xsd:restriction>
      </xsd:simpleType>
    </xsd:element>
    <xsd:element name="CCMDocumentReadIndicator" ma:index="43" nillable="true" ma:displayName="Indikator for læst dokument" ma:internalName="CCMDocumentReadIndicator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F7CBE6-8AEB-49D4-89DE-FA832C84ED8E" elementFormDefault="qualified">
    <xsd:import namespace="http://schemas.microsoft.com/office/2006/documentManagement/types"/>
    <xsd:import namespace="http://schemas.microsoft.com/office/infopath/2007/PartnerControls"/>
    <xsd:element name="Dokumenttype" ma:index="2" ma:displayName="Dokumenttype" ma:default="Notat" ma:format="Dropdown" ma:internalName="Dokumenttype">
      <xsd:simpleType>
        <xsd:restriction base="dms:Choice">
          <xsd:enumeration value="Administrativ information"/>
          <xsd:enumeration value="Andet dokument"/>
          <xsd:enumeration value="Brev"/>
          <xsd:enumeration value="Centralt modtaget post"/>
          <xsd:enumeration value="Dagsorden"/>
          <xsd:enumeration value="Fremstilling"/>
          <xsd:enumeration value="Høringssvar"/>
          <xsd:enumeration value="Kontrakt"/>
          <xsd:enumeration value="Notat"/>
          <xsd:enumeration value="Overenskomst"/>
          <xsd:enumeration value="Presseberedskab"/>
          <xsd:enumeration value="Pressemeddelelse"/>
          <xsd:enumeration value="Rapport"/>
          <xsd:enumeration value="Referat"/>
          <xsd:enumeration value="Tale"/>
          <xsd:enumeration value="Temadrøftelse"/>
          <xsd:enumeration value="Projektbeskrivelse"/>
          <xsd:enumeration value="Analysenotat"/>
        </xsd:restriction>
      </xsd:simpleType>
    </xsd:element>
    <xsd:element name="DocumentDescription" ma:index="3" nillable="true" ma:displayName="Beskrivelse" ma:internalName="DocumentDescription">
      <xsd:simpleType>
        <xsd:restriction base="dms:Note">
          <xsd:maxLength value="255"/>
        </xsd:restriction>
      </xsd:simpleType>
    </xsd:element>
    <xsd:element name="CCMAgendaDocumentStatus" ma:index="4" nillable="true" ma:displayName="Status  for manchet" ma:format="Dropdown" ma:internalName="CCMAgendaDocumentStatus">
      <xsd:simpleType>
        <xsd:restriction base="dms:Choice">
          <xsd:enumeration value="Udkast"/>
          <xsd:enumeration value="Under udarbejdelse"/>
          <xsd:enumeration value="Endelig"/>
        </xsd:restriction>
      </xsd:simpleType>
    </xsd:element>
    <xsd:element name="CCMAgendaStatus" ma:index="5" nillable="true" ma:displayName="Dagsordenstatus" ma:default="" ma:format="Dropdown" ma:internalName="CCMAgendaStatus">
      <xsd:simpleType>
        <xsd:restriction base="dms:Choice">
          <xsd:enumeration value="Anmeldt"/>
          <xsd:enumeration value="Optaget på dagsorden"/>
          <xsd:enumeration value="Behandlet"/>
          <xsd:enumeration value="Afvist til dagsorden"/>
          <xsd:enumeration value="Fjernet fra dagsorden"/>
        </xsd:restriction>
      </xsd:simpleType>
    </xsd:element>
    <xsd:element name="CCMMeetingCaseLink" ma:index="6" nillable="true" ma:displayName="Mødesag" ma:format="Hyperlink" ma:internalName="CCMMeetingCase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AgendaStatusIcon" ma:index="7" nillable="true" ma:displayName="." ma:internalName="AgendaStatusIcon">
      <xsd:simpleType>
        <xsd:restriction base="dms:Unknown"/>
      </xsd:simpleType>
    </xsd:element>
    <xsd:element name="CCMMeetingCaseId" ma:index="27" nillable="true" ma:displayName="CCMMeetingCaseId" ma:hidden="true" ma:internalName="CCMMeetingCaseId">
      <xsd:simpleType>
        <xsd:restriction base="dms:Text">
          <xsd:maxLength value="255"/>
        </xsd:restriction>
      </xsd:simpleType>
    </xsd:element>
    <xsd:element name="CCMMeetingCaseInstanceId" ma:index="28" nillable="true" ma:displayName="CCMMeetingCaseInstanceId" ma:hidden="true" ma:internalName="CCMMeetingCaseInstanceId">
      <xsd:simpleType>
        <xsd:restriction base="dms:Text">
          <xsd:maxLength value="255"/>
        </xsd:restriction>
      </xsd:simpleType>
    </xsd:element>
    <xsd:element name="CCMAgendaItemId" ma:index="29" nillable="true" ma:displayName="CCMAgendaItemId" ma:decimals="0" ma:hidden="true" ma:internalName="CCMAgendaItemId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f7cbe6-8aeb-49d4-89de-fa832c84ed8e" elementFormDefault="qualified">
    <xsd:import namespace="http://schemas.microsoft.com/office/2006/documentManagement/types"/>
    <xsd:import namespace="http://schemas.microsoft.com/office/infopath/2007/PartnerControls"/>
    <xsd:element name="Classification" ma:index="44" nillable="true" ma:displayName="Klassifikation" ma:format="Dropdown" ma:internalName="Classification">
      <xsd:simpleType>
        <xsd:restriction base="dms:Choice">
          <xsd:enumeration value="Åben"/>
          <xsd:enumeration value="Lukket"/>
        </xsd:restriction>
      </xsd:simpleType>
    </xsd:element>
    <xsd:element name="Recipient" ma:index="45" nillable="true" ma:displayName="Modtager" ma:list="{dacc4360-2e09-4c4f-97aa-aad81c8c00d0}" ma:internalName="Recipient" ma:showField="Email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ender" ma:index="46" nillable="true" ma:displayName="Afsender" ma:list="{dacc4360-2e09-4c4f-97aa-aad81c8c00d0}" ma:internalName="Sender" ma:showField="Email">
      <xsd:simpleType>
        <xsd:restriction base="dms:Lookup"/>
      </xsd:simpleType>
    </xsd:element>
    <xsd:element name="Date" ma:index="47" nillable="true" ma:displayName="Modtaget dato" ma:format="DateTime" ma:internalName="Date">
      <xsd:simpleType>
        <xsd:restriction base="dms:DateTime"/>
      </xsd:simpleType>
    </xsd:element>
    <xsd:element name="CCMMeetingCaseOwner" ma:index="48" nillable="true" ma:displayName="Dagsordensredaktør" ma:SharePointGroup="0" ma:internalName="CCMMeetingCase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Indholdstype"/>
        <xsd:element ref="dc:title" minOccurs="0" maxOccurs="1" ma:index="1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CMAgendaStatus xmlns="FEF7CBE6-8AEB-49D4-89DE-FA832C84ED8E" xsi:nil="true"/>
    <CCMCognitiveType xmlns="http://schemas.microsoft.com/sharepoint/v3" xsi:nil="true"/>
    <DocumentDescription xmlns="FEF7CBE6-8AEB-49D4-89DE-FA832C84ED8E" xsi:nil="true"/>
    <AgendaStatusIcon xmlns="FEF7CBE6-8AEB-49D4-89DE-FA832C84ED8E" xsi:nil="true"/>
    <CCMMeetingCaseLink xmlns="FEF7CBE6-8AEB-49D4-89DE-FA832C84ED8E">
      <Url xsi:nil="true"/>
      <Description xsi:nil="true"/>
    </CCMMeetingCaseLink>
    <CCMAgendaItemId xmlns="FEF7CBE6-8AEB-49D4-89DE-FA832C84ED8E" xsi:nil="true"/>
    <CCMDocumentReadIndicator xmlns="http://schemas.microsoft.com/sharepoint/v3" xsi:nil="true"/>
    <CCMMeetingCaseId xmlns="FEF7CBE6-8AEB-49D4-89DE-FA832C84ED8E" xsi:nil="true"/>
    <Sender xmlns="fef7cbe6-8aeb-49d4-89de-fa832c84ed8e" xsi:nil="true"/>
    <Date xmlns="fef7cbe6-8aeb-49d4-89de-fa832c84ed8e" xsi:nil="true"/>
    <CCMAgendaDocumentStatus xmlns="FEF7CBE6-8AEB-49D4-89DE-FA832C84ED8E" xsi:nil="true"/>
    <CCMMeetingCaseOwner xmlns="fef7cbe6-8aeb-49d4-89de-fa832c84ed8e">
      <UserInfo>
        <DisplayName/>
        <AccountId xsi:nil="true"/>
        <AccountType/>
      </UserInfo>
    </CCMMeetingCaseOwner>
    <Classification xmlns="fef7cbe6-8aeb-49d4-89de-fa832c84ed8e" xsi:nil="true"/>
    <Dokumenttype xmlns="FEF7CBE6-8AEB-49D4-89DE-FA832C84ED8E">Notat</Dokumenttype>
    <CCMMeetingCaseInstanceId xmlns="FEF7CBE6-8AEB-49D4-89DE-FA832C84ED8E" xsi:nil="true"/>
    <Recipient xmlns="fef7cbe6-8aeb-49d4-89de-fa832c84ed8e"/>
    <CCMMetadataExtractionStatus xmlns="http://schemas.microsoft.com/sharepoint/v3">CCMPageCount:Idle;CCMCommentCount:Idle</CCMMetadataExtractionStatus>
    <LocalAttachment xmlns="http://schemas.microsoft.com/sharepoint/v3">false</LocalAttachment>
    <Finalized xmlns="http://schemas.microsoft.com/sharepoint/v3">false</Finalized>
    <CCMPageCount xmlns="http://schemas.microsoft.com/sharepoint/v3">2</CCMPageCount>
    <DocID xmlns="http://schemas.microsoft.com/sharepoint/v3">3683043</DocID>
    <MailHasAttachments xmlns="http://schemas.microsoft.com/sharepoint/v3">false</MailHasAttachments>
    <CCMCommentCount xmlns="http://schemas.microsoft.com/sharepoint/v3">0</CCMCommentCount>
    <CCMTemplateVersion xmlns="http://schemas.microsoft.com/sharepoint/v3" xsi:nil="true"/>
    <CCMTemplateID xmlns="http://schemas.microsoft.com/sharepoint/v3">0</CCMTemplateID>
    <CaseID xmlns="http://schemas.microsoft.com/sharepoint/v3">SAG-2025-02579</CaseID>
    <RegistrationDate xmlns="http://schemas.microsoft.com/sharepoint/v3" xsi:nil="true"/>
    <CaseRecordNumber xmlns="http://schemas.microsoft.com/sharepoint/v3">0</CaseRecordNumber>
    <CCMOriginalDocID xmlns="http://schemas.microsoft.com/sharepoint/v3">0</CCMOriginalDocID>
    <CCMPreviewAnnotationsTasks xmlns="http://schemas.microsoft.com/sharepoint/v3" xsi:nil="true"/>
    <CCMTemplateName xmlns="http://schemas.microsoft.com/sharepoint/v3" xsi:nil="true"/>
    <Related xmlns="http://schemas.microsoft.com/sharepoint/v3">false</Related>
    <CCMVisualId xmlns="http://schemas.microsoft.com/sharepoint/v3">SAG-2025-02579</CCMVisualId>
    <CCMSystemID xmlns="http://schemas.microsoft.com/sharepoint/v3">ca7dc1c5-fc98-48bd-8345-b1ffede9fa82</CCMSystemID>
    <WasEncrypted xmlns="http://schemas.microsoft.com/sharepoint/v3">false</WasEncrypted>
    <WasSigned xmlns="http://schemas.microsoft.com/sharepoint/v3">false</WasSigned>
    <CCMOnlineStatus xmlns="http://schemas.microsoft.com/sharepoint/v3" xsi:nil="true"/>
    <CCMConversation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E0EF130-2312-40F9-A91E-2BA7E0BC0D6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CB9835-F22E-43BC-BF63-AD757B330C7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EF7CBE6-8AEB-49D4-89DE-FA832C84ED8E"/>
    <ds:schemaRef ds:uri="fef7cbe6-8aeb-49d4-89de-fa832c84ed8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3A4D7A1-28C7-4585-B714-AEE352107700}">
  <ds:schemaRefs>
    <ds:schemaRef ds:uri="http://www.w3.org/XML/1998/namespace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FEF7CBE6-8AEB-49D4-89DE-FA832C84ED8E"/>
    <ds:schemaRef ds:uri="http://schemas.microsoft.com/office/infopath/2007/PartnerControls"/>
    <ds:schemaRef ds:uri="fef7cbe6-8aeb-49d4-89de-fa832c84ed8e"/>
    <ds:schemaRef ds:uri="http://schemas.microsoft.com/office/2006/documentManagement/types"/>
    <ds:schemaRef ds:uri="http://schemas.microsoft.com/sharepoint/v3"/>
    <ds:schemaRef ds:uri="http://purl.org/dc/dcmitype/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f4425949-cceb-4bd3-9014-e18ddf8647b1}" enabled="1" method="Standard" siteId="{ec8d8edf-0476-40ca-88fd-f40ff0a1e606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7553</TotalTime>
  <Words>409</Words>
  <Application>Microsoft Office PowerPoint</Application>
  <PresentationFormat>A4-papir (210 x 297 mm)</PresentationFormat>
  <Paragraphs>59</Paragraphs>
  <Slides>2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Brugervejledning</vt:lpstr>
      <vt:lpstr>PowerPoint-præsentation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Pixibog_internt team for håndtering</dc:title>
  <dc:creator>Teia Melvej Stennevad</dc:creator>
  <cp:lastModifiedBy>Caroline Cecilie von Düring Lausen</cp:lastModifiedBy>
  <cp:revision>32</cp:revision>
  <dcterms:created xsi:type="dcterms:W3CDTF">2025-10-06T08:16:28Z</dcterms:created>
  <dcterms:modified xsi:type="dcterms:W3CDTF">2026-05-20T09:52:48Z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0x010100AC085CFC53BC46CEA2EADE194AD9D48200650F499CACEE7F46957461059CC529EC</vt:lpwstr>
  </property>
  <property fmtid="{D5CDD505-2E9C-101B-9397-08002B2CF9AE}" pid="3" name="CCMPostListPublishStatus">
    <vt:lpwstr>Afventer godkendelse</vt:lpwstr>
  </property>
  <property fmtid="{D5CDD505-2E9C-101B-9397-08002B2CF9AE}" pid="4" name="CCMOneDriveID">
    <vt:lpwstr/>
  </property>
  <property fmtid="{D5CDD505-2E9C-101B-9397-08002B2CF9AE}" pid="5" name="CCMMustBeOnPostList">
    <vt:bool>true</vt:bool>
  </property>
  <property fmtid="{D5CDD505-2E9C-101B-9397-08002B2CF9AE}" pid="6" name="CCMOneDriveOwnerID">
    <vt:lpwstr/>
  </property>
  <property fmtid="{D5CDD505-2E9C-101B-9397-08002B2CF9AE}" pid="7" name="CCMOneDriveItemID">
    <vt:lpwstr/>
  </property>
  <property fmtid="{D5CDD505-2E9C-101B-9397-08002B2CF9AE}" pid="8" name="TemplateUrl">
    <vt:lpwstr/>
  </property>
  <property fmtid="{D5CDD505-2E9C-101B-9397-08002B2CF9AE}" pid="9" name="CCMIsSharedOnOneDrive">
    <vt:bool>false</vt:bool>
  </property>
  <property fmtid="{D5CDD505-2E9C-101B-9397-08002B2CF9AE}" pid="10" name="CCMSystem">
    <vt:lpwstr> </vt:lpwstr>
  </property>
  <property fmtid="{D5CDD505-2E9C-101B-9397-08002B2CF9AE}" pid="11" name="CCMEventContext_DocumentTimelineUpdatingEvent">
    <vt:lpwstr>d79ebba7-1dd4-46b0-89e0-efeed20c7d85</vt:lpwstr>
  </property>
  <property fmtid="{D5CDD505-2E9C-101B-9397-08002B2CF9AE}" pid="12" name="CCMCommunication">
    <vt:lpwstr/>
  </property>
</Properties>
</file>