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5" r:id="rId5"/>
    <p:sldId id="260" r:id="rId6"/>
    <p:sldId id="261" r:id="rId7"/>
    <p:sldId id="263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888F-97DF-49B9-8515-88A20732E16C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0C256-2CF6-45F5-B5E7-F10D1968E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85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-2179638" y="1952625"/>
            <a:ext cx="9369426" cy="5270500"/>
          </a:xfrm>
        </p:spPr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D2A7-9B95-4B7A-B35F-3B4380E9A651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631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ED0-D288-804B-B25D-7DBC7A655F6C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0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Dette</a:t>
            </a:r>
            <a:r>
              <a:rPr lang="da-DK" baseline="0" dirty="0" smtClean="0"/>
              <a:t> er det oprindelige – ønske om at videreudvikle VVV til VVV vol.2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C256-2CF6-45F5-B5E7-F10D1968E58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62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 øvrige tiltag</a:t>
            </a:r>
            <a:r>
              <a:rPr lang="da-DK" baseline="0" dirty="0" smtClean="0"/>
              <a:t> kan arbejdes videre med af alle repræsentanter/alle organisationer. Vil være oplagt og vil vi lægge op til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C256-2CF6-45F5-B5E7-F10D1968E58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13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01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01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19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355" cy="68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335360" y="1124744"/>
            <a:ext cx="11232000" cy="4176000"/>
          </a:xfrm>
          <a:noFill/>
        </p:spPr>
        <p:txBody>
          <a:bodyPr/>
          <a:lstStyle>
            <a:lvl1pPr>
              <a:spcAft>
                <a:spcPts val="1600"/>
              </a:spcAft>
              <a:defRPr sz="3200" b="0">
                <a:solidFill>
                  <a:srgbClr val="140667"/>
                </a:solidFill>
              </a:defRPr>
            </a:lvl1pPr>
            <a:lvl2pPr>
              <a:defRPr>
                <a:solidFill>
                  <a:srgbClr val="140667"/>
                </a:solidFill>
              </a:defRPr>
            </a:lvl2pPr>
            <a:lvl3pPr>
              <a:defRPr>
                <a:solidFill>
                  <a:srgbClr val="140667"/>
                </a:solidFill>
              </a:defRPr>
            </a:lvl3pPr>
            <a:lvl4pPr>
              <a:defRPr>
                <a:solidFill>
                  <a:srgbClr val="140667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335360" y="404664"/>
            <a:ext cx="11232000" cy="5292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140667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61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12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7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4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83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74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57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00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3F19-F6B7-4CFE-9532-193D0F6E8CFD}" type="datetimeFigureOut">
              <a:rPr lang="da-DK" smtClean="0"/>
              <a:t>25-06-2019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6DB1-1967-4AE3-921C-619FB3B83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28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67" r="12011" b="3167"/>
          <a:stretch/>
        </p:blipFill>
        <p:spPr>
          <a:xfrm>
            <a:off x="869958" y="355833"/>
            <a:ext cx="10500852" cy="6803618"/>
          </a:xfrm>
          <a:prstGeom prst="rect">
            <a:avLst/>
          </a:prstGeom>
        </p:spPr>
      </p:pic>
      <p:sp>
        <p:nvSpPr>
          <p:cNvPr id="7" name="Titel 2"/>
          <p:cNvSpPr txBox="1">
            <a:spLocks/>
          </p:cNvSpPr>
          <p:nvPr/>
        </p:nvSpPr>
        <p:spPr bwMode="auto">
          <a:xfrm>
            <a:off x="0" y="3608439"/>
            <a:ext cx="12240768" cy="3276946"/>
          </a:xfrm>
          <a:prstGeom prst="rect">
            <a:avLst/>
          </a:prstGeom>
          <a:solidFill>
            <a:srgbClr val="5CC4B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0" baseline="0">
                <a:solidFill>
                  <a:srgbClr val="14066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14297"/>
            <a:endParaRPr lang="da-DK" sz="2400" dirty="0">
              <a:solidFill>
                <a:srgbClr val="FFFFFF"/>
              </a:solidFill>
            </a:endParaRPr>
          </a:p>
          <a:p>
            <a:pPr marL="114297"/>
            <a:endParaRPr lang="da-DK" sz="2400" dirty="0">
              <a:solidFill>
                <a:srgbClr val="FFFFFF"/>
              </a:solidFill>
            </a:endParaRPr>
          </a:p>
          <a:p>
            <a:pPr algn="ctr"/>
            <a:endParaRPr lang="da-DK" sz="900" b="0" kern="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/>
            <a:endParaRPr lang="da-DK" sz="5400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5" y="142425"/>
            <a:ext cx="3880561" cy="1527265"/>
          </a:xfrm>
          <a:prstGeom prst="rect">
            <a:avLst/>
          </a:prstGeom>
        </p:spPr>
      </p:pic>
      <p:sp>
        <p:nvSpPr>
          <p:cNvPr id="9" name="Titel 2"/>
          <p:cNvSpPr txBox="1">
            <a:spLocks noGrp="1"/>
          </p:cNvSpPr>
          <p:nvPr>
            <p:ph type="title"/>
          </p:nvPr>
        </p:nvSpPr>
        <p:spPr bwMode="auto">
          <a:xfrm>
            <a:off x="314656" y="3978073"/>
            <a:ext cx="11232000" cy="5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tabLst>
                <a:tab pos="176213" algn="l"/>
              </a:tabLst>
              <a:defRPr/>
            </a:pPr>
            <a:r>
              <a:rPr lang="da-DK" kern="0" dirty="0">
                <a:solidFill>
                  <a:srgbClr val="FFFFFF"/>
                </a:solidFill>
              </a:rPr>
              <a:t/>
            </a:r>
            <a:br>
              <a:rPr lang="da-DK" kern="0" dirty="0">
                <a:solidFill>
                  <a:srgbClr val="FFFFFF"/>
                </a:solidFill>
              </a:rPr>
            </a:br>
            <a:r>
              <a:rPr lang="da-DK" sz="11500" kern="0" dirty="0">
                <a:solidFill>
                  <a:srgbClr val="FFFFFF"/>
                </a:solidFill>
              </a:rPr>
              <a:t/>
            </a:r>
            <a:br>
              <a:rPr lang="da-DK" sz="11500" kern="0" dirty="0">
                <a:solidFill>
                  <a:srgbClr val="FFFFFF"/>
                </a:solidFill>
              </a:rPr>
            </a:br>
            <a:r>
              <a:rPr lang="da-DK" sz="11500" kern="0" dirty="0" smtClean="0">
                <a:solidFill>
                  <a:srgbClr val="FFFFFF"/>
                </a:solidFill>
              </a:rPr>
              <a:t/>
            </a:r>
            <a:br>
              <a:rPr lang="da-DK" sz="11500" kern="0" dirty="0" smtClean="0">
                <a:solidFill>
                  <a:srgbClr val="FFFFFF"/>
                </a:solidFill>
              </a:rPr>
            </a:br>
            <a:r>
              <a:rPr lang="da-DK" sz="5400" kern="0" dirty="0" smtClean="0">
                <a:solidFill>
                  <a:srgbClr val="FFFFFF"/>
                </a:solidFill>
              </a:rPr>
              <a:t>Indsats for at </a:t>
            </a:r>
            <a:r>
              <a:rPr lang="da-DK" sz="5400" kern="0" smtClean="0">
                <a:solidFill>
                  <a:srgbClr val="FFFFFF"/>
                </a:solidFill>
              </a:rPr>
              <a:t>få højtuddannet </a:t>
            </a:r>
            <a:r>
              <a:rPr lang="da-DK" sz="5400" kern="0" dirty="0" smtClean="0">
                <a:solidFill>
                  <a:srgbClr val="FFFFFF"/>
                </a:solidFill>
              </a:rPr>
              <a:t>arbejdskraft ud i hele Nordjylland </a:t>
            </a:r>
            <a:r>
              <a:rPr lang="da-DK" sz="5400" dirty="0" smtClean="0"/>
              <a:t> </a:t>
            </a:r>
            <a:r>
              <a:rPr lang="da-DK" sz="7200" dirty="0" smtClean="0"/>
              <a:t/>
            </a:r>
            <a:br>
              <a:rPr lang="da-DK" sz="7200" dirty="0" smtClean="0"/>
            </a:br>
            <a:r>
              <a:rPr lang="da-DK" sz="1800" dirty="0" smtClean="0"/>
              <a:t>KKR-møde d. 21 juni 2019</a:t>
            </a:r>
            <a:r>
              <a:rPr lang="da-DK" sz="1800" kern="0" dirty="0" smtClean="0">
                <a:solidFill>
                  <a:srgbClr val="EE276A"/>
                </a:solidFill>
              </a:rPr>
              <a:t>        </a:t>
            </a:r>
            <a:r>
              <a:rPr lang="da-DK" sz="1200" kern="0" dirty="0">
                <a:solidFill>
                  <a:srgbClr val="EE276A"/>
                </a:solidFill>
              </a:rPr>
              <a:t/>
            </a:r>
            <a:br>
              <a:rPr lang="da-DK" sz="1200" kern="0" dirty="0">
                <a:solidFill>
                  <a:srgbClr val="EE276A"/>
                </a:solidFill>
              </a:rPr>
            </a:br>
            <a:r>
              <a:rPr lang="da-DK" sz="1200" kern="0" dirty="0">
                <a:solidFill>
                  <a:srgbClr val="EE276A"/>
                </a:solidFill>
              </a:rPr>
              <a:t/>
            </a:r>
            <a:br>
              <a:rPr lang="da-DK" sz="1200" kern="0" dirty="0">
                <a:solidFill>
                  <a:srgbClr val="EE276A"/>
                </a:solidFill>
              </a:rPr>
            </a:br>
            <a:r>
              <a:rPr lang="da-DK" b="0" dirty="0">
                <a:solidFill>
                  <a:srgbClr val="FFFFFF"/>
                </a:solidFill>
                <a:cs typeface="Arial" panose="020B0604020202020204" pitchFamily="34" charset="0"/>
              </a:rPr>
              <a:t/>
            </a:r>
            <a:br>
              <a:rPr lang="da-DK" b="0" dirty="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da-DK" b="0" kern="0" dirty="0">
              <a:solidFill>
                <a:srgbClr val="FFFFFF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89029" y="204459"/>
            <a:ext cx="4331353" cy="1009378"/>
            <a:chOff x="10010919" y="5300744"/>
            <a:chExt cx="3283094" cy="517242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0010919" y="5300744"/>
              <a:ext cx="2919674" cy="425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sz="5400" b="1" dirty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KKR</a:t>
              </a:r>
              <a:endParaRPr lang="da-DK" sz="4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0010919" y="5660270"/>
              <a:ext cx="3283094" cy="15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sz="2000" dirty="0">
                  <a:solidFill>
                    <a:srgbClr val="002060"/>
                  </a:solidFill>
                  <a:cs typeface="Arial" pitchFamily="34" charset="0"/>
                </a:rPr>
                <a:t>NORDJYLLAND</a:t>
              </a:r>
              <a:endParaRPr lang="da-DK" sz="48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57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335360" y="5742442"/>
            <a:ext cx="35283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658" y="99017"/>
            <a:ext cx="6243484" cy="529200"/>
          </a:xfrm>
        </p:spPr>
        <p:txBody>
          <a:bodyPr/>
          <a:lstStyle/>
          <a:p>
            <a:r>
              <a:rPr lang="da-DK" sz="2400" b="1" dirty="0" smtClean="0">
                <a:solidFill>
                  <a:srgbClr val="00B3A8"/>
                </a:solidFill>
              </a:rPr>
              <a:t>Den brændende platform</a:t>
            </a:r>
            <a:endParaRPr lang="da-DK" sz="2400" b="1" dirty="0">
              <a:solidFill>
                <a:srgbClr val="00B3A8"/>
              </a:solidFill>
            </a:endParaRPr>
          </a:p>
        </p:txBody>
      </p:sp>
      <p:pic>
        <p:nvPicPr>
          <p:cNvPr id="4" name="Pladsholder til indho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1"/>
          <a:stretch/>
        </p:blipFill>
        <p:spPr>
          <a:xfrm>
            <a:off x="6322142" y="-96982"/>
            <a:ext cx="5869858" cy="6954982"/>
          </a:xfrm>
          <a:prstGeom prst="rect">
            <a:avLst/>
          </a:prstGeom>
        </p:spPr>
      </p:pic>
      <p:sp>
        <p:nvSpPr>
          <p:cNvPr id="12" name="Titel 2"/>
          <p:cNvSpPr txBox="1">
            <a:spLocks/>
          </p:cNvSpPr>
          <p:nvPr/>
        </p:nvSpPr>
        <p:spPr bwMode="auto">
          <a:xfrm rot="16200000">
            <a:off x="8049717" y="2119535"/>
            <a:ext cx="6798001" cy="13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0" baseline="0">
                <a:solidFill>
                  <a:srgbClr val="14066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a-DK" sz="6000" kern="0" dirty="0">
                <a:solidFill>
                  <a:srgbClr val="5CC4B7"/>
                </a:solidFill>
              </a:rPr>
              <a:t/>
            </a:r>
            <a:br>
              <a:rPr lang="da-DK" sz="6000" kern="0" dirty="0">
                <a:solidFill>
                  <a:srgbClr val="5CC4B7"/>
                </a:solidFill>
              </a:rPr>
            </a:br>
            <a:r>
              <a:rPr lang="da-DK" sz="6000" kern="0" dirty="0">
                <a:solidFill>
                  <a:srgbClr val="5CC4B7"/>
                </a:solidFill>
              </a:rPr>
              <a:t/>
            </a:r>
            <a:br>
              <a:rPr lang="da-DK" sz="6000" kern="0" dirty="0">
                <a:solidFill>
                  <a:srgbClr val="5CC4B7"/>
                </a:solidFill>
              </a:rPr>
            </a:br>
            <a:r>
              <a:rPr lang="da-DK" sz="6000" kern="0" dirty="0">
                <a:solidFill>
                  <a:srgbClr val="5CC4B7"/>
                </a:solidFill>
              </a:rPr>
              <a:t/>
            </a:r>
            <a:br>
              <a:rPr lang="da-DK" sz="6000" kern="0" dirty="0">
                <a:solidFill>
                  <a:srgbClr val="5CC4B7"/>
                </a:solidFill>
              </a:rPr>
            </a:br>
            <a:endParaRPr lang="da-DK" sz="6000" kern="0" dirty="0">
              <a:solidFill>
                <a:srgbClr val="5CC4B7"/>
              </a:solidFill>
            </a:endParaRPr>
          </a:p>
          <a:p>
            <a:pPr algn="ctr"/>
            <a:endParaRPr lang="da-DK" sz="6000" kern="0" dirty="0">
              <a:solidFill>
                <a:srgbClr val="5CC4B7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60368" y="628217"/>
            <a:ext cx="59116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Virksomheder i hele Nordjylland efterspørger kvalificeret arbejdskraft – også arbejdskraft med en videregående uddannelse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Flere virksomheder uden for Aalborg oplever det dog vanskeligt at få tiltrukket arbejdskraften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Studerende og dimittender kender ikke i særlig høj grad til karrieremulighederne i de nordjyske virksomheder og søger derfor ikke ud i Nordjylland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Mange fraflytter stadig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</a:rPr>
              <a:t>Derfor er der ønske om i KKR og BRN at der skal arbejdes med en indsats, der får flere højtuddannede ud i hele Nordjylland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2" y="5381836"/>
            <a:ext cx="2962510" cy="1165949"/>
          </a:xfrm>
          <a:prstGeom prst="rect">
            <a:avLst/>
          </a:prstGeom>
        </p:spPr>
      </p:pic>
      <p:grpSp>
        <p:nvGrpSpPr>
          <p:cNvPr id="9" name="Gruppe 8"/>
          <p:cNvGrpSpPr/>
          <p:nvPr/>
        </p:nvGrpSpPr>
        <p:grpSpPr>
          <a:xfrm>
            <a:off x="10428339" y="5706194"/>
            <a:ext cx="3283094" cy="914456"/>
            <a:chOff x="8991516" y="5264496"/>
            <a:chExt cx="3283094" cy="914456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991516" y="5264496"/>
              <a:ext cx="291967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sz="4400" b="1" dirty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KKR</a:t>
              </a:r>
              <a:endParaRPr lang="da-DK" sz="3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991516" y="5901953"/>
              <a:ext cx="32830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dirty="0">
                  <a:solidFill>
                    <a:srgbClr val="002060"/>
                  </a:solidFill>
                  <a:cs typeface="Arial" pitchFamily="34" charset="0"/>
                </a:rPr>
                <a:t>NORDJYLLAND</a:t>
              </a:r>
              <a:endParaRPr lang="da-DK" sz="4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57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34DE42-2978-41F6-97B8-8F4E4FE7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" y="242960"/>
            <a:ext cx="10515600" cy="658457"/>
          </a:xfrm>
        </p:spPr>
        <p:txBody>
          <a:bodyPr>
            <a:normAutofit/>
          </a:bodyPr>
          <a:lstStyle/>
          <a:p>
            <a:r>
              <a:rPr lang="da-DK" sz="3600" b="1" dirty="0" smtClean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skal til?</a:t>
            </a:r>
            <a:endParaRPr lang="da-DK" sz="36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989914DF-F8F5-4144-A117-FBB7E155CF63}"/>
              </a:ext>
            </a:extLst>
          </p:cNvPr>
          <p:cNvSpPr txBox="1"/>
          <p:nvPr/>
        </p:nvSpPr>
        <p:spPr>
          <a:xfrm>
            <a:off x="710677" y="901417"/>
            <a:ext cx="1064312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BRN-sekretariatet, KKR-sekretariat og sekretariatet for beskæftigelsesdirektørerne har spurgt en lang række aktører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Repræsentanter </a:t>
            </a:r>
            <a:r>
              <a:rPr lang="da-DK" dirty="0" smtClean="0">
                <a:solidFill>
                  <a:prstClr val="black"/>
                </a:solidFill>
              </a:rPr>
              <a:t>fra AAU </a:t>
            </a:r>
            <a:r>
              <a:rPr lang="da-DK" dirty="0">
                <a:solidFill>
                  <a:prstClr val="black"/>
                </a:solidFill>
              </a:rPr>
              <a:t>Karriere, AAU Innovation, Region Nordjylland, UCN, Erhvervshus Nordjylland, Jobcenter </a:t>
            </a:r>
            <a:r>
              <a:rPr lang="da-DK" dirty="0" smtClean="0">
                <a:solidFill>
                  <a:prstClr val="black"/>
                </a:solidFill>
              </a:rPr>
              <a:t>Aalborg, Jobcenter </a:t>
            </a:r>
            <a:r>
              <a:rPr lang="da-DK" dirty="0">
                <a:solidFill>
                  <a:prstClr val="black"/>
                </a:solidFill>
              </a:rPr>
              <a:t>Thisted, Jobcenter Hjørring, </a:t>
            </a:r>
            <a:r>
              <a:rPr lang="da-DK" dirty="0" err="1">
                <a:solidFill>
                  <a:prstClr val="black"/>
                </a:solidFill>
              </a:rPr>
              <a:t>BusinessAalborg</a:t>
            </a:r>
            <a:r>
              <a:rPr lang="da-DK" dirty="0">
                <a:solidFill>
                  <a:prstClr val="black"/>
                </a:solidFill>
              </a:rPr>
              <a:t>, Hjørring Erhvervscenter, Vækst </a:t>
            </a:r>
            <a:r>
              <a:rPr lang="da-DK" dirty="0" smtClean="0">
                <a:solidFill>
                  <a:prstClr val="black"/>
                </a:solidFill>
              </a:rPr>
              <a:t>Jammerbugt, Arbejdsmarkedskontor </a:t>
            </a:r>
            <a:r>
              <a:rPr lang="da-DK" dirty="0">
                <a:solidFill>
                  <a:prstClr val="black"/>
                </a:solidFill>
              </a:rPr>
              <a:t>Midt-Nord, CA- a-kasse, Magistrenes A-kasse, Akademikernes A-kasse</a:t>
            </a:r>
            <a:r>
              <a:rPr lang="da-DK" dirty="0" smtClean="0">
                <a:solidFill>
                  <a:prstClr val="black"/>
                </a:solidFill>
              </a:rPr>
              <a:t>, Akademikernes </a:t>
            </a:r>
            <a:r>
              <a:rPr lang="da-DK" dirty="0">
                <a:solidFill>
                  <a:prstClr val="black"/>
                </a:solidFill>
              </a:rPr>
              <a:t>Centralorganisation, Dansk Industri, Dansk Erhverv, MARTEC, SMV Danmark, </a:t>
            </a:r>
            <a:r>
              <a:rPr lang="da-DK" dirty="0" smtClean="0">
                <a:solidFill>
                  <a:prstClr val="black"/>
                </a:solidFill>
              </a:rPr>
              <a:t>det Grønne Rejsehold/NBE og FTF A-kasse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To workshops i april  - stort engagement og lyst til at være med i denne dagsorden.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Der er peget på følgende: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Der er behov for et stærkt og fornyet politisk </a:t>
            </a:r>
            <a:r>
              <a:rPr lang="da-DK" dirty="0"/>
              <a:t>mandat </a:t>
            </a:r>
            <a:r>
              <a:rPr lang="da-DK" dirty="0" smtClean="0"/>
              <a:t>til en kommende indsats – udfoldes til mål og målsætninger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Vækst Via Viden skal fastholdes og videreudvikles </a:t>
            </a:r>
          </a:p>
          <a:p>
            <a:pPr lvl="1"/>
            <a:endParaRPr lang="da-DK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 smtClean="0"/>
              <a:t>Supplerende tiltag skal prioriteres og igangsættes sammen med Vækst Via viden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b="1" dirty="0" smtClean="0">
              <a:solidFill>
                <a:prstClr val="black"/>
              </a:solidFill>
            </a:endParaRPr>
          </a:p>
          <a:p>
            <a:endParaRPr lang="da-DK" b="1" dirty="0" smtClean="0">
              <a:solidFill>
                <a:prstClr val="black"/>
              </a:solidFill>
            </a:endParaRPr>
          </a:p>
          <a:p>
            <a:r>
              <a:rPr lang="da-DK" b="1" dirty="0" smtClean="0">
                <a:solidFill>
                  <a:prstClr val="black"/>
                </a:solidFill>
              </a:rPr>
              <a:t> </a:t>
            </a:r>
            <a:endParaRPr lang="da-DK" dirty="0">
              <a:solidFill>
                <a:prstClr val="black"/>
              </a:solidFill>
            </a:endParaRPr>
          </a:p>
          <a:p>
            <a:pPr lvl="1"/>
            <a:endParaRPr lang="da-DK" dirty="0">
              <a:solidFill>
                <a:prstClr val="black"/>
              </a:solidFill>
            </a:endParaRPr>
          </a:p>
          <a:p>
            <a:pPr lvl="1"/>
            <a:endParaRPr lang="da-DK" dirty="0">
              <a:solidFill>
                <a:prstClr val="black"/>
              </a:solidFill>
            </a:endParaRPr>
          </a:p>
          <a:p>
            <a:endParaRPr lang="da-DK" sz="1400" dirty="0">
              <a:solidFill>
                <a:prstClr val="black"/>
              </a:solidFill>
            </a:endParaRPr>
          </a:p>
          <a:p>
            <a:pPr lvl="1"/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xmlns="" id="{D28EC252-AB25-4AEB-A733-4EB9E2EA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94E8-5AC6-4860-8E1D-0E8BD72E034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6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34DE42-2978-41F6-97B8-8F4E4FE7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" y="242960"/>
            <a:ext cx="10515600" cy="658457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Vækst Via Viden</a:t>
            </a:r>
            <a:endParaRPr lang="da-DK" b="1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989914DF-F8F5-4144-A117-FBB7E155CF63}"/>
              </a:ext>
            </a:extLst>
          </p:cNvPr>
          <p:cNvSpPr txBox="1"/>
          <p:nvPr/>
        </p:nvSpPr>
        <p:spPr>
          <a:xfrm>
            <a:off x="322217" y="901417"/>
            <a:ext cx="1103158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Nordjysk projekt i perioden 2016-2019 (2020)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Igangsat af BRN – samarbejde mellem kommuner, erhvervskontorer, jobcenter, AAU, UCN, Erhvervshus Nordjylland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To ”projekt-ben”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prstClr val="black"/>
                </a:solidFill>
              </a:rPr>
              <a:t>Motivering og målretning af studerende og ledige dimittender (jobsøgningskurser, praktikbørs, oplæg om </a:t>
            </a:r>
            <a:r>
              <a:rPr lang="da-DK" sz="1400" dirty="0" err="1">
                <a:solidFill>
                  <a:prstClr val="black"/>
                </a:solidFill>
              </a:rPr>
              <a:t>smv’er</a:t>
            </a:r>
            <a:r>
              <a:rPr lang="da-DK" sz="1400" dirty="0">
                <a:solidFill>
                  <a:prstClr val="black"/>
                </a:solidFill>
              </a:rPr>
              <a:t>, mv.)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prstClr val="black"/>
                </a:solidFill>
              </a:rPr>
              <a:t>Tilførsel af højtuddannet arbejdskraft til at understøtte vækst og udvikling i nordjyske virksomheder (vækstpilot, samt øvrige ordninger)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Resultater: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1872 </a:t>
            </a:r>
            <a:r>
              <a:rPr lang="da-DK" sz="1400" dirty="0">
                <a:solidFill>
                  <a:prstClr val="black"/>
                </a:solidFill>
              </a:rPr>
              <a:t>studerende fra AAU og </a:t>
            </a:r>
            <a:r>
              <a:rPr lang="da-DK" sz="1400" dirty="0" smtClean="0">
                <a:solidFill>
                  <a:prstClr val="black"/>
                </a:solidFill>
              </a:rPr>
              <a:t>UCN har </a:t>
            </a:r>
            <a:r>
              <a:rPr lang="da-DK" sz="1400" dirty="0">
                <a:solidFill>
                  <a:prstClr val="black"/>
                </a:solidFill>
              </a:rPr>
              <a:t>deltaget i </a:t>
            </a:r>
            <a:r>
              <a:rPr lang="da-DK" sz="1400" dirty="0" smtClean="0">
                <a:solidFill>
                  <a:prstClr val="black"/>
                </a:solidFill>
              </a:rPr>
              <a:t>arrangementer (måltal </a:t>
            </a:r>
            <a:r>
              <a:rPr lang="da-DK" sz="1400" dirty="0">
                <a:solidFill>
                  <a:prstClr val="black"/>
                </a:solidFill>
              </a:rPr>
              <a:t>for hele projektperioden: 1000 studerende).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1625 </a:t>
            </a:r>
            <a:r>
              <a:rPr lang="da-DK" sz="1400" dirty="0">
                <a:solidFill>
                  <a:prstClr val="black"/>
                </a:solidFill>
              </a:rPr>
              <a:t>ledige dimittender har deltaget i Vækst Via Viden-forløb hos Ballisager (måltal for hele projektperioden: 1500 ledige dimittender</a:t>
            </a:r>
            <a:r>
              <a:rPr lang="da-DK" sz="1400" dirty="0" smtClean="0">
                <a:solidFill>
                  <a:prstClr val="black"/>
                </a:solidFill>
              </a:rPr>
              <a:t>) </a:t>
            </a:r>
            <a:endParaRPr lang="da-DK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613 (måltal 500/750) </a:t>
            </a:r>
            <a:r>
              <a:rPr lang="da-DK" sz="1400" dirty="0">
                <a:solidFill>
                  <a:prstClr val="black"/>
                </a:solidFill>
              </a:rPr>
              <a:t>højtuddannede er blevet ansat i private nordjyske </a:t>
            </a:r>
            <a:r>
              <a:rPr lang="da-DK" sz="1400" dirty="0" smtClean="0">
                <a:solidFill>
                  <a:prstClr val="black"/>
                </a:solidFill>
              </a:rPr>
              <a:t>virksomheder – fordelingen er 60/40 i forhold til Aalborg og øvrige nordjyske kommuner</a:t>
            </a:r>
            <a:endParaRPr lang="da-DK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ca</a:t>
            </a:r>
            <a:r>
              <a:rPr lang="da-DK" sz="1400" dirty="0">
                <a:solidFill>
                  <a:prstClr val="black"/>
                </a:solidFill>
              </a:rPr>
              <a:t>. 80% af kandidaterne fra Nordjysk Vækstpilot ansættes på ordinære vilkår i samme eller anden virksomhed efter forløb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ca</a:t>
            </a:r>
            <a:r>
              <a:rPr lang="da-DK" sz="1400" dirty="0">
                <a:solidFill>
                  <a:prstClr val="black"/>
                </a:solidFill>
              </a:rPr>
              <a:t>. 40% af ansættelserne er uden for Aalborg </a:t>
            </a:r>
            <a:r>
              <a:rPr lang="da-DK" sz="1400" dirty="0" smtClean="0">
                <a:solidFill>
                  <a:prstClr val="black"/>
                </a:solidFill>
              </a:rPr>
              <a:t>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prstClr val="black"/>
                </a:solidFill>
              </a:rPr>
              <a:t>Erfaringer: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solidFill>
                  <a:prstClr val="black"/>
                </a:solidFill>
              </a:rPr>
              <a:t>Vigtigt med fleksibilitet og lokalt tilpasset samarbejdsform mellem </a:t>
            </a:r>
            <a:r>
              <a:rPr lang="da-DK" sz="1400" dirty="0">
                <a:solidFill>
                  <a:prstClr val="black"/>
                </a:solidFill>
              </a:rPr>
              <a:t>jobcentret, erhvervskontoret og virksomhederne. </a:t>
            </a:r>
            <a:endParaRPr lang="da-DK" sz="1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solidFill>
                  <a:prstClr val="black"/>
                </a:solidFill>
              </a:rPr>
              <a:t>Vigtigt med en </a:t>
            </a:r>
            <a:r>
              <a:rPr lang="da-DK" sz="1400" dirty="0">
                <a:solidFill>
                  <a:prstClr val="black"/>
                </a:solidFill>
              </a:rPr>
              <a:t>central </a:t>
            </a:r>
            <a:r>
              <a:rPr lang="da-DK" sz="1400" dirty="0" smtClean="0">
                <a:solidFill>
                  <a:prstClr val="black"/>
                </a:solidFill>
              </a:rPr>
              <a:t>matchningsenhed hos Jobcenter Aalborg der finder kandidater til jobåbninger  </a:t>
            </a:r>
            <a:r>
              <a:rPr lang="da-DK" sz="1400" dirty="0">
                <a:solidFill>
                  <a:prstClr val="black"/>
                </a:solidFill>
              </a:rPr>
              <a:t>– også jobåbninger uden for </a:t>
            </a:r>
            <a:r>
              <a:rPr lang="da-DK" sz="1400" dirty="0" smtClean="0">
                <a:solidFill>
                  <a:prstClr val="black"/>
                </a:solidFill>
              </a:rPr>
              <a:t>Aalborg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solidFill>
                  <a:prstClr val="black"/>
                </a:solidFill>
              </a:rPr>
              <a:t>Vigtigt med løbende netværk og samarbejde mellem </a:t>
            </a:r>
            <a:r>
              <a:rPr lang="da-DK" sz="1400" dirty="0">
                <a:solidFill>
                  <a:prstClr val="black"/>
                </a:solidFill>
              </a:rPr>
              <a:t>centrale </a:t>
            </a:r>
            <a:r>
              <a:rPr lang="da-DK" sz="1400" dirty="0" smtClean="0">
                <a:solidFill>
                  <a:prstClr val="black"/>
                </a:solidFill>
              </a:rPr>
              <a:t>medarbejdere – netværksarrangementer med fokus på </a:t>
            </a:r>
            <a:r>
              <a:rPr lang="da-DK" sz="1400" dirty="0">
                <a:solidFill>
                  <a:prstClr val="black"/>
                </a:solidFill>
              </a:rPr>
              <a:t>faglig udvikling via inspirerende oplæg, </a:t>
            </a:r>
            <a:r>
              <a:rPr lang="da-DK" sz="1400" dirty="0" err="1" smtClean="0">
                <a:solidFill>
                  <a:prstClr val="black"/>
                </a:solidFill>
              </a:rPr>
              <a:t>casefortællinger</a:t>
            </a:r>
            <a:r>
              <a:rPr lang="da-DK" sz="1400" dirty="0">
                <a:solidFill>
                  <a:prstClr val="black"/>
                </a:solidFill>
              </a:rPr>
              <a:t>, virksomheders vinkel på at ansætte højtuddannede og ikke mindst erfaringsudveksling mellem de mange medarbejder fra de 3 </a:t>
            </a:r>
            <a:r>
              <a:rPr lang="da-DK" sz="1400" dirty="0" smtClean="0">
                <a:solidFill>
                  <a:prstClr val="black"/>
                </a:solidFill>
              </a:rPr>
              <a:t>systemer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solidFill>
                  <a:prstClr val="black"/>
                </a:solidFill>
              </a:rPr>
              <a:t>De gode resultater opnås via viden og tillid til hinanden  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xmlns="" id="{D28EC252-AB25-4AEB-A733-4EB9E2EA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94E8-5AC6-4860-8E1D-0E8BD72E034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7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34DE42-2978-41F6-97B8-8F4E4FE7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" y="242960"/>
            <a:ext cx="10515600" cy="658457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Supplerende tiltag</a:t>
            </a:r>
            <a:endParaRPr lang="da-DK" b="1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989914DF-F8F5-4144-A117-FBB7E155CF63}"/>
              </a:ext>
            </a:extLst>
          </p:cNvPr>
          <p:cNvSpPr txBox="1"/>
          <p:nvPr/>
        </p:nvSpPr>
        <p:spPr>
          <a:xfrm>
            <a:off x="710677" y="901417"/>
            <a:ext cx="106431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prstClr val="black"/>
                </a:solidFill>
              </a:rPr>
              <a:t>Deltagerne på de to workshops har peget på i alt 6 supplerende tiltag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Praktiske barrierer skal ikke være en hindring for højtuddannede i hele Nordjylland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err="1" smtClean="0"/>
              <a:t>Onboarding</a:t>
            </a: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Opkvalificering af ledige/dimittender skal kunne understøtte vækst i virksomhederne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Oversættelse af kompetencer og fokus på deling af viden og cases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Erhvervslivet tættere på de studerende/dimittender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Styrkelse af det tværgående samarbejde og koordinering, herunder fælles kommunikativ indsats og viden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 smtClean="0"/>
          </a:p>
          <a:p>
            <a:r>
              <a:rPr lang="da-DK" b="1" dirty="0" smtClean="0"/>
              <a:t>Anbefaling til prioritering i KKR og BRN: </a:t>
            </a:r>
          </a:p>
          <a:p>
            <a:r>
              <a:rPr lang="da-DK" dirty="0" smtClean="0"/>
              <a:t>4. Oversættelse af kompetencer og fokus på deling af viden og cases</a:t>
            </a:r>
          </a:p>
          <a:p>
            <a:r>
              <a:rPr lang="da-DK" dirty="0" smtClean="0"/>
              <a:t>5. Erhvervslivet tættere på de studerende/dimittender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b="1" dirty="0" smtClean="0">
              <a:solidFill>
                <a:prstClr val="black"/>
              </a:solidFill>
            </a:endParaRPr>
          </a:p>
          <a:p>
            <a:r>
              <a:rPr lang="da-DK" b="1" dirty="0" smtClean="0">
                <a:solidFill>
                  <a:prstClr val="black"/>
                </a:solidFill>
              </a:rPr>
              <a:t> </a:t>
            </a:r>
            <a:endParaRPr lang="da-DK" dirty="0">
              <a:solidFill>
                <a:prstClr val="black"/>
              </a:solidFill>
            </a:endParaRPr>
          </a:p>
          <a:p>
            <a:pPr lvl="1"/>
            <a:endParaRPr lang="da-DK" dirty="0">
              <a:solidFill>
                <a:prstClr val="black"/>
              </a:solidFill>
            </a:endParaRPr>
          </a:p>
          <a:p>
            <a:pPr lvl="1"/>
            <a:endParaRPr lang="da-DK" dirty="0">
              <a:solidFill>
                <a:prstClr val="black"/>
              </a:solidFill>
            </a:endParaRPr>
          </a:p>
          <a:p>
            <a:endParaRPr lang="da-DK" sz="1400" dirty="0">
              <a:solidFill>
                <a:prstClr val="black"/>
              </a:solidFill>
            </a:endParaRPr>
          </a:p>
          <a:p>
            <a:pPr lvl="1"/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xmlns="" id="{D28EC252-AB25-4AEB-A733-4EB9E2EA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94E8-5AC6-4860-8E1D-0E8BD72E034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34DE42-2978-41F6-97B8-8F4E4FE7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" y="242960"/>
            <a:ext cx="10515600" cy="658457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Supplerende tiltag</a:t>
            </a:r>
            <a:endParaRPr lang="da-DK" b="1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989914DF-F8F5-4144-A117-FBB7E155CF63}"/>
              </a:ext>
            </a:extLst>
          </p:cNvPr>
          <p:cNvSpPr txBox="1"/>
          <p:nvPr/>
        </p:nvSpPr>
        <p:spPr>
          <a:xfrm>
            <a:off x="710677" y="901417"/>
            <a:ext cx="1064312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 smtClean="0">
              <a:solidFill>
                <a:prstClr val="black"/>
              </a:solidFill>
            </a:endParaRPr>
          </a:p>
          <a:p>
            <a:r>
              <a:rPr lang="da-DK" b="1" dirty="0" smtClean="0">
                <a:solidFill>
                  <a:prstClr val="black"/>
                </a:solidFill>
              </a:rPr>
              <a:t>4</a:t>
            </a:r>
            <a:r>
              <a:rPr lang="da-DK" b="1" dirty="0">
                <a:solidFill>
                  <a:prstClr val="black"/>
                </a:solidFill>
              </a:rPr>
              <a:t>: Oversættelse af kompetencer og fokus på deling af viden og </a:t>
            </a:r>
            <a:r>
              <a:rPr lang="da-DK" b="1" dirty="0" smtClean="0">
                <a:solidFill>
                  <a:prstClr val="black"/>
                </a:solidFill>
              </a:rPr>
              <a:t>cases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Etablering af </a:t>
            </a:r>
            <a:r>
              <a:rPr lang="da-DK" dirty="0">
                <a:solidFill>
                  <a:prstClr val="black"/>
                </a:solidFill>
              </a:rPr>
              <a:t>en digital kompetenceguide på tværs </a:t>
            </a:r>
            <a:r>
              <a:rPr lang="da-DK" dirty="0" smtClean="0">
                <a:solidFill>
                  <a:prstClr val="black"/>
                </a:solidFill>
              </a:rPr>
              <a:t>af uddannelsesinstitutioner</a:t>
            </a:r>
            <a:r>
              <a:rPr lang="da-DK" dirty="0">
                <a:solidFill>
                  <a:prstClr val="black"/>
                </a:solidFill>
              </a:rPr>
              <a:t>, som løbende kan justeres og tilpasses – Kompetenceguide 2.0</a:t>
            </a:r>
            <a:r>
              <a:rPr lang="da-DK" dirty="0" smtClean="0">
                <a:solidFill>
                  <a:prstClr val="black"/>
                </a:solidFill>
              </a:rPr>
              <a:t>. </a:t>
            </a:r>
          </a:p>
          <a:p>
            <a:endParaRPr lang="da-DK" dirty="0">
              <a:solidFill>
                <a:prstClr val="black"/>
              </a:solidFill>
            </a:endParaRPr>
          </a:p>
          <a:p>
            <a:r>
              <a:rPr lang="da-DK" dirty="0" smtClean="0">
                <a:solidFill>
                  <a:prstClr val="black"/>
                </a:solidFill>
              </a:rPr>
              <a:t>Fokus på 3 emner: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Oversættelse </a:t>
            </a:r>
            <a:r>
              <a:rPr lang="da-DK" dirty="0">
                <a:solidFill>
                  <a:prstClr val="black"/>
                </a:solidFill>
              </a:rPr>
              <a:t>af kompetencer – både fra studerende/ledige/dimittender til virksomheder </a:t>
            </a:r>
            <a:r>
              <a:rPr lang="da-DK" dirty="0" smtClean="0">
                <a:solidFill>
                  <a:prstClr val="black"/>
                </a:solidFill>
              </a:rPr>
              <a:t>og omvendt</a:t>
            </a:r>
            <a:endParaRPr lang="da-DK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Understøtte </a:t>
            </a:r>
            <a:r>
              <a:rPr lang="da-DK" dirty="0">
                <a:solidFill>
                  <a:prstClr val="black"/>
                </a:solidFill>
              </a:rPr>
              <a:t>den kvalificerede jobsøgning og </a:t>
            </a:r>
            <a:r>
              <a:rPr lang="da-DK" dirty="0" smtClean="0">
                <a:solidFill>
                  <a:prstClr val="black"/>
                </a:solidFill>
              </a:rPr>
              <a:t>karrierefokus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Skabe </a:t>
            </a:r>
            <a:r>
              <a:rPr lang="da-DK" dirty="0">
                <a:solidFill>
                  <a:prstClr val="black"/>
                </a:solidFill>
              </a:rPr>
              <a:t>en platform for deling af case eksempler, succeshistorier og relevant viden</a:t>
            </a:r>
            <a:r>
              <a:rPr lang="da-DK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r>
              <a:rPr lang="da-DK" b="1" dirty="0" smtClean="0"/>
              <a:t>5: Erhvervslivet tættere på de studerende/dimittender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Etablering af en platform, hvor studerende/dimittender og virksomheder kan ”mødes” med henblik på at ”finde sammen” om mindre opgaver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Tættere kobling mellem uddannelsesinstitutionerne og erhvervslivet, ved at de nordjyske virksomheder kan komme med inputs og indspil til studieordningerne på relevante uddannelser samt præge studierne, eksempelvis via valgfag.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Mere praktisk virkelighed og virkelighedsnære eksempler ind i studierne</a:t>
            </a: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sz="1400" dirty="0">
              <a:solidFill>
                <a:prstClr val="black"/>
              </a:solidFill>
            </a:endParaRPr>
          </a:p>
          <a:p>
            <a:pPr lvl="1"/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xmlns="" id="{D28EC252-AB25-4AEB-A733-4EB9E2EA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94E8-5AC6-4860-8E1D-0E8BD72E034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9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432343" cy="1325563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a-DK" sz="3200" b="1" dirty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videre </a:t>
            </a:r>
            <a:r>
              <a:rPr lang="da-DK" sz="3200" b="1" dirty="0" smtClean="0">
                <a:solidFill>
                  <a:srgbClr val="00B3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da-DK" sz="3200" b="1" dirty="0">
              <a:solidFill>
                <a:srgbClr val="00B3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slidenummer 11">
            <a:extLst>
              <a:ext uri="{FF2B5EF4-FFF2-40B4-BE49-F238E27FC236}">
                <a16:creationId xmlns="" xmlns:a16="http://schemas.microsoft.com/office/drawing/2014/main" id="{46529AF7-B327-4BB2-9F55-3100F147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94E8-5AC6-4860-8E1D-0E8BD72E034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989914DF-F8F5-4144-A117-FBB7E155CF63}"/>
              </a:ext>
            </a:extLst>
          </p:cNvPr>
          <p:cNvSpPr txBox="1"/>
          <p:nvPr/>
        </p:nvSpPr>
        <p:spPr>
          <a:xfrm>
            <a:off x="838199" y="1494745"/>
            <a:ext cx="10643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sz="1400" dirty="0">
              <a:solidFill>
                <a:prstClr val="black"/>
              </a:solidFill>
            </a:endParaRPr>
          </a:p>
          <a:p>
            <a:pPr lvl="1"/>
            <a:endParaRPr lang="da-DK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48098"/>
              </p:ext>
            </p:extLst>
          </p:nvPr>
        </p:nvGraphicFramePr>
        <p:xfrm>
          <a:off x="679268" y="1362270"/>
          <a:ext cx="10674531" cy="3716241"/>
        </p:xfrm>
        <a:graphic>
          <a:graphicData uri="http://schemas.openxmlformats.org/drawingml/2006/table">
            <a:tbl>
              <a:tblPr firstRow="1" firstCol="1" bandRow="1"/>
              <a:tblGrid>
                <a:gridCol w="1874200"/>
                <a:gridCol w="8800331"/>
              </a:tblGrid>
              <a:tr h="382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</a:t>
                      </a:r>
                      <a:r>
                        <a:rPr lang="da-DK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</a:t>
                      </a:r>
                      <a:endParaRPr lang="da-DK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Opstarts- og opsamlingsmøde </a:t>
                      </a:r>
                      <a:r>
                        <a:rPr lang="da-DK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 repræsentanter fra Beskæftigelses, uddannelses- og erhvervsfremmesystemet </a:t>
                      </a:r>
                      <a:endParaRPr lang="da-DK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Sommerferie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89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Stormøde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r>
                        <a:rPr lang="da-DK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repræsentanter fra Beskæftigelses, uddannelses- og erhvervsfremmesystemet 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– 18. september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Skriveproces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da-DK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da-DK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Stormøde med</a:t>
                      </a:r>
                      <a:r>
                        <a:rPr lang="da-DK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repræsentanter fra Beskæftigelses, uddannelses- og erhvervsfremmesystemet 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20.- september 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oktober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Færdiggørelse af projektoplæg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Oktober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Møde i Beskæftigelsesdirektørkredsen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</a:t>
                      </a: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Oktober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Møde BRN Direktionen</a:t>
                      </a:r>
                      <a:b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Møde KDK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november 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KKR møde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</a:t>
                      </a: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Møde BRN bestyrelsen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og frem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Færdiggør projektet, herunder eventuel søge</a:t>
                      </a:r>
                      <a:r>
                        <a:rPr lang="da-DK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ekstern finansiering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50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858</Words>
  <Application>Microsoft Office PowerPoint</Application>
  <PresentationFormat>Widescreen</PresentationFormat>
  <Paragraphs>129</Paragraphs>
  <Slides>7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Calibri Light</vt:lpstr>
      <vt:lpstr>Arial Black</vt:lpstr>
      <vt:lpstr>Arial</vt:lpstr>
      <vt:lpstr>Wingdings</vt:lpstr>
      <vt:lpstr>Calibri</vt:lpstr>
      <vt:lpstr>Times New Roman</vt:lpstr>
      <vt:lpstr>Office-tema</vt:lpstr>
      <vt:lpstr>   Indsats for at få højtuddannet arbejdskraft ud i hele Nordjylland   KKR-møde d. 21 juni 2019           </vt:lpstr>
      <vt:lpstr>Den brændende platform</vt:lpstr>
      <vt:lpstr>Hvad skal til?</vt:lpstr>
      <vt:lpstr>Vækst Via Viden</vt:lpstr>
      <vt:lpstr>Supplerende tiltag</vt:lpstr>
      <vt:lpstr>Supplerende tiltag</vt:lpstr>
      <vt:lpstr>Den videre proces</vt:lpstr>
    </vt:vector>
  </TitlesOfParts>
  <Company>Aalborg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Indsats for at få højtudannet arbejdskraft ud i hele Nordjylland   KKR-møde d. 21 juni 2019</dc:title>
  <dc:creator>Netta Ben-Yedidia</dc:creator>
  <cp:lastModifiedBy>Mette Glud Krauthammer</cp:lastModifiedBy>
  <cp:revision>13</cp:revision>
  <dcterms:created xsi:type="dcterms:W3CDTF">2019-06-20T09:06:52Z</dcterms:created>
  <dcterms:modified xsi:type="dcterms:W3CDTF">2019-06-25T10:49:57Z</dcterms:modified>
</cp:coreProperties>
</file>