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7"/>
  </p:notesMasterIdLst>
  <p:sldIdLst>
    <p:sldId id="264" r:id="rId6"/>
    <p:sldId id="269" r:id="rId7"/>
    <p:sldId id="270" r:id="rId8"/>
    <p:sldId id="288" r:id="rId9"/>
    <p:sldId id="289" r:id="rId10"/>
    <p:sldId id="276" r:id="rId11"/>
    <p:sldId id="281" r:id="rId12"/>
    <p:sldId id="277" r:id="rId13"/>
    <p:sldId id="282" r:id="rId14"/>
    <p:sldId id="284" r:id="rId15"/>
    <p:sldId id="283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7DC"/>
    <a:srgbClr val="FFFFFF"/>
    <a:srgbClr val="003B7A"/>
    <a:srgbClr val="009DD9"/>
    <a:srgbClr val="3DD7D0"/>
    <a:srgbClr val="2EE6A9"/>
    <a:srgbClr val="14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2483" autoAdjust="0"/>
  </p:normalViewPr>
  <p:slideViewPr>
    <p:cSldViewPr snapToGrid="0" showGuides="1">
      <p:cViewPr varScale="1">
        <p:scale>
          <a:sx n="102" d="100"/>
          <a:sy n="102" d="100"/>
        </p:scale>
        <p:origin x="5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4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2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7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6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1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0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1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2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6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3000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25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30000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0" y="1530000"/>
            <a:ext cx="2642915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2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800" y="1973"/>
            <a:ext cx="2637874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800" y="1972"/>
            <a:ext cx="2637874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9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6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686" y="155078"/>
            <a:ext cx="1092379" cy="10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1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 Logo blå’ for at anvende logo blå baggrund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33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3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86751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 Logo blå’ for at anvende logo blå bag-grund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2563477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 Logo blå’ for at anvende logo blå bag-grund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53189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 Logo blå’ for at anvende logo blå baggrund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1080220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 Logo blå’ for at anvende logo blå bag-grund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128568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 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diagrammet. Slet diagram-met og brug ikonerne på pladsholder til at indsætte indhold efter eget valg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‘To indholds-objekter I’.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1079767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Kun titel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Brug dette layout, hvis du vil placere objekter frit på dias – bortset fra titel.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‘Kun titel’.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287276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 sz="1000" smtClean="0"/>
              <a:pPr>
                <a:defRPr/>
              </a:pPr>
              <a:t>18-10-2018</a:t>
            </a:fld>
            <a:endParaRPr lang="da-DK" sz="1000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Tomt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Brug dette layout, hvis du vil placere objekter frit på et helt tomt dias – bortset fra baggrundsgrafik.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‘Tomt’.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2823705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1000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 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billedet. Klik med højre musetast på billedet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‘Citat dias I’.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et billede som angivet i pladsholder for billedet.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2156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Top-billede og tekst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billedet. Klik med højre musetast på billedet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‘Citat dias I’.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et billede som angivet i pladsholder for billedet.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2580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billeder og 2 indhold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billederne. Klik med højre musetast på et billede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‘2 billeder og 2 indhold’.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billeder som angivet i pladsholdere for billederne.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</p:spTree>
    <p:extLst>
      <p:ext uri="{BB962C8B-B14F-4D97-AF65-F5344CB8AC3E}">
        <p14:creationId xmlns:p14="http://schemas.microsoft.com/office/powerpoint/2010/main" val="216735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Tekst og billede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Uden baggrundsfarve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billedet. Klik med højre musetast på billedet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‘Tekst og billede’.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et billede som angivet i pladsholder for billedet.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4444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737842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528328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under ‘Uden baggrundsfarve’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228646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39395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76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903011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373429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under ‘Uden baggrundsfarve’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89834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136863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75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56277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791847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under ‘Uden baggrundsfarve’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414922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072462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6" y="0"/>
            <a:ext cx="2641312" cy="1486832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19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23385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034969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836587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363267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52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536965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593971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under ‘Uden baggrundsfarve’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316345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7593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800"/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2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SAGERA – Mapning mål og aktiviteter fremadrettet  Opsamling på workshop 18. maj 2018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Kommunernes It-Arkitekturråd 30. maj 2018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ECB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6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752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1908176" y="1"/>
            <a:ext cx="9116090" cy="79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3"/>
            <a:ext cx="4876965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5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3920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6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1908176" y="1"/>
            <a:ext cx="9116090" cy="79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3"/>
            <a:ext cx="4876965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5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  <p:sldLayoutId id="2147483719" r:id="rId22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/>
              <a:t>SAGERA – Mapning mål og aktiviteter fremadrettet  Opsamling på workshop 18. maj 2018</a:t>
            </a:r>
            <a:endParaRPr lang="en-GB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Kommunernes It-Arkitekturråd 30. maj 2018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Sagera</a:t>
            </a:r>
            <a:r>
              <a:rPr lang="da-DK" dirty="0"/>
              <a:t> – </a:t>
            </a:r>
            <a:r>
              <a:rPr lang="da-DK" dirty="0" smtClean="0"/>
              <a:t>mapning, </a:t>
            </a:r>
            <a:r>
              <a:rPr lang="da-DK" dirty="0"/>
              <a:t>mål og aktiviteter </a:t>
            </a:r>
            <a:r>
              <a:rPr lang="da-DK" dirty="0" smtClean="0"/>
              <a:t>fremadrettet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Resultater fra workshop 18. maj 2018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908174" y="6015090"/>
            <a:ext cx="9317844" cy="528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100" b="1" dirty="0" smtClean="0">
                <a:solidFill>
                  <a:srgbClr val="003B7A"/>
                </a:solidFill>
              </a:rPr>
              <a:t>Deltagere:</a:t>
            </a:r>
          </a:p>
          <a:p>
            <a:pPr>
              <a:lnSpc>
                <a:spcPct val="104000"/>
              </a:lnSpc>
            </a:pPr>
            <a:r>
              <a:rPr lang="da-DK" sz="1100" dirty="0" smtClean="0">
                <a:solidFill>
                  <a:srgbClr val="003B7A"/>
                </a:solidFill>
              </a:rPr>
              <a:t>Dan Bjørneboe, Torben Mathisen, Julie K. Bendtsen, Zahra Al-Asfoor, Jan Struwe Poulsen, Vibeke Normann, Ghita Thiesen, Henriette G. Sørensen</a:t>
            </a:r>
          </a:p>
          <a:p>
            <a:pPr>
              <a:lnSpc>
                <a:spcPct val="104000"/>
              </a:lnSpc>
            </a:pPr>
            <a:r>
              <a:rPr lang="da-DK" sz="1100" dirty="0" err="1" smtClean="0">
                <a:solidFill>
                  <a:srgbClr val="003B7A"/>
                </a:solidFill>
              </a:rPr>
              <a:t>Facilitator</a:t>
            </a:r>
            <a:r>
              <a:rPr lang="da-DK" sz="1100" dirty="0" smtClean="0">
                <a:solidFill>
                  <a:srgbClr val="003B7A"/>
                </a:solidFill>
              </a:rPr>
              <a:t>: Kaare Pedersen, Peak Consulting</a:t>
            </a:r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175" y="792163"/>
            <a:ext cx="9360000" cy="1440000"/>
          </a:xfrm>
        </p:spPr>
        <p:txBody>
          <a:bodyPr/>
          <a:lstStyle/>
          <a:p>
            <a:r>
              <a:rPr lang="da-DK" dirty="0" smtClean="0"/>
              <a:t>Resultatmål 5: Anvende og udvikle rammearkitekturen i konkrete fælleskommunale og –offentlige projekter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Status: </a:t>
            </a:r>
          </a:p>
          <a:p>
            <a:pPr lvl="2"/>
            <a:r>
              <a:rPr lang="da-DK" dirty="0" smtClean="0"/>
              <a:t>Rammearkitektur er blevet en fællesoffentlig trend og målsætning.</a:t>
            </a:r>
          </a:p>
          <a:p>
            <a:pPr lvl="2"/>
            <a:r>
              <a:rPr lang="da-DK" dirty="0" smtClean="0"/>
              <a:t>Programmet har haft væsentlig indflydelse på Fælles Digital Arkitektur, Hvidbog og den fællesoffentlige Rammearkitektur. </a:t>
            </a:r>
          </a:p>
          <a:p>
            <a:pPr lvl="2"/>
            <a:r>
              <a:rPr lang="da-DK" dirty="0" smtClean="0"/>
              <a:t>Programmet har understøttet konkret udvikling i tværkommunale projekter.</a:t>
            </a:r>
          </a:p>
          <a:p>
            <a:pPr lvl="2"/>
            <a:endParaRPr lang="da-DK" dirty="0" smtClean="0"/>
          </a:p>
          <a:p>
            <a:r>
              <a:rPr lang="da-DK" dirty="0" smtClean="0"/>
              <a:t>Potentielle indsatser: </a:t>
            </a:r>
          </a:p>
          <a:p>
            <a:pPr lvl="2"/>
            <a:r>
              <a:rPr lang="da-DK" dirty="0" smtClean="0"/>
              <a:t>Mere proaktiv indsats ift. det fællesoffentlige arbejde.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1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175" y="792163"/>
            <a:ext cx="9360000" cy="1440000"/>
          </a:xfrm>
        </p:spPr>
        <p:txBody>
          <a:bodyPr/>
          <a:lstStyle/>
          <a:p>
            <a:r>
              <a:rPr lang="da-DK" dirty="0" smtClean="0"/>
              <a:t>Resultatmål 6: Metode til måling af rammearkitekturens anvendelse og gevinster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Status: </a:t>
            </a:r>
          </a:p>
          <a:p>
            <a:pPr lvl="2"/>
            <a:r>
              <a:rPr lang="da-DK" dirty="0" smtClean="0"/>
              <a:t>Der er skabt indsigt i hvordan kommunerne og leverandørerne anvender rammearkitektur; men validiteten er relativ lav med kun 38 besvarelser. </a:t>
            </a:r>
          </a:p>
          <a:p>
            <a:endParaRPr lang="da-DK" dirty="0" smtClean="0"/>
          </a:p>
          <a:p>
            <a:r>
              <a:rPr lang="da-DK" dirty="0" smtClean="0"/>
              <a:t>Potentielle indsatser: </a:t>
            </a:r>
          </a:p>
          <a:p>
            <a:pPr lvl="2"/>
            <a:r>
              <a:rPr lang="da-DK" dirty="0" smtClean="0"/>
              <a:t>Indsats for at øge svarprocent ved næste måling</a:t>
            </a:r>
            <a:r>
              <a:rPr lang="da-DK" dirty="0"/>
              <a:t>.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77" name="Titel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Mapning i tre omgange</a:t>
            </a:r>
            <a:br>
              <a:rPr lang="da-DK" dirty="0" smtClean="0"/>
            </a:br>
            <a:endParaRPr lang="da-DK" sz="2000" b="0" dirty="0"/>
          </a:p>
        </p:txBody>
      </p:sp>
      <p:grpSp>
        <p:nvGrpSpPr>
          <p:cNvPr id="78" name="Gruppe 77"/>
          <p:cNvGrpSpPr/>
          <p:nvPr/>
        </p:nvGrpSpPr>
        <p:grpSpPr>
          <a:xfrm>
            <a:off x="1257301" y="1999007"/>
            <a:ext cx="10684401" cy="4439893"/>
            <a:chOff x="1257301" y="1643407"/>
            <a:chExt cx="10684401" cy="4439893"/>
          </a:xfrm>
        </p:grpSpPr>
        <p:sp>
          <p:nvSpPr>
            <p:cNvPr id="12" name="Pil: pentagon 29">
              <a:extLst>
                <a:ext uri="{FF2B5EF4-FFF2-40B4-BE49-F238E27FC236}">
                  <a16:creationId xmlns="" xmlns:a16="http://schemas.microsoft.com/office/drawing/2014/main" id="{5E3143C7-9473-4FD0-AC10-64A357A74C95}"/>
                </a:ext>
              </a:extLst>
            </p:cNvPr>
            <p:cNvSpPr/>
            <p:nvPr/>
          </p:nvSpPr>
          <p:spPr>
            <a:xfrm>
              <a:off x="1257301" y="1643407"/>
              <a:ext cx="8356600" cy="4439893"/>
            </a:xfrm>
            <a:prstGeom prst="homePlate">
              <a:avLst>
                <a:gd name="adj" fmla="val 989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2400" dirty="0">
                  <a:solidFill>
                    <a:schemeClr val="tx1"/>
                  </a:solidFill>
                </a:rPr>
                <a:t>SAGERA</a:t>
              </a:r>
            </a:p>
          </p:txBody>
        </p:sp>
        <p:grpSp>
          <p:nvGrpSpPr>
            <p:cNvPr id="56" name="Gruppe 55"/>
            <p:cNvGrpSpPr/>
            <p:nvPr/>
          </p:nvGrpSpPr>
          <p:grpSpPr>
            <a:xfrm>
              <a:off x="1393614" y="2235126"/>
              <a:ext cx="1948771" cy="3637454"/>
              <a:chOff x="250298" y="2381693"/>
              <a:chExt cx="2160000" cy="3960000"/>
            </a:xfrm>
          </p:grpSpPr>
          <p:sp>
            <p:nvSpPr>
              <p:cNvPr id="13" name="Kombinationstegning: figur 3">
                <a:extLst>
                  <a:ext uri="{FF2B5EF4-FFF2-40B4-BE49-F238E27FC236}">
                    <a16:creationId xmlns="" xmlns:a16="http://schemas.microsoft.com/office/drawing/2014/main" id="{ABE05A0B-607A-4874-85EA-33D6FA986FC3}"/>
                  </a:ext>
                </a:extLst>
              </p:cNvPr>
              <p:cNvSpPr/>
              <p:nvPr/>
            </p:nvSpPr>
            <p:spPr>
              <a:xfrm>
                <a:off x="250298" y="2381693"/>
                <a:ext cx="2160000" cy="39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344565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kern="1200" dirty="0" smtClean="0"/>
                  <a:t>Hovedleverancer</a:t>
                </a:r>
                <a:endParaRPr lang="da-DK" kern="1200" dirty="0"/>
              </a:p>
            </p:txBody>
          </p:sp>
          <p:grpSp>
            <p:nvGrpSpPr>
              <p:cNvPr id="50" name="Gruppe 49"/>
              <p:cNvGrpSpPr/>
              <p:nvPr/>
            </p:nvGrpSpPr>
            <p:grpSpPr>
              <a:xfrm>
                <a:off x="430298" y="2886052"/>
                <a:ext cx="1800000" cy="3257726"/>
                <a:chOff x="459518" y="2886052"/>
                <a:chExt cx="1800000" cy="3257726"/>
              </a:xfrm>
            </p:grpSpPr>
            <p:sp>
              <p:nvSpPr>
                <p:cNvPr id="14" name="Kombinationstegning: figur 4">
                  <a:extLst>
                    <a:ext uri="{FF2B5EF4-FFF2-40B4-BE49-F238E27FC236}">
                      <a16:creationId xmlns="" xmlns:a16="http://schemas.microsoft.com/office/drawing/2014/main" id="{EF930A0D-DE1C-4ED4-93B7-3AD60EF4DBC0}"/>
                    </a:ext>
                  </a:extLst>
                </p:cNvPr>
                <p:cNvSpPr/>
                <p:nvPr/>
              </p:nvSpPr>
              <p:spPr>
                <a:xfrm>
                  <a:off x="459518" y="2886052"/>
                  <a:ext cx="1800000" cy="4680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>
                      <a:solidFill>
                        <a:sysClr val="windowText" lastClr="000000"/>
                      </a:solidFill>
                    </a:rPr>
                    <a:t>Byggeblokke</a:t>
                  </a:r>
                </a:p>
              </p:txBody>
            </p:sp>
            <p:sp>
              <p:nvSpPr>
                <p:cNvPr id="15" name="Kombinationstegning: figur 5">
                  <a:extLst>
                    <a:ext uri="{FF2B5EF4-FFF2-40B4-BE49-F238E27FC236}">
                      <a16:creationId xmlns="" xmlns:a16="http://schemas.microsoft.com/office/drawing/2014/main" id="{B3215DEC-A447-46A7-B658-462D9248BA6A}"/>
                    </a:ext>
                  </a:extLst>
                </p:cNvPr>
                <p:cNvSpPr/>
                <p:nvPr/>
              </p:nvSpPr>
              <p:spPr>
                <a:xfrm>
                  <a:off x="459518" y="3443997"/>
                  <a:ext cx="1800000" cy="4680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>
                      <a:solidFill>
                        <a:sysClr val="windowText" lastClr="000000"/>
                      </a:solidFill>
                    </a:rPr>
                    <a:t>Netværk</a:t>
                  </a:r>
                </a:p>
              </p:txBody>
            </p:sp>
            <p:sp>
              <p:nvSpPr>
                <p:cNvPr id="16" name="Kombinationstegning: figur 6">
                  <a:extLst>
                    <a:ext uri="{FF2B5EF4-FFF2-40B4-BE49-F238E27FC236}">
                      <a16:creationId xmlns="" xmlns:a16="http://schemas.microsoft.com/office/drawing/2014/main" id="{B5A87BE6-5406-4D9D-B955-7C3886C781C6}"/>
                    </a:ext>
                  </a:extLst>
                </p:cNvPr>
                <p:cNvSpPr/>
                <p:nvPr/>
              </p:nvSpPr>
              <p:spPr>
                <a:xfrm>
                  <a:off x="459518" y="4001942"/>
                  <a:ext cx="1800000" cy="4680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>
                      <a:solidFill>
                        <a:sysClr val="windowText" lastClr="000000"/>
                      </a:solidFill>
                    </a:rPr>
                    <a:t>Uddannelse</a:t>
                  </a:r>
                </a:p>
              </p:txBody>
            </p:sp>
            <p:sp>
              <p:nvSpPr>
                <p:cNvPr id="17" name="Kombinationstegning: figur 7">
                  <a:extLst>
                    <a:ext uri="{FF2B5EF4-FFF2-40B4-BE49-F238E27FC236}">
                      <a16:creationId xmlns="" xmlns:a16="http://schemas.microsoft.com/office/drawing/2014/main" id="{CCB2B477-1C8B-40A8-823C-A2933A013823}"/>
                    </a:ext>
                  </a:extLst>
                </p:cNvPr>
                <p:cNvSpPr/>
                <p:nvPr/>
              </p:nvSpPr>
              <p:spPr>
                <a:xfrm>
                  <a:off x="459518" y="4559887"/>
                  <a:ext cx="1800000" cy="4680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>
                      <a:solidFill>
                        <a:sysClr val="windowText" lastClr="000000"/>
                      </a:solidFill>
                    </a:rPr>
                    <a:t>Governance</a:t>
                  </a:r>
                </a:p>
              </p:txBody>
            </p:sp>
            <p:sp>
              <p:nvSpPr>
                <p:cNvPr id="18" name="Kombinationstegning: figur 8">
                  <a:extLst>
                    <a:ext uri="{FF2B5EF4-FFF2-40B4-BE49-F238E27FC236}">
                      <a16:creationId xmlns="" xmlns:a16="http://schemas.microsoft.com/office/drawing/2014/main" id="{148C4F42-A888-49EF-9CE7-205D168CFC0E}"/>
                    </a:ext>
                  </a:extLst>
                </p:cNvPr>
                <p:cNvSpPr/>
                <p:nvPr/>
              </p:nvSpPr>
              <p:spPr>
                <a:xfrm>
                  <a:off x="459518" y="5117832"/>
                  <a:ext cx="1800000" cy="4680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>
                      <a:solidFill>
                        <a:sysClr val="windowText" lastClr="000000"/>
                      </a:solidFill>
                    </a:rPr>
                    <a:t>Effektmåling</a:t>
                  </a:r>
                </a:p>
              </p:txBody>
            </p:sp>
            <p:sp>
              <p:nvSpPr>
                <p:cNvPr id="19" name="Kombinationstegning: figur 9">
                  <a:extLst>
                    <a:ext uri="{FF2B5EF4-FFF2-40B4-BE49-F238E27FC236}">
                      <a16:creationId xmlns="" xmlns:a16="http://schemas.microsoft.com/office/drawing/2014/main" id="{2DD8A07E-EA4A-4B41-A586-A5A5B862E8AC}"/>
                    </a:ext>
                  </a:extLst>
                </p:cNvPr>
                <p:cNvSpPr/>
                <p:nvPr/>
              </p:nvSpPr>
              <p:spPr>
                <a:xfrm>
                  <a:off x="459518" y="5675778"/>
                  <a:ext cx="1800000" cy="4680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 smtClean="0">
                      <a:solidFill>
                        <a:sysClr val="windowText" lastClr="000000"/>
                      </a:solidFill>
                    </a:rPr>
                    <a:t>m.fl.</a:t>
                  </a:r>
                  <a:endParaRPr lang="da-DK" sz="15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55" name="Gruppe 54"/>
            <p:cNvGrpSpPr/>
            <p:nvPr/>
          </p:nvGrpSpPr>
          <p:grpSpPr>
            <a:xfrm>
              <a:off x="4097758" y="2235126"/>
              <a:ext cx="1948771" cy="3637454"/>
              <a:chOff x="3427433" y="2381693"/>
              <a:chExt cx="2160000" cy="3960000"/>
            </a:xfrm>
          </p:grpSpPr>
          <p:sp>
            <p:nvSpPr>
              <p:cNvPr id="20" name="Kombinationstegning: figur 10">
                <a:extLst>
                  <a:ext uri="{FF2B5EF4-FFF2-40B4-BE49-F238E27FC236}">
                    <a16:creationId xmlns="" xmlns:a16="http://schemas.microsoft.com/office/drawing/2014/main" id="{AA003513-3BD3-4D01-A425-3865F52E0ED9}"/>
                  </a:ext>
                </a:extLst>
              </p:cNvPr>
              <p:cNvSpPr/>
              <p:nvPr/>
            </p:nvSpPr>
            <p:spPr>
              <a:xfrm>
                <a:off x="3427433" y="2381693"/>
                <a:ext cx="2160000" cy="39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344565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kern="1200" dirty="0"/>
                  <a:t>Resultatmål</a:t>
                </a:r>
              </a:p>
            </p:txBody>
          </p:sp>
          <p:grpSp>
            <p:nvGrpSpPr>
              <p:cNvPr id="49" name="Gruppe 48"/>
              <p:cNvGrpSpPr/>
              <p:nvPr/>
            </p:nvGrpSpPr>
            <p:grpSpPr>
              <a:xfrm>
                <a:off x="3607433" y="2886052"/>
                <a:ext cx="1800000" cy="3257726"/>
                <a:chOff x="3503170" y="2886052"/>
                <a:chExt cx="1800000" cy="3257726"/>
              </a:xfrm>
            </p:grpSpPr>
            <p:sp>
              <p:nvSpPr>
                <p:cNvPr id="21" name="Kombinationstegning: figur 11">
                  <a:extLst>
                    <a:ext uri="{FF2B5EF4-FFF2-40B4-BE49-F238E27FC236}">
                      <a16:creationId xmlns="" xmlns:a16="http://schemas.microsoft.com/office/drawing/2014/main" id="{AB8988FD-C078-426A-8BAE-25FDE451A072}"/>
                    </a:ext>
                  </a:extLst>
                </p:cNvPr>
                <p:cNvSpPr/>
                <p:nvPr/>
              </p:nvSpPr>
              <p:spPr>
                <a:xfrm>
                  <a:off x="3503170" y="2886052"/>
                  <a:ext cx="1800000" cy="54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4336" tIns="44811" rIns="54336" bIns="4481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Rammearkitektur </a:t>
                  </a:r>
                </a:p>
              </p:txBody>
            </p:sp>
            <p:sp>
              <p:nvSpPr>
                <p:cNvPr id="22" name="Kombinationstegning: figur 12">
                  <a:extLst>
                    <a:ext uri="{FF2B5EF4-FFF2-40B4-BE49-F238E27FC236}">
                      <a16:creationId xmlns="" xmlns:a16="http://schemas.microsoft.com/office/drawing/2014/main" id="{B3988F26-B668-4CD4-8637-15E5DD3A9541}"/>
                    </a:ext>
                  </a:extLst>
                </p:cNvPr>
                <p:cNvSpPr/>
                <p:nvPr/>
              </p:nvSpPr>
              <p:spPr>
                <a:xfrm>
                  <a:off x="3503170" y="3565483"/>
                  <a:ext cx="1800000" cy="54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4336" tIns="44811" rIns="54336" bIns="4481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Governance</a:t>
                  </a:r>
                </a:p>
              </p:txBody>
            </p:sp>
            <p:sp>
              <p:nvSpPr>
                <p:cNvPr id="23" name="Kombinationstegning: figur 13">
                  <a:extLst>
                    <a:ext uri="{FF2B5EF4-FFF2-40B4-BE49-F238E27FC236}">
                      <a16:creationId xmlns="" xmlns:a16="http://schemas.microsoft.com/office/drawing/2014/main" id="{3CEBEAD6-B608-4742-AA42-B18001C027AE}"/>
                    </a:ext>
                  </a:extLst>
                </p:cNvPr>
                <p:cNvSpPr/>
                <p:nvPr/>
              </p:nvSpPr>
              <p:spPr>
                <a:xfrm>
                  <a:off x="3503170" y="4244914"/>
                  <a:ext cx="1800000" cy="54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4336" tIns="44811" rIns="54336" bIns="4481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Forståelse</a:t>
                  </a:r>
                </a:p>
              </p:txBody>
            </p:sp>
            <p:sp>
              <p:nvSpPr>
                <p:cNvPr id="24" name="Kombinationstegning: figur 14">
                  <a:extLst>
                    <a:ext uri="{FF2B5EF4-FFF2-40B4-BE49-F238E27FC236}">
                      <a16:creationId xmlns="" xmlns:a16="http://schemas.microsoft.com/office/drawing/2014/main" id="{92511D57-AF22-4C06-8234-6F97E843C7A8}"/>
                    </a:ext>
                  </a:extLst>
                </p:cNvPr>
                <p:cNvSpPr/>
                <p:nvPr/>
              </p:nvSpPr>
              <p:spPr>
                <a:xfrm>
                  <a:off x="3503170" y="4924345"/>
                  <a:ext cx="1800000" cy="54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4336" tIns="44811" rIns="54336" bIns="4481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Anvendelse</a:t>
                  </a:r>
                </a:p>
              </p:txBody>
            </p:sp>
            <p:sp>
              <p:nvSpPr>
                <p:cNvPr id="25" name="Kombinationstegning: figur 15">
                  <a:extLst>
                    <a:ext uri="{FF2B5EF4-FFF2-40B4-BE49-F238E27FC236}">
                      <a16:creationId xmlns="" xmlns:a16="http://schemas.microsoft.com/office/drawing/2014/main" id="{7C23522C-72C6-4430-87CD-9591658CA0CB}"/>
                    </a:ext>
                  </a:extLst>
                </p:cNvPr>
                <p:cNvSpPr/>
                <p:nvPr/>
              </p:nvSpPr>
              <p:spPr>
                <a:xfrm>
                  <a:off x="3503170" y="5603778"/>
                  <a:ext cx="1800000" cy="54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4336" tIns="44811" rIns="54336" bIns="4481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 smtClean="0"/>
                    <a:t>m.fl.</a:t>
                  </a:r>
                  <a:endParaRPr lang="da-DK" sz="1500" kern="1200" dirty="0"/>
                </a:p>
              </p:txBody>
            </p:sp>
          </p:grpSp>
        </p:grpSp>
        <p:grpSp>
          <p:nvGrpSpPr>
            <p:cNvPr id="52" name="Gruppe 51"/>
            <p:cNvGrpSpPr/>
            <p:nvPr/>
          </p:nvGrpSpPr>
          <p:grpSpPr>
            <a:xfrm>
              <a:off x="6801902" y="2235126"/>
              <a:ext cx="1948771" cy="3637454"/>
              <a:chOff x="6604568" y="2381693"/>
              <a:chExt cx="2160000" cy="3960000"/>
            </a:xfrm>
          </p:grpSpPr>
          <p:sp>
            <p:nvSpPr>
              <p:cNvPr id="26" name="Kombinationstegning: figur 16">
                <a:extLst>
                  <a:ext uri="{FF2B5EF4-FFF2-40B4-BE49-F238E27FC236}">
                    <a16:creationId xmlns="" xmlns:a16="http://schemas.microsoft.com/office/drawing/2014/main" id="{F9A31839-4974-438A-A31C-E1E878D93A68}"/>
                  </a:ext>
                </a:extLst>
              </p:cNvPr>
              <p:cNvSpPr/>
              <p:nvPr/>
            </p:nvSpPr>
            <p:spPr>
              <a:xfrm>
                <a:off x="6604568" y="2381693"/>
                <a:ext cx="2160000" cy="39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344565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kern="1200" dirty="0"/>
                  <a:t>Effektmål</a:t>
                </a:r>
              </a:p>
            </p:txBody>
          </p:sp>
          <p:grpSp>
            <p:nvGrpSpPr>
              <p:cNvPr id="51" name="Gruppe 50"/>
              <p:cNvGrpSpPr/>
              <p:nvPr/>
            </p:nvGrpSpPr>
            <p:grpSpPr>
              <a:xfrm>
                <a:off x="6784568" y="2886052"/>
                <a:ext cx="1800000" cy="3257726"/>
                <a:chOff x="6784568" y="2886052"/>
                <a:chExt cx="1800000" cy="3257726"/>
              </a:xfrm>
            </p:grpSpPr>
            <p:sp>
              <p:nvSpPr>
                <p:cNvPr id="27" name="Kombinationstegning: figur 17">
                  <a:extLst>
                    <a:ext uri="{FF2B5EF4-FFF2-40B4-BE49-F238E27FC236}">
                      <a16:creationId xmlns="" xmlns:a16="http://schemas.microsoft.com/office/drawing/2014/main" id="{BF49BFBA-43DA-44B4-97CC-B5ADDC78B4FF}"/>
                    </a:ext>
                  </a:extLst>
                </p:cNvPr>
                <p:cNvSpPr/>
                <p:nvPr/>
              </p:nvSpPr>
              <p:spPr>
                <a:xfrm>
                  <a:off x="6784568" y="2886052"/>
                  <a:ext cx="1800000" cy="90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672" tIns="56147" rIns="65672" bIns="56147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Fremme og åbne konkurrence</a:t>
                  </a:r>
                </a:p>
              </p:txBody>
            </p:sp>
            <p:sp>
              <p:nvSpPr>
                <p:cNvPr id="28" name="Kombinationstegning: figur 18">
                  <a:extLst>
                    <a:ext uri="{FF2B5EF4-FFF2-40B4-BE49-F238E27FC236}">
                      <a16:creationId xmlns="" xmlns:a16="http://schemas.microsoft.com/office/drawing/2014/main" id="{F447CC52-E827-41EA-B6AC-46D52715F3DC}"/>
                    </a:ext>
                  </a:extLst>
                </p:cNvPr>
                <p:cNvSpPr/>
                <p:nvPr/>
              </p:nvSpPr>
              <p:spPr>
                <a:xfrm>
                  <a:off x="6784568" y="4064915"/>
                  <a:ext cx="1800000" cy="90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672" tIns="56147" rIns="65672" bIns="56147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Datadeling og sammenhæng</a:t>
                  </a:r>
                </a:p>
              </p:txBody>
            </p:sp>
            <p:sp>
              <p:nvSpPr>
                <p:cNvPr id="29" name="Kombinationstegning: figur 19">
                  <a:extLst>
                    <a:ext uri="{FF2B5EF4-FFF2-40B4-BE49-F238E27FC236}">
                      <a16:creationId xmlns="" xmlns:a16="http://schemas.microsoft.com/office/drawing/2014/main" id="{461EB113-2344-4A1F-A95D-02CC16EC2E1F}"/>
                    </a:ext>
                  </a:extLst>
                </p:cNvPr>
                <p:cNvSpPr/>
                <p:nvPr/>
              </p:nvSpPr>
              <p:spPr>
                <a:xfrm>
                  <a:off x="6784568" y="5243778"/>
                  <a:ext cx="1800000" cy="90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672" tIns="56147" rIns="65672" bIns="56147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Værdi for kommunale kerneopgaver</a:t>
                  </a:r>
                </a:p>
              </p:txBody>
            </p:sp>
          </p:grpSp>
        </p:grpSp>
        <p:grpSp>
          <p:nvGrpSpPr>
            <p:cNvPr id="54" name="Gruppe 53"/>
            <p:cNvGrpSpPr/>
            <p:nvPr/>
          </p:nvGrpSpPr>
          <p:grpSpPr>
            <a:xfrm>
              <a:off x="9992931" y="2235126"/>
              <a:ext cx="1948771" cy="3637454"/>
              <a:chOff x="9781702" y="2381693"/>
              <a:chExt cx="2160000" cy="3960000"/>
            </a:xfrm>
          </p:grpSpPr>
          <p:sp>
            <p:nvSpPr>
              <p:cNvPr id="30" name="Kombinationstegning: figur 20">
                <a:extLst>
                  <a:ext uri="{FF2B5EF4-FFF2-40B4-BE49-F238E27FC236}">
                    <a16:creationId xmlns="" xmlns:a16="http://schemas.microsoft.com/office/drawing/2014/main" id="{A044212F-48DC-4203-B5BB-621DAD79D435}"/>
                  </a:ext>
                </a:extLst>
              </p:cNvPr>
              <p:cNvSpPr/>
              <p:nvPr/>
            </p:nvSpPr>
            <p:spPr>
              <a:xfrm>
                <a:off x="9781702" y="2381693"/>
                <a:ext cx="2160000" cy="39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344565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kern="1200" dirty="0"/>
                  <a:t>Arkitekturmål</a:t>
                </a:r>
              </a:p>
            </p:txBody>
          </p:sp>
          <p:grpSp>
            <p:nvGrpSpPr>
              <p:cNvPr id="53" name="Gruppe 52"/>
              <p:cNvGrpSpPr/>
              <p:nvPr/>
            </p:nvGrpSpPr>
            <p:grpSpPr>
              <a:xfrm>
                <a:off x="9963911" y="2886052"/>
                <a:ext cx="1800000" cy="3257726"/>
                <a:chOff x="9963911" y="2886052"/>
                <a:chExt cx="1800000" cy="3257726"/>
              </a:xfrm>
            </p:grpSpPr>
            <p:sp>
              <p:nvSpPr>
                <p:cNvPr id="31" name="Kombinationstegning: figur 21">
                  <a:extLst>
                    <a:ext uri="{FF2B5EF4-FFF2-40B4-BE49-F238E27FC236}">
                      <a16:creationId xmlns="" xmlns:a16="http://schemas.microsoft.com/office/drawing/2014/main" id="{D8B6025E-933A-46CF-B307-F5D4B8347A56}"/>
                    </a:ext>
                  </a:extLst>
                </p:cNvPr>
                <p:cNvSpPr/>
                <p:nvPr/>
              </p:nvSpPr>
              <p:spPr>
                <a:xfrm>
                  <a:off x="9963911" y="2886052"/>
                  <a:ext cx="1800000" cy="468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Sammenhæng</a:t>
                  </a:r>
                </a:p>
              </p:txBody>
            </p:sp>
            <p:sp>
              <p:nvSpPr>
                <p:cNvPr id="32" name="Kombinationstegning: figur 22">
                  <a:extLst>
                    <a:ext uri="{FF2B5EF4-FFF2-40B4-BE49-F238E27FC236}">
                      <a16:creationId xmlns="" xmlns:a16="http://schemas.microsoft.com/office/drawing/2014/main" id="{6D091C76-4BD5-40EE-B788-8411EA8EC2A0}"/>
                    </a:ext>
                  </a:extLst>
                </p:cNvPr>
                <p:cNvSpPr/>
                <p:nvPr/>
              </p:nvSpPr>
              <p:spPr>
                <a:xfrm>
                  <a:off x="9963911" y="3443997"/>
                  <a:ext cx="1800000" cy="468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Genbrug og forandring</a:t>
                  </a:r>
                </a:p>
              </p:txBody>
            </p:sp>
            <p:sp>
              <p:nvSpPr>
                <p:cNvPr id="33" name="Kombinationstegning: figur 23">
                  <a:extLst>
                    <a:ext uri="{FF2B5EF4-FFF2-40B4-BE49-F238E27FC236}">
                      <a16:creationId xmlns="" xmlns:a16="http://schemas.microsoft.com/office/drawing/2014/main" id="{04BED25E-D19B-4870-8101-6DE11842C7EF}"/>
                    </a:ext>
                  </a:extLst>
                </p:cNvPr>
                <p:cNvSpPr/>
                <p:nvPr/>
              </p:nvSpPr>
              <p:spPr>
                <a:xfrm>
                  <a:off x="9963911" y="4001942"/>
                  <a:ext cx="1800000" cy="468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Flere leverandører</a:t>
                  </a:r>
                </a:p>
              </p:txBody>
            </p:sp>
            <p:sp>
              <p:nvSpPr>
                <p:cNvPr id="34" name="Kombinationstegning: figur 24">
                  <a:extLst>
                    <a:ext uri="{FF2B5EF4-FFF2-40B4-BE49-F238E27FC236}">
                      <a16:creationId xmlns="" xmlns:a16="http://schemas.microsoft.com/office/drawing/2014/main" id="{48583186-524E-48E2-AA7D-181CD1270621}"/>
                    </a:ext>
                  </a:extLst>
                </p:cNvPr>
                <p:cNvSpPr/>
                <p:nvPr/>
              </p:nvSpPr>
              <p:spPr>
                <a:xfrm>
                  <a:off x="9963911" y="4559887"/>
                  <a:ext cx="1800000" cy="46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Data som værdi</a:t>
                  </a:r>
                </a:p>
              </p:txBody>
            </p:sp>
            <p:sp>
              <p:nvSpPr>
                <p:cNvPr id="35" name="Kombinationstegning: figur 25">
                  <a:extLst>
                    <a:ext uri="{FF2B5EF4-FFF2-40B4-BE49-F238E27FC236}">
                      <a16:creationId xmlns="" xmlns:a16="http://schemas.microsoft.com/office/drawing/2014/main" id="{CA2A64AB-D196-485F-9DB6-82D5FACD9CEE}"/>
                    </a:ext>
                  </a:extLst>
                </p:cNvPr>
                <p:cNvSpPr/>
                <p:nvPr/>
              </p:nvSpPr>
              <p:spPr>
                <a:xfrm>
                  <a:off x="9963911" y="5117832"/>
                  <a:ext cx="1800000" cy="46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kern="1200" dirty="0"/>
                    <a:t>Tillid og sikkerhed</a:t>
                  </a:r>
                </a:p>
              </p:txBody>
            </p:sp>
            <p:sp>
              <p:nvSpPr>
                <p:cNvPr id="36" name="Kombinationstegning: figur 26">
                  <a:extLst>
                    <a:ext uri="{FF2B5EF4-FFF2-40B4-BE49-F238E27FC236}">
                      <a16:creationId xmlns="" xmlns:a16="http://schemas.microsoft.com/office/drawing/2014/main" id="{F89674BD-EF0C-450A-BB68-D56AEE78AC2D}"/>
                    </a:ext>
                  </a:extLst>
                </p:cNvPr>
                <p:cNvSpPr/>
                <p:nvPr/>
              </p:nvSpPr>
              <p:spPr>
                <a:xfrm>
                  <a:off x="9963911" y="5675778"/>
                  <a:ext cx="1800000" cy="468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1574" tIns="42049" rIns="51574" bIns="42049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strike="sngStrike" kern="1200" dirty="0"/>
                    <a:t>Driftssikkerhed</a:t>
                  </a:r>
                </a:p>
              </p:txBody>
            </p:sp>
          </p:grpSp>
        </p:grpSp>
        <p:cxnSp>
          <p:nvCxnSpPr>
            <p:cNvPr id="43" name="Lige forbindelse 42">
              <a:extLst>
                <a:ext uri="{FF2B5EF4-FFF2-40B4-BE49-F238E27FC236}">
                  <a16:creationId xmlns="" xmlns:a16="http://schemas.microsoft.com/office/drawing/2014/main" id="{F479A236-98A7-4661-ABD3-A94E9ECA4B8D}"/>
                </a:ext>
              </a:extLst>
            </p:cNvPr>
            <p:cNvCxnSpPr>
              <a:cxnSpLocks/>
              <a:stCxn id="28" idx="3"/>
              <a:endCxn id="31" idx="1"/>
            </p:cNvCxnSpPr>
            <p:nvPr/>
          </p:nvCxnSpPr>
          <p:spPr>
            <a:xfrm flipV="1">
              <a:off x="8588276" y="2913345"/>
              <a:ext cx="1569046" cy="12812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ge forbindelse 41">
              <a:extLst>
                <a:ext uri="{FF2B5EF4-FFF2-40B4-BE49-F238E27FC236}">
                  <a16:creationId xmlns="" xmlns:a16="http://schemas.microsoft.com/office/drawing/2014/main" id="{61A3BD38-FD84-4CC8-8F15-C2213DD69BCB}"/>
                </a:ext>
              </a:extLst>
            </p:cNvPr>
            <p:cNvCxnSpPr>
              <a:cxnSpLocks/>
              <a:stCxn id="27" idx="3"/>
              <a:endCxn id="33" idx="1"/>
            </p:cNvCxnSpPr>
            <p:nvPr/>
          </p:nvCxnSpPr>
          <p:spPr>
            <a:xfrm>
              <a:off x="8588276" y="3111751"/>
              <a:ext cx="1569046" cy="826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="" xmlns:a16="http://schemas.microsoft.com/office/drawing/2014/main" id="{6C0FFE2D-D556-4009-96FC-92C524AB7DBB}"/>
                </a:ext>
              </a:extLst>
            </p:cNvPr>
            <p:cNvCxnSpPr>
              <a:cxnSpLocks/>
              <a:stCxn id="16" idx="3"/>
              <a:endCxn id="23" idx="1"/>
            </p:cNvCxnSpPr>
            <p:nvPr/>
          </p:nvCxnSpPr>
          <p:spPr>
            <a:xfrm>
              <a:off x="3179988" y="3938345"/>
              <a:ext cx="1080168" cy="2562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37">
              <a:extLst>
                <a:ext uri="{FF2B5EF4-FFF2-40B4-BE49-F238E27FC236}">
                  <a16:creationId xmlns="" xmlns:a16="http://schemas.microsoft.com/office/drawing/2014/main" id="{91EC4090-4C0E-4219-9728-9F4E9C66E4C5}"/>
                </a:ext>
              </a:extLst>
            </p:cNvPr>
            <p:cNvCxnSpPr>
              <a:cxnSpLocks/>
              <a:stCxn id="17" idx="3"/>
              <a:endCxn id="22" idx="1"/>
            </p:cNvCxnSpPr>
            <p:nvPr/>
          </p:nvCxnSpPr>
          <p:spPr>
            <a:xfrm flipV="1">
              <a:off x="3179988" y="3570503"/>
              <a:ext cx="1080168" cy="8803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ge forbindelse 38">
              <a:extLst>
                <a:ext uri="{FF2B5EF4-FFF2-40B4-BE49-F238E27FC236}">
                  <a16:creationId xmlns="" xmlns:a16="http://schemas.microsoft.com/office/drawing/2014/main" id="{F21B2243-8DF7-4FD1-957B-490E4C6C837D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>
              <a:off x="3179988" y="3425845"/>
              <a:ext cx="1080168" cy="768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ge forbindelse 39">
              <a:extLst>
                <a:ext uri="{FF2B5EF4-FFF2-40B4-BE49-F238E27FC236}">
                  <a16:creationId xmlns="" xmlns:a16="http://schemas.microsoft.com/office/drawing/2014/main" id="{88A5F060-0DD0-4A31-AB68-C8A3938D7B8B}"/>
                </a:ext>
              </a:extLst>
            </p:cNvPr>
            <p:cNvCxnSpPr>
              <a:cxnSpLocks/>
              <a:stCxn id="21" idx="3"/>
              <a:endCxn id="27" idx="1"/>
            </p:cNvCxnSpPr>
            <p:nvPr/>
          </p:nvCxnSpPr>
          <p:spPr>
            <a:xfrm>
              <a:off x="5884132" y="2946412"/>
              <a:ext cx="1080168" cy="1653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ge forbindelse 40">
              <a:extLst>
                <a:ext uri="{FF2B5EF4-FFF2-40B4-BE49-F238E27FC236}">
                  <a16:creationId xmlns="" xmlns:a16="http://schemas.microsoft.com/office/drawing/2014/main" id="{E9722357-D7CD-4553-879E-522516365B9B}"/>
                </a:ext>
              </a:extLst>
            </p:cNvPr>
            <p:cNvCxnSpPr>
              <a:cxnSpLocks/>
              <a:stCxn id="22" idx="3"/>
              <a:endCxn id="27" idx="1"/>
            </p:cNvCxnSpPr>
            <p:nvPr/>
          </p:nvCxnSpPr>
          <p:spPr>
            <a:xfrm flipV="1">
              <a:off x="5884132" y="3111751"/>
              <a:ext cx="1080168" cy="4587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>
              <a:extLst>
                <a:ext uri="{FF2B5EF4-FFF2-40B4-BE49-F238E27FC236}">
                  <a16:creationId xmlns="" xmlns:a16="http://schemas.microsoft.com/office/drawing/2014/main" id="{ECB8AA6D-12C2-4F29-A40D-68863EF9648D}"/>
                </a:ext>
              </a:extLst>
            </p:cNvPr>
            <p:cNvSpPr/>
            <p:nvPr/>
          </p:nvSpPr>
          <p:spPr>
            <a:xfrm>
              <a:off x="3476475" y="3615345"/>
              <a:ext cx="487193" cy="496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1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="" xmlns:a16="http://schemas.microsoft.com/office/drawing/2014/main" id="{F76639A8-D07B-43E5-ADE1-19E505DBE360}"/>
                </a:ext>
              </a:extLst>
            </p:cNvPr>
            <p:cNvSpPr/>
            <p:nvPr/>
          </p:nvSpPr>
          <p:spPr>
            <a:xfrm>
              <a:off x="6180619" y="3615345"/>
              <a:ext cx="487193" cy="496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2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="" xmlns:a16="http://schemas.microsoft.com/office/drawing/2014/main" id="{04F371F6-4E93-460D-B74D-293E73137B1E}"/>
                </a:ext>
              </a:extLst>
            </p:cNvPr>
            <p:cNvSpPr/>
            <p:nvPr/>
          </p:nvSpPr>
          <p:spPr>
            <a:xfrm>
              <a:off x="8884762" y="3615345"/>
              <a:ext cx="487193" cy="496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1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="" xmlns:a16="http://schemas.microsoft.com/office/drawing/2014/main" id="{996553DD-F00B-4776-9777-44E9786FE429}"/>
              </a:ext>
            </a:extLst>
          </p:cNvPr>
          <p:cNvSpPr/>
          <p:nvPr/>
        </p:nvSpPr>
        <p:spPr>
          <a:xfrm>
            <a:off x="6938451" y="2597165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og målbillede for Rammearkitekturen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="" xmlns:a16="http://schemas.microsoft.com/office/drawing/2014/main" id="{4D9B9D6D-1FED-4D38-A344-87747952CD87}"/>
              </a:ext>
            </a:extLst>
          </p:cNvPr>
          <p:cNvSpPr/>
          <p:nvPr/>
        </p:nvSpPr>
        <p:spPr>
          <a:xfrm>
            <a:off x="6938451" y="3305896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Arkitekturnetværket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="" xmlns:a16="http://schemas.microsoft.com/office/drawing/2014/main" id="{0BF1CB81-B31A-47C0-8EC1-211AB40C136E}"/>
              </a:ext>
            </a:extLst>
          </p:cNvPr>
          <p:cNvSpPr/>
          <p:nvPr/>
        </p:nvSpPr>
        <p:spPr>
          <a:xfrm>
            <a:off x="6938450" y="5432089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Foranalyse</a:t>
            </a: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 om anskaffelse af IT og kravbank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="" xmlns:a16="http://schemas.microsoft.com/office/drawing/2014/main" id="{ECDCA4F6-ED63-415D-91D2-B170E6749057}"/>
              </a:ext>
            </a:extLst>
          </p:cNvPr>
          <p:cNvSpPr/>
          <p:nvPr/>
        </p:nvSpPr>
        <p:spPr>
          <a:xfrm>
            <a:off x="1908175" y="4725228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Bidrag til fællesoffentlige initiativer m. rammearkitektur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="" xmlns:a16="http://schemas.microsoft.com/office/drawing/2014/main" id="{809F5B51-3BA2-49B2-AE2A-AF2F89582DA1}"/>
              </a:ext>
            </a:extLst>
          </p:cNvPr>
          <p:cNvSpPr/>
          <p:nvPr/>
        </p:nvSpPr>
        <p:spPr>
          <a:xfrm>
            <a:off x="4423312" y="4723550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Overfladevand – datamodellering (Vanda)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="" xmlns:a16="http://schemas.microsoft.com/office/drawing/2014/main" id="{C16B6453-C8F7-4CBC-8D5B-83DE3DD0B205}"/>
              </a:ext>
            </a:extLst>
          </p:cNvPr>
          <p:cNvSpPr/>
          <p:nvPr/>
        </p:nvSpPr>
        <p:spPr>
          <a:xfrm>
            <a:off x="6938450" y="4714684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OIO-standarderne for sag og dokument, ny og operationel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="" xmlns:a16="http://schemas.microsoft.com/office/drawing/2014/main" id="{48DA89C9-9A4B-4F82-ACF5-874016ABD83D}"/>
              </a:ext>
            </a:extLst>
          </p:cNvPr>
          <p:cNvSpPr/>
          <p:nvPr/>
        </p:nvSpPr>
        <p:spPr>
          <a:xfrm>
            <a:off x="9453588" y="3926086"/>
            <a:ext cx="216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 og koncept for nyt indhold til rammearkitekturen </a:t>
            </a:r>
            <a:r>
              <a:rPr lang="da-DK" sz="1050" b="1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fastlagt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="" xmlns:a16="http://schemas.microsoft.com/office/drawing/2014/main" id="{EB079DC6-E9E5-4340-80D2-97A1451D467B}"/>
              </a:ext>
            </a:extLst>
          </p:cNvPr>
          <p:cNvSpPr/>
          <p:nvPr/>
        </p:nvSpPr>
        <p:spPr>
          <a:xfrm>
            <a:off x="9453588" y="4943453"/>
            <a:ext cx="216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Governance for den fælleskommunale </a:t>
            </a:r>
            <a:r>
              <a:rPr lang="da-DK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rammearkitektur</a:t>
            </a:r>
            <a:endParaRPr lang="da-DK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="" xmlns:a16="http://schemas.microsoft.com/office/drawing/2014/main" id="{574630D1-2677-4282-AB33-D41BF20943AE}"/>
              </a:ext>
            </a:extLst>
          </p:cNvPr>
          <p:cNvSpPr/>
          <p:nvPr/>
        </p:nvSpPr>
        <p:spPr>
          <a:xfrm>
            <a:off x="9453587" y="1891352"/>
            <a:ext cx="216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Bidraget til og væsentlig indflydelse på </a:t>
            </a:r>
            <a:r>
              <a:rPr lang="da-DK" sz="1050" b="1" dirty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fællesoffentlige</a:t>
            </a: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Hvidbog for </a:t>
            </a:r>
            <a:r>
              <a:rPr lang="da-DK" sz="1050" b="1" dirty="0" smtClean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kumimoji="0" lang="da-DK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-arkitektur </a:t>
            </a: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</a:t>
            </a:r>
            <a:r>
              <a:rPr kumimoji="0" lang="da-DK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FDA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="" xmlns:a16="http://schemas.microsoft.com/office/drawing/2014/main" id="{581F0562-1DEE-4A32-9005-3E336A4ED2DE}"/>
              </a:ext>
            </a:extLst>
          </p:cNvPr>
          <p:cNvSpPr/>
          <p:nvPr/>
        </p:nvSpPr>
        <p:spPr>
          <a:xfrm>
            <a:off x="9453587" y="2908719"/>
            <a:ext cx="216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Overblik over arkitekturindsatser i fællesoffentlig regi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="" xmlns:a16="http://schemas.microsoft.com/office/drawing/2014/main" id="{41338069-3093-41DB-9946-59B97F7A5F58}"/>
              </a:ext>
            </a:extLst>
          </p:cNvPr>
          <p:cNvSpPr/>
          <p:nvPr/>
        </p:nvSpPr>
        <p:spPr>
          <a:xfrm>
            <a:off x="9453587" y="5960819"/>
            <a:ext cx="216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Fællesoffentligt fælles arkitektursprog KL, KOMBIT og </a:t>
            </a:r>
            <a:r>
              <a:rPr lang="da-DK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Digitaliseringsstyrelsen</a:t>
            </a:r>
            <a:endParaRPr lang="da-DK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="" xmlns:a16="http://schemas.microsoft.com/office/drawing/2014/main" id="{8F63A870-0F27-46F3-A6ED-6598EC87A4BD}"/>
              </a:ext>
            </a:extLst>
          </p:cNvPr>
          <p:cNvSpPr/>
          <p:nvPr/>
        </p:nvSpPr>
        <p:spPr>
          <a:xfrm>
            <a:off x="4423313" y="3305896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latin typeface="Arial" panose="020B0604020202020204" pitchFamily="34" charset="0"/>
                <a:cs typeface="Arial" panose="020B0604020202020204" pitchFamily="34" charset="0"/>
              </a:rPr>
              <a:t>Grundfortælling om </a:t>
            </a:r>
            <a:r>
              <a:rPr lang="da-DK" sz="10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rammearkitekturen</a:t>
            </a:r>
            <a:endParaRPr lang="da-DK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="" xmlns:a16="http://schemas.microsoft.com/office/drawing/2014/main" id="{355E97C4-D878-4317-A816-8D9DCEFFB013}"/>
              </a:ext>
            </a:extLst>
          </p:cNvPr>
          <p:cNvSpPr/>
          <p:nvPr/>
        </p:nvSpPr>
        <p:spPr>
          <a:xfrm>
            <a:off x="4423313" y="2597165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Arkitekturmål, -principper og -regler </a:t>
            </a:r>
            <a:r>
              <a:rPr lang="da-DK" sz="1050" b="1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godkendt</a:t>
            </a:r>
            <a:r>
              <a:rPr kumimoji="0" lang="da-DK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="" xmlns:a16="http://schemas.microsoft.com/office/drawing/2014/main" id="{59C28DA9-9426-486B-A64E-66E55374ECCF}"/>
              </a:ext>
            </a:extLst>
          </p:cNvPr>
          <p:cNvSpPr/>
          <p:nvPr/>
        </p:nvSpPr>
        <p:spPr>
          <a:xfrm>
            <a:off x="4423313" y="1888434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Forretningsdomænemodel</a:t>
            </a:r>
            <a:endParaRPr lang="da-DK" sz="105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="" xmlns:a16="http://schemas.microsoft.com/office/drawing/2014/main" id="{B53AA7BB-D798-4CF0-8755-7FE13DD9D2A0}"/>
              </a:ext>
            </a:extLst>
          </p:cNvPr>
          <p:cNvSpPr/>
          <p:nvPr/>
        </p:nvSpPr>
        <p:spPr>
          <a:xfrm>
            <a:off x="4423313" y="4014627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Udviklet og anvender arkitekturrapport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="" xmlns:a16="http://schemas.microsoft.com/office/drawing/2014/main" id="{826351F2-8DCB-4D7A-99BA-93BE8A7C9AC8}"/>
              </a:ext>
            </a:extLst>
          </p:cNvPr>
          <p:cNvSpPr/>
          <p:nvPr/>
        </p:nvSpPr>
        <p:spPr>
          <a:xfrm>
            <a:off x="4423313" y="6140819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Aula/BPI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="" xmlns:a16="http://schemas.microsoft.com/office/drawing/2014/main" id="{C6535047-010E-4982-BF78-0EA621921F80}"/>
              </a:ext>
            </a:extLst>
          </p:cNvPr>
          <p:cNvSpPr/>
          <p:nvPr/>
        </p:nvSpPr>
        <p:spPr>
          <a:xfrm>
            <a:off x="4423313" y="5432089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Digital Post/Mit Id/Nem Login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="" xmlns:a16="http://schemas.microsoft.com/office/drawing/2014/main" id="{F32DB28F-1563-4933-8B56-29884540062F}"/>
              </a:ext>
            </a:extLst>
          </p:cNvPr>
          <p:cNvSpPr/>
          <p:nvPr/>
        </p:nvSpPr>
        <p:spPr>
          <a:xfrm>
            <a:off x="6938450" y="1891352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Rammearkitekturpuljen</a:t>
            </a:r>
            <a:endParaRPr lang="da-DK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="" xmlns:a16="http://schemas.microsoft.com/office/drawing/2014/main" id="{FD1CEB7D-526F-405A-A854-E03FE0EBCD44}"/>
              </a:ext>
            </a:extLst>
          </p:cNvPr>
          <p:cNvSpPr/>
          <p:nvPr/>
        </p:nvSpPr>
        <p:spPr>
          <a:xfrm>
            <a:off x="1908175" y="2597165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Byggeblokke</a:t>
            </a:r>
            <a:endParaRPr lang="da-DK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="" xmlns:a16="http://schemas.microsoft.com/office/drawing/2014/main" id="{B1A01F2A-6448-45FC-881E-A5AF2BE2384C}"/>
              </a:ext>
            </a:extLst>
          </p:cNvPr>
          <p:cNvSpPr/>
          <p:nvPr/>
        </p:nvSpPr>
        <p:spPr>
          <a:xfrm>
            <a:off x="1908175" y="4014627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It-arkitekturuddannelsen</a:t>
            </a:r>
            <a:endParaRPr lang="da-DK" sz="105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="" xmlns:a16="http://schemas.microsoft.com/office/drawing/2014/main" id="{9F204B34-3E55-4E26-93C2-41E7F8AFA6E7}"/>
              </a:ext>
            </a:extLst>
          </p:cNvPr>
          <p:cNvSpPr/>
          <p:nvPr/>
        </p:nvSpPr>
        <p:spPr>
          <a:xfrm>
            <a:off x="6938450" y="4010290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latin typeface="Arial" panose="020B0604020202020204" pitchFamily="34" charset="0"/>
                <a:cs typeface="Arial" panose="020B0604020202020204" pitchFamily="34" charset="0"/>
              </a:rPr>
              <a:t>Rammearkitekturen ind i </a:t>
            </a:r>
            <a:r>
              <a:rPr lang="da-DK" sz="10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SKI</a:t>
            </a:r>
            <a:endParaRPr lang="da-DK" sz="105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="" xmlns:a16="http://schemas.microsoft.com/office/drawing/2014/main" id="{ADEEBD70-6362-40B2-B5D0-D978C513E08B}"/>
              </a:ext>
            </a:extLst>
          </p:cNvPr>
          <p:cNvSpPr/>
          <p:nvPr/>
        </p:nvSpPr>
        <p:spPr>
          <a:xfrm>
            <a:off x="1908175" y="6140819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latin typeface="Arial" panose="020B0604020202020204" pitchFamily="34" charset="0"/>
                <a:cs typeface="Arial" panose="020B0604020202020204" pitchFamily="34" charset="0"/>
              </a:rPr>
              <a:t>Affaldsområdet – samlet </a:t>
            </a:r>
            <a:r>
              <a:rPr lang="da-DK" sz="10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it-arkitektur</a:t>
            </a:r>
            <a:endParaRPr lang="da-DK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="" xmlns:a16="http://schemas.microsoft.com/office/drawing/2014/main" id="{55D669E1-07A8-475F-8186-3430ACDC221E}"/>
              </a:ext>
            </a:extLst>
          </p:cNvPr>
          <p:cNvSpPr/>
          <p:nvPr/>
        </p:nvSpPr>
        <p:spPr>
          <a:xfrm>
            <a:off x="1908175" y="5432089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Selvbetjening – Referencearkitektur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="" xmlns:a16="http://schemas.microsoft.com/office/drawing/2014/main" id="{B40799E9-550F-4FD7-85EC-B75F4275A56D}"/>
              </a:ext>
            </a:extLst>
          </p:cNvPr>
          <p:cNvSpPr/>
          <p:nvPr/>
        </p:nvSpPr>
        <p:spPr>
          <a:xfrm>
            <a:off x="6938450" y="6140819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Adgang til egne data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="" xmlns:a16="http://schemas.microsoft.com/office/drawing/2014/main" id="{3817A54F-5415-4864-A0D3-E1B42C8DE486}"/>
              </a:ext>
            </a:extLst>
          </p:cNvPr>
          <p:cNvSpPr/>
          <p:nvPr/>
        </p:nvSpPr>
        <p:spPr>
          <a:xfrm>
            <a:off x="1908175" y="1888434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latin typeface="Arial" panose="020B0604020202020204" pitchFamily="34" charset="0"/>
                <a:cs typeface="Arial" panose="020B0604020202020204" pitchFamily="34" charset="0"/>
              </a:rPr>
              <a:t>Basiseffektmåling af </a:t>
            </a:r>
            <a:r>
              <a:rPr lang="da-DK" sz="10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SAGERA</a:t>
            </a:r>
            <a:endParaRPr lang="da-DK" sz="105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Hovedleverancer i SAGERA pr. 23. maj 2018</a:t>
            </a:r>
            <a:endParaRPr lang="da-DK" dirty="0"/>
          </a:p>
        </p:txBody>
      </p:sp>
      <p:sp>
        <p:nvSpPr>
          <p:cNvPr id="92" name="Rektangel 91">
            <a:extLst>
              <a:ext uri="{FF2B5EF4-FFF2-40B4-BE49-F238E27FC236}">
                <a16:creationId xmlns="" xmlns:a16="http://schemas.microsoft.com/office/drawing/2014/main" id="{ADEEBD70-6362-40B2-B5D0-D978C513E08B}"/>
              </a:ext>
            </a:extLst>
          </p:cNvPr>
          <p:cNvSpPr/>
          <p:nvPr/>
        </p:nvSpPr>
        <p:spPr>
          <a:xfrm>
            <a:off x="1908174" y="889618"/>
            <a:ext cx="4860000" cy="316882"/>
          </a:xfrm>
          <a:prstGeom prst="rect">
            <a:avLst/>
          </a:prstGeom>
          <a:noFill/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Projekter udenfor SAGERA, men hvor der er leveret </a:t>
            </a:r>
            <a:r>
              <a:rPr lang="da-DK" sz="1050" i="1" kern="1200" smtClean="0">
                <a:latin typeface="Arial" panose="020B0604020202020204" pitchFamily="34" charset="0"/>
                <a:cs typeface="Arial" panose="020B0604020202020204" pitchFamily="34" charset="0"/>
              </a:rPr>
              <a:t>væsentlig arkitekturarbejde</a:t>
            </a:r>
            <a:endParaRPr lang="da-DK" sz="105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Kommunernes It-Arkitekturråd 30. maj 2018</a:t>
            </a:r>
            <a:endParaRPr lang="en-GB" dirty="0"/>
          </a:p>
        </p:txBody>
      </p:sp>
      <p:sp>
        <p:nvSpPr>
          <p:cNvPr id="93" name="Rektangel 92">
            <a:extLst>
              <a:ext uri="{FF2B5EF4-FFF2-40B4-BE49-F238E27FC236}">
                <a16:creationId xmlns="" xmlns:a16="http://schemas.microsoft.com/office/drawing/2014/main" id="{8ABD17D9-EBD8-4CCD-AAAB-28D6AD332839}"/>
              </a:ext>
            </a:extLst>
          </p:cNvPr>
          <p:cNvSpPr/>
          <p:nvPr/>
        </p:nvSpPr>
        <p:spPr>
          <a:xfrm>
            <a:off x="1962651" y="3305896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Rammearkitektur.dk og Wiki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="" xmlns:a16="http://schemas.microsoft.com/office/drawing/2014/main" id="{8ABD17D9-EBD8-4CCD-AAAB-28D6AD332839}"/>
              </a:ext>
            </a:extLst>
          </p:cNvPr>
          <p:cNvSpPr/>
          <p:nvPr/>
        </p:nvSpPr>
        <p:spPr>
          <a:xfrm>
            <a:off x="1908175" y="3305896"/>
            <a:ext cx="216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50" b="1" dirty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Rammearkitektur.dk og Wiki</a:t>
            </a:r>
          </a:p>
        </p:txBody>
      </p:sp>
    </p:spTree>
    <p:extLst>
      <p:ext uri="{BB962C8B-B14F-4D97-AF65-F5344CB8AC3E}">
        <p14:creationId xmlns:p14="http://schemas.microsoft.com/office/powerpoint/2010/main" val="5175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Hovedleverancer i SAGERA fordelt på programmets resultatmål 1-3</a:t>
            </a:r>
            <a:endParaRPr lang="da-DK" dirty="0"/>
          </a:p>
        </p:txBody>
      </p:sp>
      <p:sp>
        <p:nvSpPr>
          <p:cNvPr id="34" name="Rektangel 33">
            <a:extLst>
              <a:ext uri="{FF2B5EF4-FFF2-40B4-BE49-F238E27FC236}">
                <a16:creationId xmlns="" xmlns:a16="http://schemas.microsoft.com/office/drawing/2014/main" id="{996553DD-F00B-4776-9777-44E9786FE429}"/>
              </a:ext>
            </a:extLst>
          </p:cNvPr>
          <p:cNvSpPr/>
          <p:nvPr/>
        </p:nvSpPr>
        <p:spPr>
          <a:xfrm>
            <a:off x="1908175" y="1957822"/>
            <a:ext cx="324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Vision og målbillede for Rammearkitekturen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Udviklet med kommuner, leverandører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KOMBIT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og behandlet af KL Direktion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="" xmlns:a16="http://schemas.microsoft.com/office/drawing/2014/main" id="{FD1CEB7D-526F-405A-A854-E03FE0EBCD44}"/>
              </a:ext>
            </a:extLst>
          </p:cNvPr>
          <p:cNvSpPr/>
          <p:nvPr/>
        </p:nvSpPr>
        <p:spPr>
          <a:xfrm>
            <a:off x="1908175" y="4404074"/>
            <a:ext cx="324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Byggeblokke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Sag, Dokument, Organisation og Klassifikation færdiggjort med opdaterede OIO-principper</a:t>
            </a:r>
            <a:r>
              <a:rPr lang="da-DK" sz="900" dirty="0" smtClean="0"/>
              <a:t>. </a:t>
            </a:r>
            <a:r>
              <a:rPr lang="da-D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Tilstand, aktivitet og indsats.  Udviklet med inddragelse af KOMBIT og kommunerne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="" xmlns:a16="http://schemas.microsoft.com/office/drawing/2014/main" id="{8F63A870-0F27-46F3-A6ED-6598EC87A4BD}"/>
              </a:ext>
            </a:extLst>
          </p:cNvPr>
          <p:cNvSpPr/>
          <p:nvPr/>
        </p:nvSpPr>
        <p:spPr>
          <a:xfrm>
            <a:off x="1908175" y="2551340"/>
            <a:ext cx="324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Grundfortælling om rammearkitekturen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Godkendt af </a:t>
            </a:r>
            <a:r>
              <a:rPr lang="da-DK" sz="900" dirty="0" err="1">
                <a:latin typeface="Arial" panose="020B0604020202020204" pitchFamily="34" charset="0"/>
                <a:cs typeface="Arial" panose="020B0604020202020204" pitchFamily="34" charset="0"/>
              </a:rPr>
              <a:t>KLs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 direktion. Udviklet med Arkitekturrådet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="" xmlns:a16="http://schemas.microsoft.com/office/drawing/2014/main" id="{355E97C4-D878-4317-A816-8D9DCEFFB013}"/>
              </a:ext>
            </a:extLst>
          </p:cNvPr>
          <p:cNvSpPr/>
          <p:nvPr/>
        </p:nvSpPr>
        <p:spPr>
          <a:xfrm>
            <a:off x="1908175" y="2974189"/>
            <a:ext cx="324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Arkitekturmål, -principper og -regler godkendt</a:t>
            </a:r>
            <a:endParaRPr lang="da-DK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Udviklet med kommuner, </a:t>
            </a:r>
            <a:r>
              <a:rPr kumimoji="0" lang="da-DK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KOMBIT</a:t>
            </a:r>
            <a:r>
              <a:rPr kumimoji="0" lang="da-DK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="" xmlns:a16="http://schemas.microsoft.com/office/drawing/2014/main" id="{59C28DA9-9426-486B-A64E-66E55374ECCF}"/>
              </a:ext>
            </a:extLst>
          </p:cNvPr>
          <p:cNvSpPr/>
          <p:nvPr/>
        </p:nvSpPr>
        <p:spPr>
          <a:xfrm>
            <a:off x="1908175" y="3621225"/>
            <a:ext cx="324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Forretningsdomænemodel</a:t>
            </a:r>
            <a:endParaRPr lang="da-DK" sz="90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Fagdomænerne teknik og miljø, social og sundhed samt skoleområdet tilføjet. </a:t>
            </a:r>
            <a:endParaRPr kumimoji="0" lang="da-DK" sz="900" b="0" i="0" u="none" strike="noStrike" kern="1200" cap="none" spc="0" normalizeH="0" baseline="0" noProof="0" dirty="0" smtClean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 smtClean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KOMBIT, Arkitekturråd, og fagkontorer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="" xmlns:a16="http://schemas.microsoft.com/office/drawing/2014/main" id="{C16B6453-C8F7-4CBC-8D5B-83DE3DD0B205}"/>
              </a:ext>
            </a:extLst>
          </p:cNvPr>
          <p:cNvSpPr/>
          <p:nvPr/>
        </p:nvSpPr>
        <p:spPr>
          <a:xfrm>
            <a:off x="1908175" y="5183554"/>
            <a:ext cx="324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OIO-standarderne for sag og dokument, </a:t>
            </a:r>
            <a:r>
              <a:rPr lang="da-DK" sz="9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og operationel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KOMBIT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900" dirty="0" err="1">
                <a:latin typeface="Arial" panose="020B0604020202020204" pitchFamily="34" charset="0"/>
                <a:cs typeface="Arial" panose="020B0604020202020204" pitchFamily="34" charset="0"/>
              </a:rPr>
              <a:t>Digst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Inddragelse af kommuner og leverandører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="" xmlns:a16="http://schemas.microsoft.com/office/drawing/2014/main" id="{48DA89C9-9A4B-4F82-ACF5-874016ABD83D}"/>
              </a:ext>
            </a:extLst>
          </p:cNvPr>
          <p:cNvSpPr/>
          <p:nvPr/>
        </p:nvSpPr>
        <p:spPr>
          <a:xfrm>
            <a:off x="1908175" y="5973746"/>
            <a:ext cx="324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 og koncept for nyt indhold til rammearkitekturen fastlagt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da-DK" sz="9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KOMBIT</a:t>
            </a:r>
            <a:endParaRPr lang="da-DK" sz="9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="" xmlns:a16="http://schemas.microsoft.com/office/drawing/2014/main" id="{8ABD17D9-EBD8-4CCD-AAAB-28D6AD332839}"/>
              </a:ext>
            </a:extLst>
          </p:cNvPr>
          <p:cNvSpPr/>
          <p:nvPr/>
        </p:nvSpPr>
        <p:spPr>
          <a:xfrm>
            <a:off x="1908175" y="3387707"/>
            <a:ext cx="324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Rammearkitektur.dk og </a:t>
            </a:r>
            <a:r>
              <a:rPr lang="da-DK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da-DK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ECB8AA6D-12C2-4F29-A40D-68863EF9648D}"/>
              </a:ext>
            </a:extLst>
          </p:cNvPr>
          <p:cNvSpPr/>
          <p:nvPr/>
        </p:nvSpPr>
        <p:spPr>
          <a:xfrm>
            <a:off x="4946802" y="171521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="" xmlns:a16="http://schemas.microsoft.com/office/drawing/2014/main" id="{B53AA7BB-D798-4CF0-8755-7FE13DD9D2A0}"/>
              </a:ext>
            </a:extLst>
          </p:cNvPr>
          <p:cNvSpPr/>
          <p:nvPr/>
        </p:nvSpPr>
        <p:spPr>
          <a:xfrm>
            <a:off x="5318024" y="2376738"/>
            <a:ext cx="324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Udviklet og anvender arkitekturrapport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="" xmlns:a16="http://schemas.microsoft.com/office/drawing/2014/main" id="{EB079DC6-E9E5-4340-80D2-97A1451D467B}"/>
              </a:ext>
            </a:extLst>
          </p:cNvPr>
          <p:cNvSpPr/>
          <p:nvPr/>
        </p:nvSpPr>
        <p:spPr>
          <a:xfrm>
            <a:off x="5318024" y="1957822"/>
            <a:ext cx="324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Governance for den fælleskommunale rammearkitektur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Mellem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KOMBIT,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Kommunerne og KL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F76639A8-D07B-43E5-ADE1-19E505DBE360}"/>
              </a:ext>
            </a:extLst>
          </p:cNvPr>
          <p:cNvSpPr/>
          <p:nvPr/>
        </p:nvSpPr>
        <p:spPr>
          <a:xfrm>
            <a:off x="8356651" y="171521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="" xmlns:a16="http://schemas.microsoft.com/office/drawing/2014/main" id="{574630D1-2677-4282-AB33-D41BF20943AE}"/>
              </a:ext>
            </a:extLst>
          </p:cNvPr>
          <p:cNvSpPr/>
          <p:nvPr/>
        </p:nvSpPr>
        <p:spPr>
          <a:xfrm>
            <a:off x="8727873" y="3361218"/>
            <a:ext cx="324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Bidraget til og væsentlig indflydelse på fællesoffentlige Hvidbog for </a:t>
            </a:r>
            <a:r>
              <a:rPr lang="da-DK" sz="900" b="1" dirty="0" smtClean="0">
                <a:solidFill>
                  <a:srgbClr val="002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kumimoji="0" lang="da-DK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-arkitektur 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</a:t>
            </a:r>
            <a:r>
              <a:rPr kumimoji="0" lang="da-DK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Fælles</a:t>
            </a:r>
            <a:r>
              <a:rPr kumimoji="0" lang="da-DK" sz="900" b="1" i="0" u="none" strike="noStrike" kern="1200" cap="none" spc="0" normalizeH="0" noProof="0" dirty="0" smtClean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Digitale Arkitektur</a:t>
            </a: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002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="" xmlns:a16="http://schemas.microsoft.com/office/drawing/2014/main" id="{581F0562-1DEE-4A32-9005-3E336A4ED2DE}"/>
              </a:ext>
            </a:extLst>
          </p:cNvPr>
          <p:cNvSpPr/>
          <p:nvPr/>
        </p:nvSpPr>
        <p:spPr>
          <a:xfrm>
            <a:off x="8727873" y="3772640"/>
            <a:ext cx="324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marR="0" lvl="0" indent="0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2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Overblik over arkitekturindsatser i fællesoffentlig regi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="" xmlns:a16="http://schemas.microsoft.com/office/drawing/2014/main" id="{C6535047-010E-4982-BF78-0EA621921F80}"/>
              </a:ext>
            </a:extLst>
          </p:cNvPr>
          <p:cNvSpPr/>
          <p:nvPr/>
        </p:nvSpPr>
        <p:spPr>
          <a:xfrm>
            <a:off x="8727873" y="2949798"/>
            <a:ext cx="324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Digital Post/Mit Id/Nem Login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Arkitekturarbejde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="" xmlns:a16="http://schemas.microsoft.com/office/drawing/2014/main" id="{B40799E9-550F-4FD7-85EC-B75F4275A56D}"/>
              </a:ext>
            </a:extLst>
          </p:cNvPr>
          <p:cNvSpPr/>
          <p:nvPr/>
        </p:nvSpPr>
        <p:spPr>
          <a:xfrm>
            <a:off x="8727873" y="2538380"/>
            <a:ext cx="3240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Adgang til egne data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Arkitekturarbejde med KDB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="" xmlns:a16="http://schemas.microsoft.com/office/drawing/2014/main" id="{41338069-3093-41DB-9946-59B97F7A5F58}"/>
              </a:ext>
            </a:extLst>
          </p:cNvPr>
          <p:cNvSpPr/>
          <p:nvPr/>
        </p:nvSpPr>
        <p:spPr>
          <a:xfrm>
            <a:off x="8727873" y="4008297"/>
            <a:ext cx="3240000" cy="534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Fællesoffentligt fælles arkitektursprog </a:t>
            </a:r>
            <a:r>
              <a:rPr lang="da-DK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KL-KOMBIT-Digitaliseringsstyrelsen</a:t>
            </a:r>
            <a:endParaRPr lang="da-DK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a-DK" sz="900" dirty="0" err="1">
                <a:latin typeface="Arial" panose="020B0604020202020204" pitchFamily="34" charset="0"/>
                <a:cs typeface="Arial" panose="020B0604020202020204" pitchFamily="34" charset="0"/>
              </a:rPr>
              <a:t>KL’er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 gennemført kursus i 2018 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="" xmlns:a16="http://schemas.microsoft.com/office/drawing/2014/main" id="{F32DB28F-1563-4933-8B56-29884540062F}"/>
              </a:ext>
            </a:extLst>
          </p:cNvPr>
          <p:cNvSpPr/>
          <p:nvPr/>
        </p:nvSpPr>
        <p:spPr>
          <a:xfrm>
            <a:off x="8727873" y="1949679"/>
            <a:ext cx="324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Rammearkitekturpuljen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mio.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uddelt. </a:t>
            </a: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9 projekter i kommunerne – ofte i netværk.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Konkrete produkter der bygger på og udvikler RA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04F371F6-4E93-460D-B74D-293E73137B1E}"/>
              </a:ext>
            </a:extLst>
          </p:cNvPr>
          <p:cNvSpPr/>
          <p:nvPr/>
        </p:nvSpPr>
        <p:spPr>
          <a:xfrm>
            <a:off x="11766500" y="170707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ADEEBD70-6362-40B2-B5D0-D978C513E08B}"/>
              </a:ext>
            </a:extLst>
          </p:cNvPr>
          <p:cNvSpPr/>
          <p:nvPr/>
        </p:nvSpPr>
        <p:spPr>
          <a:xfrm>
            <a:off x="7125075" y="6196864"/>
            <a:ext cx="4860000" cy="316882"/>
          </a:xfrm>
          <a:prstGeom prst="rect">
            <a:avLst/>
          </a:prstGeom>
          <a:noFill/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Projekter udenfor SAGERA, men hvor der er leveret væsentlig arkitekturarbejde</a:t>
            </a:r>
            <a:endParaRPr lang="da-DK" sz="105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ktangel 75">
            <a:extLst>
              <a:ext uri="{FF2B5EF4-FFF2-40B4-BE49-F238E27FC236}">
                <a16:creationId xmlns="" xmlns:a16="http://schemas.microsoft.com/office/drawing/2014/main" id="{ECDCA4F6-ED63-415D-91D2-B170E6749057}"/>
              </a:ext>
            </a:extLst>
          </p:cNvPr>
          <p:cNvSpPr/>
          <p:nvPr/>
        </p:nvSpPr>
        <p:spPr>
          <a:xfrm>
            <a:off x="1908175" y="1957822"/>
            <a:ext cx="3240000" cy="696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Bidrag til fællesoffentlige initiativer m. rammearkitektur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Sammenhængende digitale borgerforløb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Sammenhængende borgerforløb for udsatte børn og unge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ECB8AA6D-12C2-4F29-A40D-68863EF9648D}"/>
              </a:ext>
            </a:extLst>
          </p:cNvPr>
          <p:cNvSpPr/>
          <p:nvPr/>
        </p:nvSpPr>
        <p:spPr>
          <a:xfrm>
            <a:off x="4946802" y="1715216"/>
            <a:ext cx="360000" cy="360000"/>
          </a:xfrm>
          <a:prstGeom prst="ellipse">
            <a:avLst/>
          </a:prstGeom>
          <a:solidFill>
            <a:srgbClr val="009D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87" name="Rektangel 86">
            <a:extLst>
              <a:ext uri="{FF2B5EF4-FFF2-40B4-BE49-F238E27FC236}">
                <a16:creationId xmlns="" xmlns:a16="http://schemas.microsoft.com/office/drawing/2014/main" id="{3817A54F-5415-4864-A0D3-E1B42C8DE486}"/>
              </a:ext>
            </a:extLst>
          </p:cNvPr>
          <p:cNvSpPr/>
          <p:nvPr/>
        </p:nvSpPr>
        <p:spPr>
          <a:xfrm>
            <a:off x="8727873" y="1949679"/>
            <a:ext cx="324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Basiseffektmåling af </a:t>
            </a:r>
            <a:r>
              <a:rPr lang="da-DK" sz="9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SAGERA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Målemetode udviklet i samarbejde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med 2 kommuner, ATP,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KOMBIT,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leverandører og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It-Arkitekturrådet.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Måling gennemført. Begrænset svarprocent: 38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kommuner, 9 leverandører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04F371F6-4E93-460D-B74D-293E73137B1E}"/>
              </a:ext>
            </a:extLst>
          </p:cNvPr>
          <p:cNvSpPr/>
          <p:nvPr/>
        </p:nvSpPr>
        <p:spPr>
          <a:xfrm>
            <a:off x="11766500" y="170707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6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Hovedleverancer i </a:t>
            </a:r>
            <a:r>
              <a:rPr lang="da-DK" dirty="0"/>
              <a:t>SAGERA fordelt på programmets resultatmål </a:t>
            </a:r>
            <a:r>
              <a:rPr lang="da-DK" dirty="0" smtClean="0"/>
              <a:t>4-6</a:t>
            </a:r>
            <a:endParaRPr lang="da-DK" dirty="0"/>
          </a:p>
        </p:txBody>
      </p:sp>
      <p:sp>
        <p:nvSpPr>
          <p:cNvPr id="66" name="Rektangel 65">
            <a:extLst>
              <a:ext uri="{FF2B5EF4-FFF2-40B4-BE49-F238E27FC236}">
                <a16:creationId xmlns="" xmlns:a16="http://schemas.microsoft.com/office/drawing/2014/main" id="{B1A01F2A-6448-45FC-881E-A5AF2BE2384C}"/>
              </a:ext>
            </a:extLst>
          </p:cNvPr>
          <p:cNvSpPr/>
          <p:nvPr/>
        </p:nvSpPr>
        <p:spPr>
          <a:xfrm>
            <a:off x="5318024" y="3907159"/>
            <a:ext cx="324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It-arkitekturuddannelsen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5 dages uddannelse. </a:t>
            </a: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da-DK" sz="9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deltagere i København og Kolding. med u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nderviser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fra ITU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Genudbydes i efteråret 2018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="" xmlns:a16="http://schemas.microsoft.com/office/drawing/2014/main" id="{4D9B9D6D-1FED-4D38-A344-87747952CD87}"/>
              </a:ext>
            </a:extLst>
          </p:cNvPr>
          <p:cNvSpPr/>
          <p:nvPr/>
        </p:nvSpPr>
        <p:spPr>
          <a:xfrm>
            <a:off x="5318024" y="2547601"/>
            <a:ext cx="324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Arkitekturnetværket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64-68 kommuner. </a:t>
            </a:r>
            <a:r>
              <a:rPr lang="da-DK" sz="9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KOMBIT+KL+KITA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2x4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møder i 2016. </a:t>
            </a: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1+3x4 møder i 2017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1+3x3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møder i 2018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ktangel 67">
            <a:extLst>
              <a:ext uri="{FF2B5EF4-FFF2-40B4-BE49-F238E27FC236}">
                <a16:creationId xmlns="" xmlns:a16="http://schemas.microsoft.com/office/drawing/2014/main" id="{2405291E-1AA7-4E04-AF12-C322A03F9668}"/>
              </a:ext>
            </a:extLst>
          </p:cNvPr>
          <p:cNvSpPr/>
          <p:nvPr/>
        </p:nvSpPr>
        <p:spPr>
          <a:xfrm>
            <a:off x="5318024" y="1957822"/>
            <a:ext cx="324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Rammearkitekturpuljen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mio.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uddelt. </a:t>
            </a: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9 projekter i kommunerne – ofte i netværk. </a:t>
            </a: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Konkrete produkter der bygger på og udvikler </a:t>
            </a:r>
            <a:r>
              <a:rPr lang="da-DK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="" xmlns:a16="http://schemas.microsoft.com/office/drawing/2014/main" id="{0BF1CB81-B31A-47C0-8EC1-211AB40C136E}"/>
              </a:ext>
            </a:extLst>
          </p:cNvPr>
          <p:cNvSpPr/>
          <p:nvPr/>
        </p:nvSpPr>
        <p:spPr>
          <a:xfrm>
            <a:off x="5318024" y="3317380"/>
            <a:ext cx="324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Foranalyse</a:t>
            </a: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 om anskaffelse af IT og kravbank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KL+KOMBIT+Kommuner</a:t>
            </a:r>
            <a:endParaRPr lang="da-D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Konference om it-anskaffelser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="" xmlns:a16="http://schemas.microsoft.com/office/drawing/2014/main" id="{9F204B34-3E55-4E26-93C2-41E7F8AFA6E7}"/>
              </a:ext>
            </a:extLst>
          </p:cNvPr>
          <p:cNvSpPr/>
          <p:nvPr/>
        </p:nvSpPr>
        <p:spPr>
          <a:xfrm>
            <a:off x="5318024" y="4676937"/>
            <a:ext cx="3240000" cy="540000"/>
          </a:xfrm>
          <a:prstGeom prst="rect">
            <a:avLst/>
          </a:prstGeom>
          <a:solidFill>
            <a:srgbClr val="94F7DC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Rammearkitekturen ind i SKI</a:t>
            </a:r>
            <a:endParaRPr lang="da-DK" sz="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latin typeface="Arial" panose="020B0604020202020204" pitchFamily="34" charset="0"/>
                <a:cs typeface="Arial" panose="020B0604020202020204" pitchFamily="34" charset="0"/>
              </a:rPr>
              <a:t>Formaliseret samarbejde med SKI om RA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="" xmlns:a16="http://schemas.microsoft.com/office/drawing/2014/main" id="{ADEEBD70-6362-40B2-B5D0-D978C513E08B}"/>
              </a:ext>
            </a:extLst>
          </p:cNvPr>
          <p:cNvSpPr/>
          <p:nvPr/>
        </p:nvSpPr>
        <p:spPr>
          <a:xfrm>
            <a:off x="1908175" y="3497996"/>
            <a:ext cx="3240000" cy="378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Affaldsområdet – samlet it-arkitektur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I samarbejde med MST, IT-arkitekturrådet og 4 kommuner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="" xmlns:a16="http://schemas.microsoft.com/office/drawing/2014/main" id="{809F5B51-3BA2-49B2-AE2A-AF2F89582DA1}"/>
              </a:ext>
            </a:extLst>
          </p:cNvPr>
          <p:cNvSpPr/>
          <p:nvPr/>
        </p:nvSpPr>
        <p:spPr>
          <a:xfrm>
            <a:off x="1908175" y="2718469"/>
            <a:ext cx="3240000" cy="268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Overfladevand – datamodellering (</a:t>
            </a:r>
            <a:r>
              <a:rPr lang="da-DK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VanDa</a:t>
            </a: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="" xmlns:a16="http://schemas.microsoft.com/office/drawing/2014/main" id="{826351F2-8DCB-4D7A-99BA-93BE8A7C9AC8}"/>
              </a:ext>
            </a:extLst>
          </p:cNvPr>
          <p:cNvSpPr/>
          <p:nvPr/>
        </p:nvSpPr>
        <p:spPr>
          <a:xfrm>
            <a:off x="1908175" y="3042600"/>
            <a:ext cx="3240000" cy="3998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AULA/BPI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Arkitekturanalyse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="" xmlns:a16="http://schemas.microsoft.com/office/drawing/2014/main" id="{55D669E1-07A8-475F-8186-3430ACDC221E}"/>
              </a:ext>
            </a:extLst>
          </p:cNvPr>
          <p:cNvSpPr/>
          <p:nvPr/>
        </p:nvSpPr>
        <p:spPr>
          <a:xfrm>
            <a:off x="1908175" y="3932258"/>
            <a:ext cx="324000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Selvbetjening – Referencearkitektur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900" b="1" dirty="0">
                <a:latin typeface="Arial" panose="020B0604020202020204" pitchFamily="34" charset="0"/>
                <a:cs typeface="Arial" panose="020B0604020202020204" pitchFamily="34" charset="0"/>
              </a:rPr>
              <a:t>Fodkendelse og indstilling i samarbejde med KOMBIT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="" xmlns:a16="http://schemas.microsoft.com/office/drawing/2014/main" id="{F76639A8-D07B-43E5-ADE1-19E505DBE360}"/>
              </a:ext>
            </a:extLst>
          </p:cNvPr>
          <p:cNvSpPr/>
          <p:nvPr/>
        </p:nvSpPr>
        <p:spPr>
          <a:xfrm>
            <a:off x="8356651" y="1715216"/>
            <a:ext cx="360000" cy="360000"/>
          </a:xfrm>
          <a:prstGeom prst="ellipse">
            <a:avLst/>
          </a:prstGeom>
          <a:solidFill>
            <a:srgbClr val="009D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  <p:sp>
        <p:nvSpPr>
          <p:cNvPr id="19" name="Rektangel 18">
            <a:extLst>
              <a:ext uri="{FF2B5EF4-FFF2-40B4-BE49-F238E27FC236}">
                <a16:creationId xmlns="" xmlns:a16="http://schemas.microsoft.com/office/drawing/2014/main" id="{ADEEBD70-6362-40B2-B5D0-D978C513E08B}"/>
              </a:ext>
            </a:extLst>
          </p:cNvPr>
          <p:cNvSpPr/>
          <p:nvPr/>
        </p:nvSpPr>
        <p:spPr>
          <a:xfrm>
            <a:off x="7125075" y="6196864"/>
            <a:ext cx="4860000" cy="316882"/>
          </a:xfrm>
          <a:prstGeom prst="rect">
            <a:avLst/>
          </a:prstGeom>
          <a:noFill/>
          <a:ln w="12700">
            <a:solidFill>
              <a:srgbClr val="003B7A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Projekter udenfor SAGERA, men hvor der er leveret væsentlig arkitekturarbejde</a:t>
            </a:r>
            <a:endParaRPr lang="da-DK" sz="105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175" y="792163"/>
            <a:ext cx="9360000" cy="1440000"/>
          </a:xfrm>
        </p:spPr>
        <p:txBody>
          <a:bodyPr/>
          <a:lstStyle/>
          <a:p>
            <a:r>
              <a:rPr lang="da-DK" dirty="0" smtClean="0"/>
              <a:t>Resultatmål 1: Viden om og indhold i rammearkitekturen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Status: </a:t>
            </a:r>
          </a:p>
          <a:p>
            <a:pPr lvl="2"/>
            <a:r>
              <a:rPr lang="da-DK" dirty="0" smtClean="0"/>
              <a:t>Der er skabt indhold og et fundament for videre udvikling i samarbejde med kommunerne, KOMBIT og staten. </a:t>
            </a:r>
          </a:p>
          <a:p>
            <a:endParaRPr lang="da-DK" dirty="0" smtClean="0"/>
          </a:p>
          <a:p>
            <a:r>
              <a:rPr lang="da-DK" dirty="0" smtClean="0"/>
              <a:t>Potentielle indsatser: </a:t>
            </a:r>
          </a:p>
          <a:p>
            <a:pPr lvl="2"/>
            <a:r>
              <a:rPr lang="da-DK" dirty="0" smtClean="0"/>
              <a:t>Udbygning med operationelle og non-funktionelle krav</a:t>
            </a:r>
          </a:p>
          <a:p>
            <a:pPr lvl="2"/>
            <a:r>
              <a:rPr lang="da-DK" dirty="0"/>
              <a:t>M</a:t>
            </a:r>
            <a:r>
              <a:rPr lang="da-DK" dirty="0" smtClean="0"/>
              <a:t>ere struktureret adgang og overblik til rammearkitekturens indhold</a:t>
            </a:r>
          </a:p>
          <a:p>
            <a:pPr lvl="2"/>
            <a:r>
              <a:rPr lang="da-DK" dirty="0" smtClean="0"/>
              <a:t>5 gode cases til ledelseslagene</a:t>
            </a:r>
          </a:p>
          <a:p>
            <a:pPr lvl="2"/>
            <a:r>
              <a:rPr lang="da-DK" dirty="0"/>
              <a:t>F</a:t>
            </a:r>
            <a:r>
              <a:rPr lang="da-DK" dirty="0" smtClean="0"/>
              <a:t>lere anvendelsesorienterede produkter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1440000"/>
          </a:xfrm>
        </p:spPr>
        <p:txBody>
          <a:bodyPr/>
          <a:lstStyle/>
          <a:p>
            <a:r>
              <a:rPr lang="da-DK" dirty="0" smtClean="0"/>
              <a:t>Resultatmål 2: </a:t>
            </a:r>
            <a:r>
              <a:rPr lang="da-DK" dirty="0" err="1" smtClean="0"/>
              <a:t>Governance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Status: </a:t>
            </a:r>
          </a:p>
          <a:p>
            <a:pPr lvl="2"/>
            <a:r>
              <a:rPr lang="da-DK" dirty="0" err="1" smtClean="0"/>
              <a:t>Governance</a:t>
            </a:r>
            <a:r>
              <a:rPr lang="da-DK" dirty="0" smtClean="0"/>
              <a:t> er på plads – og er en motor for nyt indhold. Der er skabt bro mellem KL, KOMBIT og kommunerne. </a:t>
            </a:r>
          </a:p>
          <a:p>
            <a:endParaRPr lang="da-DK" dirty="0" smtClean="0"/>
          </a:p>
          <a:p>
            <a:r>
              <a:rPr lang="da-DK" dirty="0" smtClean="0"/>
              <a:t>Potentielle indsatser: </a:t>
            </a:r>
          </a:p>
          <a:p>
            <a:pPr lvl="2"/>
            <a:r>
              <a:rPr lang="da-DK" dirty="0" smtClean="0"/>
              <a:t>Mere indhold (jf. resultatmål 1)</a:t>
            </a:r>
          </a:p>
          <a:p>
            <a:pPr lvl="2"/>
            <a:r>
              <a:rPr lang="da-DK" dirty="0" smtClean="0"/>
              <a:t>Bedre synliggørelse af </a:t>
            </a:r>
            <a:r>
              <a:rPr lang="da-DK" dirty="0" err="1" smtClean="0"/>
              <a:t>governanceproces</a:t>
            </a:r>
            <a:r>
              <a:rPr lang="da-DK" dirty="0" smtClean="0"/>
              <a:t>, således at flere melder nyt indhold ind i rammearkitekturen.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2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175" y="792163"/>
            <a:ext cx="9360000" cy="1440000"/>
          </a:xfrm>
        </p:spPr>
        <p:txBody>
          <a:bodyPr/>
          <a:lstStyle/>
          <a:p>
            <a:r>
              <a:rPr lang="da-DK" dirty="0" smtClean="0"/>
              <a:t>Resultatmål 3: Formidle, kommunikere og rådgive om, hvordan man succesfuldt anvender rammearkitekturen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Status: </a:t>
            </a:r>
          </a:p>
          <a:p>
            <a:pPr lvl="2"/>
            <a:r>
              <a:rPr lang="da-DK" dirty="0" smtClean="0"/>
              <a:t>Skabt netværk, konkrete produkter, </a:t>
            </a:r>
            <a:r>
              <a:rPr lang="da-DK" dirty="0" err="1" smtClean="0"/>
              <a:t>alignment</a:t>
            </a:r>
            <a:r>
              <a:rPr lang="da-DK" dirty="0" smtClean="0"/>
              <a:t> og kompetencer.</a:t>
            </a:r>
          </a:p>
          <a:p>
            <a:pPr lvl="2"/>
            <a:endParaRPr lang="da-DK" dirty="0" smtClean="0"/>
          </a:p>
          <a:p>
            <a:r>
              <a:rPr lang="da-DK" dirty="0" smtClean="0"/>
              <a:t>Potentielle indsatser: </a:t>
            </a:r>
          </a:p>
          <a:p>
            <a:pPr lvl="2"/>
            <a:r>
              <a:rPr lang="da-DK" dirty="0" smtClean="0"/>
              <a:t>Øget operationalisering af rammearkitekturen i samarbejde med kommuner og SKI. </a:t>
            </a:r>
          </a:p>
          <a:p>
            <a:pPr lvl="2"/>
            <a:r>
              <a:rPr lang="da-DK" dirty="0"/>
              <a:t>Behov for øget synliggørelse af anvendelsesmulighederne af rammearkitekturen.</a:t>
            </a:r>
          </a:p>
          <a:p>
            <a:pPr lvl="2"/>
            <a:r>
              <a:rPr lang="da-DK" dirty="0" smtClean="0"/>
              <a:t>Leverandører og DI m.fl. kan med fordel inddrages mere i forbindelse med udbredelsen af rammearkitekturen. 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3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175" y="792163"/>
            <a:ext cx="9360000" cy="1440000"/>
          </a:xfrm>
        </p:spPr>
        <p:txBody>
          <a:bodyPr/>
          <a:lstStyle/>
          <a:p>
            <a:r>
              <a:rPr lang="da-DK" dirty="0" smtClean="0"/>
              <a:t>Resultatmål 4: Anvende og udvikle rammearkitekturen i konkrete fælleskommunale projekter på velfærdsområder og selvbetjening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Status: </a:t>
            </a:r>
          </a:p>
          <a:p>
            <a:pPr lvl="2"/>
            <a:r>
              <a:rPr lang="da-DK" dirty="0" smtClean="0"/>
              <a:t>Det styrker rammearkitekturen at være i anvendelse i konkrete domæneprojekter</a:t>
            </a:r>
          </a:p>
          <a:p>
            <a:pPr lvl="2"/>
            <a:r>
              <a:rPr lang="da-DK" dirty="0"/>
              <a:t>D</a:t>
            </a:r>
            <a:r>
              <a:rPr lang="da-DK" dirty="0" smtClean="0"/>
              <a:t>et styrker </a:t>
            </a:r>
            <a:r>
              <a:rPr lang="da-DK" dirty="0"/>
              <a:t>KL og </a:t>
            </a:r>
            <a:r>
              <a:rPr lang="da-DK" dirty="0" err="1" smtClean="0"/>
              <a:t>KOMBIT’s</a:t>
            </a:r>
            <a:r>
              <a:rPr lang="da-DK" dirty="0" smtClean="0"/>
              <a:t> arkitektstab </a:t>
            </a:r>
            <a:r>
              <a:rPr lang="da-DK" dirty="0"/>
              <a:t>at </a:t>
            </a:r>
            <a:r>
              <a:rPr lang="da-DK" dirty="0" smtClean="0"/>
              <a:t>deltage i domæneprojekter</a:t>
            </a:r>
          </a:p>
          <a:p>
            <a:pPr lvl="2"/>
            <a:endParaRPr lang="da-DK" dirty="0" smtClean="0"/>
          </a:p>
          <a:p>
            <a:r>
              <a:rPr lang="da-DK" dirty="0" smtClean="0"/>
              <a:t>Potentielle indsatser: </a:t>
            </a:r>
          </a:p>
          <a:p>
            <a:pPr lvl="2"/>
            <a:r>
              <a:rPr lang="da-DK" dirty="0" smtClean="0"/>
              <a:t>Øget konsolidering af viden ift. arkitektstab og rammearkitekturen (kræver et set-up for dette). </a:t>
            </a:r>
          </a:p>
          <a:p>
            <a:pPr lvl="2"/>
            <a:r>
              <a:rPr lang="da-DK" dirty="0" smtClean="0"/>
              <a:t>Desuden mangler gode cases om anvendelsen af rammearkitekturen fra kommuner, fagkontorer og KOMBIT. 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SAGERA – </a:t>
            </a:r>
            <a:r>
              <a:rPr lang="da-DK" dirty="0" err="1" smtClean="0"/>
              <a:t>Mapning</a:t>
            </a:r>
            <a:r>
              <a:rPr lang="da-DK" dirty="0" smtClean="0"/>
              <a:t> mål og aktiviteter fremadrettet  </a:t>
            </a:r>
          </a:p>
          <a:p>
            <a:r>
              <a:rPr lang="da-DK" dirty="0" smtClean="0"/>
              <a:t>Opsamling på workshop 18. maj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8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2.xml><?xml version="1.0" encoding="utf-8"?>
<a:theme xmlns:a="http://schemas.openxmlformats.org/drawingml/2006/main" name="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lAttachment xmlns="http://schemas.microsoft.com/sharepoint/v3">false</LocalAttachment>
    <CaseRecordNumber xmlns="http://schemas.microsoft.com/sharepoint/v3">0</CaseRecordNumber>
    <CaseID xmlns="http://schemas.microsoft.com/sharepoint/v3">SAG-2017-06822</CaseID>
    <RegistrationDate xmlns="http://schemas.microsoft.com/sharepoint/v3" xsi:nil="true"/>
    <Related xmlns="http://schemas.microsoft.com/sharepoint/v3">false</Related>
    <CCMSystemID xmlns="http://schemas.microsoft.com/sharepoint/v3">ca7dc1c5-fc98-48bd-8345-b1ffede9fa82</CCMSystemID>
    <CCMVisualId xmlns="http://schemas.microsoft.com/sharepoint/v3">SAG-2017-06822</CCMVisualId>
    <Finalized xmlns="http://schemas.microsoft.com/sharepoint/v3">false</Finalized>
    <DocID xmlns="http://schemas.microsoft.com/sharepoint/v3">2543262</DocID>
    <CCMTemplateID xmlns="http://schemas.microsoft.com/sharepoint/v3">0</CCMTemplateID>
    <Dokumenttype xmlns="C2191D58-9C4C-4913-B5B4-F8B6A9BF8043">Andet dokument</Dokumenttype>
    <CCMAgendaDocumentStatus xmlns="C2191D58-9C4C-4913-B5B4-F8B6A9BF8043" xsi:nil="true"/>
    <CCMMeetingCaseInstanceId xmlns="C2191D58-9C4C-4913-B5B4-F8B6A9BF8043" xsi:nil="true"/>
    <DocumentDescription xmlns="C2191D58-9C4C-4913-B5B4-F8B6A9BF8043">Opsamling på workshop afholdt d. 18. maj 2018. Formål: At mappe sammenhængen mellem leverancer i Programmet og arkitekturmål, resultatmål og effektmål</DocumentDescription>
    <CCMMeetingCaseLink xmlns="C2191D58-9C4C-4913-B5B4-F8B6A9BF8043">
      <Url xsi:nil="true"/>
      <Description xsi:nil="true"/>
    </CCMMeetingCaseLink>
    <CCMAgendaStatus xmlns="C2191D58-9C4C-4913-B5B4-F8B6A9BF8043" xsi:nil="true"/>
    <AgendaStatusIcon xmlns="C2191D58-9C4C-4913-B5B4-F8B6A9BF8043" xsi:nil="true"/>
    <CCMMeetingCaseId xmlns="C2191D58-9C4C-4913-B5B4-F8B6A9BF8043" xsi:nil="true"/>
    <CCMAgendaItemId xmlns="C2191D58-9C4C-4913-B5B4-F8B6A9BF8043" xsi:nil="true"/>
    <CCMConversation xmlns="http://schemas.microsoft.com/sharepoint/v3">SAGERA - opsamling på workshop - mål og aktiviteter fremadrettet.pptx01D3F815536EE98F9EAC6B4A4C9AB0B185253A6EEF91</CCMConvers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A5C799FCB467C4A9FD011245ABC4880" ma:contentTypeVersion="1" ma:contentTypeDescription="GetOrganized dokument" ma:contentTypeScope="" ma:versionID="81100de6e7ff21e039f60b6f957d2756">
  <xsd:schema xmlns:xsd="http://www.w3.org/2001/XMLSchema" xmlns:xs="http://www.w3.org/2001/XMLSchema" xmlns:p="http://schemas.microsoft.com/office/2006/metadata/properties" xmlns:ns1="http://schemas.microsoft.com/sharepoint/v3" xmlns:ns2="C2191D58-9C4C-4913-B5B4-F8B6A9BF8043" targetNamespace="http://schemas.microsoft.com/office/2006/metadata/properties" ma:root="true" ma:fieldsID="2a0ee8fcaba3a87561649e5ce3cdd56a" ns1:_="" ns2:_="">
    <xsd:import namespace="http://schemas.microsoft.com/sharepoint/v3"/>
    <xsd:import namespace="C2191D58-9C4C-4913-B5B4-F8B6A9BF8043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1D58-9C4C-4913-B5B4-F8B6A9BF8043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9866A-902C-4E61-869F-DCCE73AE8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C5CA0-9C60-46A7-925D-D1BB54D0633E}">
  <ds:schemaRefs>
    <ds:schemaRef ds:uri="http://purl.org/dc/elements/1.1/"/>
    <ds:schemaRef ds:uri="http://purl.org/dc/terms/"/>
    <ds:schemaRef ds:uri="C2191D58-9C4C-4913-B5B4-F8B6A9BF8043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CA8A4B-F40C-4612-BDAE-5FDA7992B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191D58-9C4C-4913-B5B4-F8B6A9BF8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1219</Words>
  <Application>Microsoft Office PowerPoint</Application>
  <PresentationFormat>Widescreen</PresentationFormat>
  <Paragraphs>237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HelveticaNeueLT Std Lt Cn</vt:lpstr>
      <vt:lpstr>Blank</vt:lpstr>
      <vt:lpstr>KL_Streg</vt:lpstr>
      <vt:lpstr>Sagera – mapning, mål og aktiviteter fremadrettet</vt:lpstr>
      <vt:lpstr> Mapning i tre omgange </vt:lpstr>
      <vt:lpstr>Hovedleverancer i SAGERA pr. 23. maj 2018</vt:lpstr>
      <vt:lpstr>Hovedleverancer i SAGERA fordelt på programmets resultatmål 1-3</vt:lpstr>
      <vt:lpstr>Hovedleverancer i SAGERA fordelt på programmets resultatmål 4-6</vt:lpstr>
      <vt:lpstr>Resultatmål 1: Viden om og indhold i rammearkitekturen </vt:lpstr>
      <vt:lpstr>Resultatmål 2: Governance</vt:lpstr>
      <vt:lpstr>Resultatmål 3: Formidle, kommunikere og rådgive om, hvordan man succesfuldt anvender rammearkitekturen </vt:lpstr>
      <vt:lpstr>Resultatmål 4: Anvende og udvikle rammearkitekturen i konkrete fælleskommunale projekter på velfærdsområder og selvbetjening</vt:lpstr>
      <vt:lpstr>Resultatmål 5: Anvende og udvikle rammearkitekturen i konkrete fælleskommunale og –offentlige projekter </vt:lpstr>
      <vt:lpstr>Resultatmål 6: Metode til måling af rammearkitekturens anvendelse og gevinster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SAGERA - opsamling på workshop - mål og aktiviteter fremadrettet</dc:title>
  <dc:creator>KL</dc:creator>
  <cp:lastModifiedBy>Thilde Krog</cp:lastModifiedBy>
  <cp:revision>111</cp:revision>
  <cp:lastPrinted>2018-05-30T11:52:20Z</cp:lastPrinted>
  <dcterms:created xsi:type="dcterms:W3CDTF">2015-09-18T12:44:32Z</dcterms:created>
  <dcterms:modified xsi:type="dcterms:W3CDTF">2018-10-18T07:42:46Z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0x010100AC085CFC53BC46CEA2EADE194AD9D482007A5C799FCB467C4A9FD011245ABC4880</vt:lpwstr>
  </property>
  <property fmtid="{D5CDD505-2E9C-101B-9397-08002B2CF9AE}" pid="4" name="CCMIsSharedOnOneDriv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">
    <vt:lpwstr> </vt:lpwstr>
  </property>
  <property fmtid="{D5CDD505-2E9C-101B-9397-08002B2CF9AE}" pid="9" name="CCMEventContext">
    <vt:lpwstr>e9f57561-8c6a-4996-ab33-8b3586d61494</vt:lpwstr>
  </property>
  <property fmtid="{D5CDD505-2E9C-101B-9397-08002B2CF9AE}" pid="10" name="CCMIsEmailAttachment">
    <vt:i4>1</vt:i4>
  </property>
</Properties>
</file>