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3221" r:id="rId5"/>
    <p:sldId id="3189" r:id="rId6"/>
    <p:sldId id="3212" r:id="rId7"/>
    <p:sldId id="297" r:id="rId8"/>
  </p:sldIdLst>
  <p:sldSz cx="9144000" cy="6858000" type="screen4x3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kil" initials="E" lastIdx="6" clrIdx="0">
    <p:extLst>
      <p:ext uri="{19B8F6BF-5375-455C-9EA6-DF929625EA0E}">
        <p15:presenceInfo xmlns:p15="http://schemas.microsoft.com/office/powerpoint/2012/main" userId="S::EST@moviatrafik.dk::0d533c8c-7995-452f-8863-f77d7216964e" providerId="AD"/>
      </p:ext>
    </p:extLst>
  </p:cmAuthor>
  <p:cmAuthor id="2" name="Camilla Struckmann" initials="CS" lastIdx="1" clrIdx="1">
    <p:extLst>
      <p:ext uri="{19B8F6BF-5375-455C-9EA6-DF929625EA0E}">
        <p15:presenceInfo xmlns:p15="http://schemas.microsoft.com/office/powerpoint/2012/main" userId="S::CST@moviatrafik.dk::2efa041c-0c18-4f49-b2be-4fc27cb06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B612"/>
    <a:srgbClr val="FF5757"/>
    <a:srgbClr val="FF8F8F"/>
    <a:srgbClr val="FFE5E5"/>
    <a:srgbClr val="FFC1C1"/>
    <a:srgbClr val="FFABAB"/>
    <a:srgbClr val="E80000"/>
    <a:srgbClr val="000000"/>
    <a:srgbClr val="BCB29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yst layout 1 - Markerin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yst layout 1 - Markerin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yst layout 1 - Markerin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llemlayout 1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4507" autoAdjust="0"/>
  </p:normalViewPr>
  <p:slideViewPr>
    <p:cSldViewPr snapToGrid="0" showGuides="1">
      <p:cViewPr varScale="1">
        <p:scale>
          <a:sx n="72" d="100"/>
          <a:sy n="72" d="100"/>
        </p:scale>
        <p:origin x="27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E7354B8E-EDD8-42DF-B159-816EC26B2F2A}" type="datetimeFigureOut">
              <a:rPr lang="da-DK" smtClean="0"/>
              <a:pPr/>
              <a:t>28-01-2021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0CA864F4-2303-4A68-AC7F-6E34F9457C0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864F4-2303-4A68-AC7F-6E34F9457C06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759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864F4-2303-4A68-AC7F-6E34F9457C06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212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864F4-2303-4A68-AC7F-6E34F9457C06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585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864F4-2303-4A68-AC7F-6E34F9457C06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063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61175"/>
          </a:xfrm>
          <a:solidFill>
            <a:schemeClr val="accent2"/>
          </a:solidFill>
        </p:spPr>
        <p:txBody>
          <a:bodyPr bIns="612000"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da-DK" dirty="0"/>
              <a:t>Klik på ikonet for at tilføje et mørkt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525" y="3633745"/>
            <a:ext cx="7402514" cy="1435271"/>
          </a:xfrm>
        </p:spPr>
        <p:txBody>
          <a:bodyPr anchor="b"/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redigere i master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F8B32D-D75E-4C54-9AB9-D590F7D6A8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8525" y="5253791"/>
            <a:ext cx="7402513" cy="351846"/>
          </a:xfrm>
        </p:spPr>
        <p:txBody>
          <a:bodyPr numCol="1" spcCol="216000"/>
          <a:lstStyle>
            <a:lvl1pPr marL="0" indent="0"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Logo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97838" y="6046418"/>
            <a:ext cx="1303200" cy="37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28/09/2016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727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titel max 1 linje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25" y="1543050"/>
            <a:ext cx="7402514" cy="43812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13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873547"/>
            <a:ext cx="7398000" cy="950279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titel max 2 linje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25" y="1996275"/>
            <a:ext cx="7402514" cy="39346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451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spalt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873548"/>
            <a:ext cx="7398000" cy="43841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titel max 1 linje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24" y="1543050"/>
            <a:ext cx="7402513" cy="4381200"/>
          </a:xfrm>
        </p:spPr>
        <p:txBody>
          <a:bodyPr numCol="2" spcCol="21600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714875" y="4253783"/>
            <a:ext cx="3582988" cy="1677988"/>
          </a:xfr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0" indent="0">
              <a:buFont typeface="Arial" panose="020B0604020202020204" pitchFamily="34" charset="0"/>
              <a:buChar char="​"/>
              <a:defRPr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071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spalter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873547"/>
            <a:ext cx="7398000" cy="950279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titel max 2 linje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25" y="1996275"/>
            <a:ext cx="7399338" cy="3934625"/>
          </a:xfrm>
        </p:spPr>
        <p:txBody>
          <a:bodyPr numCol="2" spcCol="21600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714875" y="4252912"/>
            <a:ext cx="3582988" cy="1677988"/>
          </a:xfr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0" indent="0">
              <a:buFont typeface="Arial" panose="020B0604020202020204" pitchFamily="34" charset="0"/>
              <a:buChar char="​"/>
              <a:defRPr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162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873548"/>
            <a:ext cx="3598975" cy="9504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898525" y="1997999"/>
            <a:ext cx="3600450" cy="393290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4714874" y="866775"/>
            <a:ext cx="3586163" cy="50641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0" name="Pladsholder til dato 9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675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6344" y="873548"/>
            <a:ext cx="3584693" cy="9504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714875" y="1998000"/>
            <a:ext cx="3586162" cy="39329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900000" y="866775"/>
            <a:ext cx="3598975" cy="50641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0" name="Pladsholder til dato 9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476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898524" y="1543050"/>
            <a:ext cx="7402513" cy="1495561"/>
          </a:xfrm>
        </p:spPr>
        <p:txBody>
          <a:bodyPr numCol="2" spcCol="21600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898526" y="3265784"/>
            <a:ext cx="7402512" cy="26640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0" name="Pladsholder til dato 9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877022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898524" y="4182386"/>
            <a:ext cx="7402513" cy="1748514"/>
          </a:xfrm>
        </p:spPr>
        <p:txBody>
          <a:bodyPr numCol="2" spcCol="21600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898526" y="866774"/>
            <a:ext cx="7402512" cy="2447831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0" name="Pladsholder til dato 9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00000" y="3529287"/>
            <a:ext cx="7398000" cy="43841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5355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med overskrift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titel max 1 linje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898525" y="1541533"/>
            <a:ext cx="7402513" cy="241382"/>
          </a:xfrm>
        </p:spPr>
        <p:txBody>
          <a:bodyPr anchor="ctr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tekst 3"/>
          <p:cNvSpPr>
            <a:spLocks noGrp="1"/>
          </p:cNvSpPr>
          <p:nvPr>
            <p:ph idx="1"/>
          </p:nvPr>
        </p:nvSpPr>
        <p:spPr>
          <a:xfrm>
            <a:off x="898525" y="1868557"/>
            <a:ext cx="7402514" cy="397703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cxnSp>
        <p:nvCxnSpPr>
          <p:cNvPr id="12" name="Lige forbindelse bund"/>
          <p:cNvCxnSpPr/>
          <p:nvPr userDrawn="1"/>
        </p:nvCxnSpPr>
        <p:spPr>
          <a:xfrm>
            <a:off x="900000" y="5930900"/>
            <a:ext cx="740103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midt"/>
          <p:cNvCxnSpPr/>
          <p:nvPr userDrawn="1"/>
        </p:nvCxnSpPr>
        <p:spPr>
          <a:xfrm>
            <a:off x="900000" y="1782914"/>
            <a:ext cx="740103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forbindelse øverst"/>
          <p:cNvCxnSpPr/>
          <p:nvPr userDrawn="1"/>
        </p:nvCxnSpPr>
        <p:spPr>
          <a:xfrm>
            <a:off x="900000" y="1543050"/>
            <a:ext cx="740103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41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med overskrif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873548"/>
            <a:ext cx="7398000" cy="9504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titel max 2 linje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898525" y="2000921"/>
            <a:ext cx="7402513" cy="241382"/>
          </a:xfrm>
        </p:spPr>
        <p:txBody>
          <a:bodyPr anchor="ctr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tekst 3"/>
          <p:cNvSpPr>
            <a:spLocks noGrp="1"/>
          </p:cNvSpPr>
          <p:nvPr>
            <p:ph idx="1"/>
          </p:nvPr>
        </p:nvSpPr>
        <p:spPr>
          <a:xfrm>
            <a:off x="898525" y="2327945"/>
            <a:ext cx="7402514" cy="351764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cxnSp>
        <p:nvCxnSpPr>
          <p:cNvPr id="12" name="Lige forbindelse bund"/>
          <p:cNvCxnSpPr/>
          <p:nvPr userDrawn="1"/>
        </p:nvCxnSpPr>
        <p:spPr>
          <a:xfrm>
            <a:off x="900000" y="5930900"/>
            <a:ext cx="740103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midt"/>
          <p:cNvCxnSpPr/>
          <p:nvPr userDrawn="1"/>
        </p:nvCxnSpPr>
        <p:spPr>
          <a:xfrm>
            <a:off x="900000" y="2242302"/>
            <a:ext cx="740103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forbindelse øverst"/>
          <p:cNvCxnSpPr/>
          <p:nvPr userDrawn="1"/>
        </p:nvCxnSpPr>
        <p:spPr>
          <a:xfrm>
            <a:off x="900000" y="2002438"/>
            <a:ext cx="740103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25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61175"/>
          </a:xfrm>
          <a:noFill/>
        </p:spPr>
        <p:txBody>
          <a:bodyPr bIns="612000"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da-DK" dirty="0"/>
              <a:t>Klik på ikonet for at tilføje et lyst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525" y="3633745"/>
            <a:ext cx="7402514" cy="1435271"/>
          </a:xfrm>
        </p:spPr>
        <p:txBody>
          <a:bodyPr anchor="b"/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3ECA063-4AC7-452D-84BC-F02BB0F711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8525" y="5253791"/>
            <a:ext cx="7402513" cy="351846"/>
          </a:xfrm>
        </p:spPr>
        <p:txBody>
          <a:bodyPr numCol="1" spcCol="216000"/>
          <a:lstStyle>
            <a:lvl1pPr marL="0" indent="0">
              <a:buFont typeface="Arial" panose="020B0604020202020204" pitchFamily="34" charset="0"/>
              <a:buChar char="​"/>
              <a:defRPr sz="2400"/>
            </a:lvl1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Logo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97838" y="6046418"/>
            <a:ext cx="1303200" cy="37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28/09/2016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6705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titel max 1 linje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898525" y="1543050"/>
            <a:ext cx="3600450" cy="43812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4714874" y="1541533"/>
            <a:ext cx="3586163" cy="241382"/>
          </a:xfrm>
        </p:spPr>
        <p:txBody>
          <a:bodyPr anchor="ctr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tekst 4"/>
          <p:cNvSpPr>
            <a:spLocks noGrp="1"/>
          </p:cNvSpPr>
          <p:nvPr>
            <p:ph idx="1"/>
          </p:nvPr>
        </p:nvSpPr>
        <p:spPr>
          <a:xfrm>
            <a:off x="4714875" y="1868557"/>
            <a:ext cx="3586164" cy="397513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cxnSp>
        <p:nvCxnSpPr>
          <p:cNvPr id="12" name="Lige forbindelse bund"/>
          <p:cNvCxnSpPr/>
          <p:nvPr userDrawn="1"/>
        </p:nvCxnSpPr>
        <p:spPr>
          <a:xfrm>
            <a:off x="4714875" y="5932800"/>
            <a:ext cx="358616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midt"/>
          <p:cNvCxnSpPr/>
          <p:nvPr userDrawn="1"/>
        </p:nvCxnSpPr>
        <p:spPr>
          <a:xfrm>
            <a:off x="4714875" y="1782914"/>
            <a:ext cx="358616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forbindelse øverst"/>
          <p:cNvCxnSpPr/>
          <p:nvPr userDrawn="1"/>
        </p:nvCxnSpPr>
        <p:spPr>
          <a:xfrm>
            <a:off x="4714875" y="1543050"/>
            <a:ext cx="358616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89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873548"/>
            <a:ext cx="7398000" cy="9504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titel max 2 linje</a:t>
            </a:r>
          </a:p>
        </p:txBody>
      </p:sp>
      <p:sp>
        <p:nvSpPr>
          <p:cNvPr id="3" name="Pladsholder til tekst 3"/>
          <p:cNvSpPr>
            <a:spLocks noGrp="1"/>
          </p:cNvSpPr>
          <p:nvPr>
            <p:ph idx="1"/>
          </p:nvPr>
        </p:nvSpPr>
        <p:spPr>
          <a:xfrm>
            <a:off x="898525" y="2081770"/>
            <a:ext cx="7402514" cy="2068800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cxnSp>
        <p:nvCxnSpPr>
          <p:cNvPr id="12" name="Lige forbindelse bund"/>
          <p:cNvCxnSpPr/>
          <p:nvPr userDrawn="1"/>
        </p:nvCxnSpPr>
        <p:spPr>
          <a:xfrm>
            <a:off x="900000" y="4240793"/>
            <a:ext cx="740103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forbindelse øverst"/>
          <p:cNvCxnSpPr/>
          <p:nvPr userDrawn="1"/>
        </p:nvCxnSpPr>
        <p:spPr>
          <a:xfrm>
            <a:off x="900000" y="2002438"/>
            <a:ext cx="740103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898525" y="4412974"/>
            <a:ext cx="7402513" cy="15179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709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noProof="0" dirty="0" err="1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6" y="4709738"/>
            <a:ext cx="1032034" cy="292704"/>
          </a:xfrm>
          <a:prstGeom prst="rect">
            <a:avLst/>
          </a:prstGeom>
        </p:spPr>
      </p:pic>
      <p:sp>
        <p:nvSpPr>
          <p:cNvPr id="10" name="Pladsholder til tekst 9"/>
          <p:cNvSpPr>
            <a:spLocks noGrp="1"/>
          </p:cNvSpPr>
          <p:nvPr>
            <p:ph type="body" sz="quarter" idx="10"/>
          </p:nvPr>
        </p:nvSpPr>
        <p:spPr>
          <a:xfrm>
            <a:off x="898525" y="5260312"/>
            <a:ext cx="1692275" cy="702338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0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1" name="Pladsholder til tekst 9"/>
          <p:cNvSpPr>
            <a:spLocks noGrp="1"/>
          </p:cNvSpPr>
          <p:nvPr>
            <p:ph type="body" sz="quarter" idx="11"/>
          </p:nvPr>
        </p:nvSpPr>
        <p:spPr>
          <a:xfrm>
            <a:off x="2806700" y="5260312"/>
            <a:ext cx="1692275" cy="702338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0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684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898525" y="603360"/>
            <a:ext cx="7402513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903477" y="1551001"/>
            <a:ext cx="2139603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b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indsætte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for-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matering af pladsholdere til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layoutets oprindelige design 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732572" y="1551001"/>
            <a:ext cx="1921042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6551533" y="1551001"/>
            <a:ext cx="1896056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4 Nulsti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7500" y="5101935"/>
            <a:ext cx="547241" cy="197798"/>
          </a:xfrm>
          <a:prstGeom prst="rect">
            <a:avLst/>
          </a:prstGeom>
        </p:spPr>
      </p:pic>
      <p:pic>
        <p:nvPicPr>
          <p:cNvPr id="7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692746" y="3321887"/>
            <a:ext cx="363713" cy="647461"/>
          </a:xfrm>
          <a:prstGeom prst="rect">
            <a:avLst/>
          </a:prstGeom>
        </p:spPr>
      </p:pic>
      <p:pic>
        <p:nvPicPr>
          <p:cNvPr id="8" name="1 Increase decreas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88116" y="2620668"/>
            <a:ext cx="549328" cy="285228"/>
          </a:xfrm>
          <a:prstGeom prst="rect">
            <a:avLst/>
          </a:prstGeom>
        </p:spPr>
      </p:pic>
      <p:pic>
        <p:nvPicPr>
          <p:cNvPr id="10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17500" y="3991491"/>
            <a:ext cx="593368" cy="192211"/>
          </a:xfrm>
          <a:prstGeom prst="rect">
            <a:avLst/>
          </a:prstGeom>
        </p:spPr>
      </p:pic>
      <p:pic>
        <p:nvPicPr>
          <p:cNvPr id="11" name="5 Insert pictur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78519" y="1850429"/>
            <a:ext cx="262151" cy="256054"/>
          </a:xfrm>
          <a:prstGeom prst="rect">
            <a:avLst/>
          </a:prstGeom>
        </p:spPr>
      </p:pic>
      <p:pic>
        <p:nvPicPr>
          <p:cNvPr id="12" name="6 Crop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59151" y="2468094"/>
            <a:ext cx="337400" cy="321707"/>
          </a:xfrm>
          <a:prstGeom prst="rect">
            <a:avLst/>
          </a:prstGeom>
        </p:spPr>
      </p:pic>
      <p:pic>
        <p:nvPicPr>
          <p:cNvPr id="13" name="7 Scale pictur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536856" y="2938231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mørkt billede højre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498974" y="0"/>
            <a:ext cx="4645025" cy="6861175"/>
          </a:xfrm>
          <a:solidFill>
            <a:schemeClr val="accent2"/>
          </a:solidFill>
        </p:spPr>
        <p:txBody>
          <a:bodyPr bIns="612000"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da-DK" dirty="0"/>
              <a:t>Klik på ikonet for at tilføje et mørkt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525" y="2218415"/>
            <a:ext cx="3379277" cy="1824884"/>
          </a:xfrm>
        </p:spPr>
        <p:txBody>
          <a:bodyPr anchor="b"/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0" name="Logo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97838" y="6046418"/>
            <a:ext cx="1303200" cy="37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28/09/2016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9BA5DB2-6110-47D4-82D9-F0BDE98973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8525" y="4224898"/>
            <a:ext cx="3379277" cy="1491690"/>
          </a:xfrm>
        </p:spPr>
        <p:txBody>
          <a:bodyPr numCol="1" spcCol="216000"/>
          <a:lstStyle>
            <a:lvl1pPr marL="0" indent="0">
              <a:buFont typeface="Arial" panose="020B0604020202020204" pitchFamily="34" charset="0"/>
              <a:buChar char="​"/>
              <a:defRPr sz="2400"/>
            </a:lvl1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63547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lyst billede højr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498974" y="0"/>
            <a:ext cx="4645025" cy="6861175"/>
          </a:xfrm>
          <a:solidFill>
            <a:schemeClr val="bg1"/>
          </a:solidFill>
        </p:spPr>
        <p:txBody>
          <a:bodyPr bIns="612000"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da-DK" dirty="0"/>
              <a:t>Klik på ikonet for at tilføje et lyst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525" y="2218415"/>
            <a:ext cx="3379277" cy="1824884"/>
          </a:xfrm>
        </p:spPr>
        <p:txBody>
          <a:bodyPr anchor="b"/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0" name="Logo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97838" y="6046418"/>
            <a:ext cx="1303200" cy="37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28/09/2016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3B9757B-8FBB-4098-8FA1-43C87599A7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8525" y="4224898"/>
            <a:ext cx="3379277" cy="1491690"/>
          </a:xfrm>
        </p:spPr>
        <p:txBody>
          <a:bodyPr numCol="1" spcCol="216000"/>
          <a:lstStyle>
            <a:lvl1pPr marL="0" indent="0">
              <a:buFont typeface="Arial" panose="020B0604020202020204" pitchFamily="34" charset="0"/>
              <a:buChar char="​"/>
              <a:defRPr sz="2400"/>
            </a:lvl1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58625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mørkt billede højre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498974" y="0"/>
            <a:ext cx="4645025" cy="6861175"/>
          </a:xfrm>
          <a:solidFill>
            <a:schemeClr val="accent2"/>
          </a:solidFill>
        </p:spPr>
        <p:txBody>
          <a:bodyPr bIns="612000"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da-DK" dirty="0"/>
              <a:t>Klik på ikonet for at tilføje et mørkt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525" y="2218415"/>
            <a:ext cx="3379277" cy="1824884"/>
          </a:xfrm>
        </p:spPr>
        <p:txBody>
          <a:bodyPr anchor="b"/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0" name="Logo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97838" y="6046418"/>
            <a:ext cx="1303200" cy="37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28/09/2016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CA4AF6-E3CA-4B05-84A4-B2753A2F9B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8525" y="4224898"/>
            <a:ext cx="3379277" cy="1491690"/>
          </a:xfrm>
        </p:spPr>
        <p:txBody>
          <a:bodyPr numCol="1" spcCol="216000"/>
          <a:lstStyle>
            <a:lvl1pPr marL="0" indent="0">
              <a:buFont typeface="Arial" panose="020B0604020202020204" pitchFamily="34" charset="0"/>
              <a:buChar char="​"/>
              <a:defRPr sz="2400"/>
            </a:lvl1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5314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mørkt billede højr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498974" y="0"/>
            <a:ext cx="4645025" cy="6861175"/>
          </a:xfrm>
          <a:solidFill>
            <a:schemeClr val="bg1"/>
          </a:solidFill>
        </p:spPr>
        <p:txBody>
          <a:bodyPr bIns="612000"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da-DK" dirty="0"/>
              <a:t>Klik på ikonet for at tilføje et lyst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525" y="2218415"/>
            <a:ext cx="3379277" cy="1824884"/>
          </a:xfrm>
        </p:spPr>
        <p:txBody>
          <a:bodyPr anchor="b"/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9E2B60-6B2E-4FD8-A90F-6FB56CE7E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8525" y="4224898"/>
            <a:ext cx="3379277" cy="1491690"/>
          </a:xfrm>
        </p:spPr>
        <p:txBody>
          <a:bodyPr numCol="1" spcCol="216000"/>
          <a:lstStyle>
            <a:lvl1pPr marL="0" indent="0">
              <a:buFont typeface="Arial" panose="020B0604020202020204" pitchFamily="34" charset="0"/>
              <a:buChar char="​"/>
              <a:defRPr sz="2400"/>
            </a:lvl1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Logo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97838" y="6046418"/>
            <a:ext cx="1303200" cy="37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28/09/2016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021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billede top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3999" cy="4603803"/>
          </a:xfrm>
          <a:solidFill>
            <a:schemeClr val="bg1"/>
          </a:solidFill>
        </p:spPr>
        <p:txBody>
          <a:bodyPr bIns="612000"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524" y="4723075"/>
            <a:ext cx="7402513" cy="733308"/>
          </a:xfrm>
        </p:spPr>
        <p:txBody>
          <a:bodyPr anchor="b"/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38" y="6047606"/>
            <a:ext cx="1303200" cy="369612"/>
          </a:xfrm>
          <a:prstGeom prst="rect">
            <a:avLst/>
          </a:prstGeom>
        </p:spPr>
      </p:pic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28/09/2016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547AA8C-3CDD-43D0-BDB9-415B66E7DF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8525" y="5641153"/>
            <a:ext cx="5508625" cy="776063"/>
          </a:xfrm>
        </p:spPr>
        <p:txBody>
          <a:bodyPr numCol="1" spcCol="216000"/>
          <a:lstStyle>
            <a:lvl1pPr marL="0" indent="0">
              <a:buFont typeface="Arial" panose="020B0604020202020204" pitchFamily="34" charset="0"/>
              <a:buChar char="​"/>
              <a:defRPr sz="2400"/>
            </a:lvl1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62854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billede top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3999" cy="4603803"/>
          </a:xfrm>
          <a:solidFill>
            <a:schemeClr val="bg1"/>
          </a:solidFill>
        </p:spPr>
        <p:txBody>
          <a:bodyPr bIns="612000"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524" y="4723075"/>
            <a:ext cx="7402513" cy="733308"/>
          </a:xfrm>
        </p:spPr>
        <p:txBody>
          <a:bodyPr anchor="b"/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EAC40F-025F-4763-91EE-FFB3F8CF52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8525" y="5641153"/>
            <a:ext cx="5508625" cy="776063"/>
          </a:xfrm>
        </p:spPr>
        <p:txBody>
          <a:bodyPr numCol="1" spcCol="216000"/>
          <a:lstStyle>
            <a:lvl1pPr marL="0" indent="0">
              <a:buFont typeface="Arial" panose="020B0604020202020204" pitchFamily="34" charset="0"/>
              <a:buChar char="​"/>
              <a:defRPr sz="2400"/>
            </a:lvl1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38" y="6047606"/>
            <a:ext cx="1303200" cy="369612"/>
          </a:xfrm>
          <a:prstGeom prst="rect">
            <a:avLst/>
          </a:prstGeom>
        </p:spPr>
      </p:pic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28/09/2016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574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898525" y="1543050"/>
            <a:ext cx="7399338" cy="4381200"/>
          </a:xfrm>
        </p:spPr>
        <p:txBody>
          <a:bodyPr/>
          <a:lstStyle>
            <a:lvl1pPr marL="0" indent="0">
              <a:buFontTx/>
              <a:buNone/>
              <a:tabLst>
                <a:tab pos="7380000" algn="r"/>
              </a:tabLst>
              <a:defRPr sz="2400"/>
            </a:lvl1pPr>
            <a:lvl2pPr>
              <a:defRPr sz="20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40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873548"/>
            <a:ext cx="7398000" cy="4384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00" y="1550503"/>
            <a:ext cx="7398000" cy="43822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noProof="0" dirty="0"/>
              <a:t>6 </a:t>
            </a:r>
            <a:r>
              <a:rPr lang="da-DK" dirty="0"/>
              <a:t>niveau</a:t>
            </a:r>
            <a:endParaRPr lang="da-DK" noProof="0" dirty="0"/>
          </a:p>
          <a:p>
            <a:pPr lvl="6"/>
            <a:r>
              <a:rPr lang="da-DK" noProof="0" dirty="0"/>
              <a:t>7 </a:t>
            </a:r>
            <a:r>
              <a:rPr lang="da-DK" dirty="0"/>
              <a:t>niveau</a:t>
            </a:r>
            <a:endParaRPr lang="da-DK" noProof="0" dirty="0"/>
          </a:p>
          <a:p>
            <a:pPr lvl="7"/>
            <a:r>
              <a:rPr lang="da-DK" noProof="0" dirty="0"/>
              <a:t>8 </a:t>
            </a:r>
            <a:r>
              <a:rPr lang="da-DK" dirty="0"/>
              <a:t>niveau</a:t>
            </a:r>
            <a:endParaRPr lang="da-DK" noProof="0" dirty="0"/>
          </a:p>
          <a:p>
            <a:pPr lvl="8"/>
            <a:r>
              <a:rPr lang="da-DK" noProof="0" dirty="0"/>
              <a:t>9 </a:t>
            </a:r>
            <a:r>
              <a:rPr lang="da-DK" dirty="0"/>
              <a:t>niveau</a:t>
            </a:r>
            <a:endParaRPr lang="da-DK" noProof="0" dirty="0"/>
          </a:p>
        </p:txBody>
      </p:sp>
      <p:sp>
        <p:nvSpPr>
          <p:cNvPr id="9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28/09/2016</a:t>
            </a:r>
          </a:p>
        </p:txBody>
      </p:sp>
      <p:sp>
        <p:nvSpPr>
          <p:cNvPr id="10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1038" y="6342260"/>
            <a:ext cx="842962" cy="2533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5" name="Logo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868" y="6295670"/>
            <a:ext cx="983169" cy="27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98" r:id="rId2"/>
    <p:sldLayoutId id="2147483693" r:id="rId3"/>
    <p:sldLayoutId id="2147483699" r:id="rId4"/>
    <p:sldLayoutId id="2147483694" r:id="rId5"/>
    <p:sldLayoutId id="2147483700" r:id="rId6"/>
    <p:sldLayoutId id="2147483696" r:id="rId7"/>
    <p:sldLayoutId id="2147483695" r:id="rId8"/>
    <p:sldLayoutId id="2147483697" r:id="rId9"/>
    <p:sldLayoutId id="2147483650" r:id="rId10"/>
    <p:sldLayoutId id="2147483701" r:id="rId11"/>
    <p:sldLayoutId id="2147483702" r:id="rId12"/>
    <p:sldLayoutId id="2147483703" r:id="rId13"/>
    <p:sldLayoutId id="2147483657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10" r:id="rId20"/>
    <p:sldLayoutId id="2147483709" r:id="rId21"/>
    <p:sldLayoutId id="2147483711" r:id="rId22"/>
    <p:sldLayoutId id="2147483654" r:id="rId23"/>
    <p:sldLayoutId id="2147483655" r:id="rId24"/>
    <p:sldLayoutId id="2147483670" r:id="rId25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​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​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66" userDrawn="1">
          <p15:clr>
            <a:srgbClr val="F26B43"/>
          </p15:clr>
        </p15:guide>
        <p15:guide id="2" pos="5229" userDrawn="1">
          <p15:clr>
            <a:srgbClr val="F26B43"/>
          </p15:clr>
        </p15:guide>
        <p15:guide id="3" orient="horz" pos="972" userDrawn="1">
          <p15:clr>
            <a:srgbClr val="F26B43"/>
          </p15:clr>
        </p15:guide>
        <p15:guide id="4" orient="horz" pos="3731" userDrawn="1">
          <p15:clr>
            <a:srgbClr val="F26B43"/>
          </p15:clr>
        </p15:guide>
        <p15:guide id="5" pos="5227" userDrawn="1">
          <p15:clr>
            <a:srgbClr val="F26B43"/>
          </p15:clr>
        </p15:guide>
        <p15:guide id="6" orient="horz" pos="550" userDrawn="1">
          <p15:clr>
            <a:srgbClr val="F26B43"/>
          </p15:clr>
        </p15:guide>
        <p15:guide id="7" orient="horz" pos="8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 descr="Et billede, der indeholder udendørs, træ, bus, gade&#10;&#10;Automatisk genereret beskrivelse">
            <a:extLst>
              <a:ext uri="{FF2B5EF4-FFF2-40B4-BE49-F238E27FC236}">
                <a16:creationId xmlns:a16="http://schemas.microsoft.com/office/drawing/2014/main" id="{F1A8C6F5-1182-4029-B05D-8E3715907E9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" r="5604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5DEF6EF-A4E1-410F-BF59-0E2A064D8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Møde i </a:t>
            </a:r>
            <a:r>
              <a:rPr lang="da-DK"/>
              <a:t>KKR S og H 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1C1F12F-71BF-44D4-8D53-D920BDC5B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1. og 3. februar 2021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A9B2D03-59A0-4702-9E3C-F14D54EE86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150EF641-28C2-47B2-87C2-9AF48139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28/09/2016</a:t>
            </a:r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F1324838-52CC-4823-A305-801F931E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120F9FB1-D207-48B0-B30E-AC054FD6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541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lu infection red symbol corona virus infection Vector Image">
            <a:extLst>
              <a:ext uri="{FF2B5EF4-FFF2-40B4-BE49-F238E27FC236}">
                <a16:creationId xmlns:a16="http://schemas.microsoft.com/office/drawing/2014/main" id="{427D2CE8-5180-4455-ADA2-37EFE3DAA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4" r="11624" b="7599"/>
          <a:stretch/>
        </p:blipFill>
        <p:spPr bwMode="auto">
          <a:xfrm>
            <a:off x="2856045" y="2432380"/>
            <a:ext cx="1531370" cy="199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9134CDE7-41AF-406A-ABA1-CDE72B171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73547"/>
            <a:ext cx="7532800" cy="950279"/>
          </a:xfrm>
        </p:spPr>
        <p:txBody>
          <a:bodyPr/>
          <a:lstStyle/>
          <a:p>
            <a:r>
              <a:rPr lang="da-DK" sz="3200" dirty="0" err="1"/>
              <a:t>Covid</a:t>
            </a:r>
            <a:r>
              <a:rPr lang="da-DK" sz="3200" dirty="0"/>
              <a:t> er en samfundskrise… for kollektiv transport er det især en indtægtskrise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65714069-9BB4-43DA-85AA-DBD38B2B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28/09/2016</a:t>
            </a:r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4DB4E26D-CA19-4DF5-AD89-9F261E0D0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1BF3A460-704D-4764-8F36-408BCA0A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12" name="Taleboble: rektangel 11">
            <a:extLst>
              <a:ext uri="{FF2B5EF4-FFF2-40B4-BE49-F238E27FC236}">
                <a16:creationId xmlns:a16="http://schemas.microsoft.com/office/drawing/2014/main" id="{3A3CD2AF-DDE2-4880-92EF-3A0686316B89}"/>
              </a:ext>
            </a:extLst>
          </p:cNvPr>
          <p:cNvSpPr/>
          <p:nvPr/>
        </p:nvSpPr>
        <p:spPr>
          <a:xfrm>
            <a:off x="882733" y="2070784"/>
            <a:ext cx="2068884" cy="570816"/>
          </a:xfrm>
          <a:prstGeom prst="wedgeRectCallout">
            <a:avLst>
              <a:gd name="adj1" fmla="val 33186"/>
              <a:gd name="adj2" fmla="val 75508"/>
            </a:avLst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dirty="0">
                <a:solidFill>
                  <a:schemeClr val="tx1"/>
                </a:solidFill>
              </a:rPr>
              <a:t>S</a:t>
            </a:r>
            <a:r>
              <a:rPr lang="da-DK" sz="1600" noProof="0" dirty="0" err="1">
                <a:solidFill>
                  <a:schemeClr val="tx1"/>
                </a:solidFill>
              </a:rPr>
              <a:t>undhedskrise</a:t>
            </a:r>
            <a:endParaRPr lang="da-DK" sz="1600" noProof="0" dirty="0">
              <a:solidFill>
                <a:schemeClr val="tx1"/>
              </a:solidFill>
            </a:endParaRPr>
          </a:p>
        </p:txBody>
      </p:sp>
      <p:sp>
        <p:nvSpPr>
          <p:cNvPr id="15" name="Taleboble: rektangel 14">
            <a:extLst>
              <a:ext uri="{FF2B5EF4-FFF2-40B4-BE49-F238E27FC236}">
                <a16:creationId xmlns:a16="http://schemas.microsoft.com/office/drawing/2014/main" id="{AE173744-CE81-4806-98A4-15AC10E9B4CF}"/>
              </a:ext>
            </a:extLst>
          </p:cNvPr>
          <p:cNvSpPr/>
          <p:nvPr/>
        </p:nvSpPr>
        <p:spPr>
          <a:xfrm>
            <a:off x="3644473" y="2070782"/>
            <a:ext cx="2256333" cy="570817"/>
          </a:xfrm>
          <a:prstGeom prst="wedgeRectCallout">
            <a:avLst>
              <a:gd name="adj1" fmla="val -35417"/>
              <a:gd name="adj2" fmla="val 75837"/>
            </a:avLst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noProof="0" dirty="0">
                <a:solidFill>
                  <a:schemeClr val="tx1"/>
                </a:solidFill>
              </a:rPr>
              <a:t>Virksomhedskrise</a:t>
            </a:r>
          </a:p>
        </p:txBody>
      </p:sp>
      <p:sp>
        <p:nvSpPr>
          <p:cNvPr id="16" name="Taleboble: rektangel 15">
            <a:extLst>
              <a:ext uri="{FF2B5EF4-FFF2-40B4-BE49-F238E27FC236}">
                <a16:creationId xmlns:a16="http://schemas.microsoft.com/office/drawing/2014/main" id="{B0BDD529-4961-4390-A293-FB931700924B}"/>
              </a:ext>
            </a:extLst>
          </p:cNvPr>
          <p:cNvSpPr/>
          <p:nvPr/>
        </p:nvSpPr>
        <p:spPr>
          <a:xfrm>
            <a:off x="900001" y="3764515"/>
            <a:ext cx="2051618" cy="570815"/>
          </a:xfrm>
          <a:prstGeom prst="wedgeRectCallout">
            <a:avLst>
              <a:gd name="adj1" fmla="val 35729"/>
              <a:gd name="adj2" fmla="val -73826"/>
            </a:avLst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noProof="0" dirty="0">
                <a:solidFill>
                  <a:schemeClr val="tx1"/>
                </a:solidFill>
              </a:rPr>
              <a:t>Beskæftigelseskrise</a:t>
            </a:r>
          </a:p>
        </p:txBody>
      </p:sp>
      <p:sp>
        <p:nvSpPr>
          <p:cNvPr id="18" name="Taleboble: rektangel 17">
            <a:extLst>
              <a:ext uri="{FF2B5EF4-FFF2-40B4-BE49-F238E27FC236}">
                <a16:creationId xmlns:a16="http://schemas.microsoft.com/office/drawing/2014/main" id="{D240869A-48BB-49AC-9FD5-3CE1002720A4}"/>
              </a:ext>
            </a:extLst>
          </p:cNvPr>
          <p:cNvSpPr/>
          <p:nvPr/>
        </p:nvSpPr>
        <p:spPr>
          <a:xfrm>
            <a:off x="4733843" y="2915920"/>
            <a:ext cx="3582988" cy="3014980"/>
          </a:xfrm>
          <a:prstGeom prst="wedgeRectCallout">
            <a:avLst>
              <a:gd name="adj1" fmla="val -60225"/>
              <a:gd name="adj2" fmla="val -33270"/>
            </a:avLst>
          </a:pr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r>
              <a:rPr lang="da-DK" b="1" noProof="0" dirty="0">
                <a:solidFill>
                  <a:schemeClr val="tx1"/>
                </a:solidFill>
              </a:rPr>
              <a:t>Indtægtskrise</a:t>
            </a:r>
            <a:endParaRPr lang="da-DK" b="1" noProof="0" dirty="0">
              <a:solidFill>
                <a:sysClr val="windowText" lastClr="000000"/>
              </a:solidFill>
            </a:endParaRPr>
          </a:p>
          <a:p>
            <a:endParaRPr lang="da-DK" sz="1600" b="1" dirty="0">
              <a:solidFill>
                <a:sysClr val="windowText" lastClr="000000"/>
              </a:solidFill>
            </a:endParaRPr>
          </a:p>
          <a:p>
            <a:r>
              <a:rPr lang="da-DK" sz="1600" dirty="0">
                <a:solidFill>
                  <a:sysClr val="windowText" lastClr="000000"/>
                </a:solidFill>
              </a:rPr>
              <a:t>Den kollektive transport </a:t>
            </a:r>
            <a:r>
              <a:rPr lang="da-DK" sz="1600" u="sng" dirty="0">
                <a:solidFill>
                  <a:sysClr val="windowText" lastClr="000000"/>
                </a:solidFill>
              </a:rPr>
              <a:t>skal</a:t>
            </a:r>
            <a:r>
              <a:rPr lang="da-DK" sz="1600" dirty="0">
                <a:solidFill>
                  <a:sysClr val="windowText" lastClr="000000"/>
                </a:solidFill>
              </a:rPr>
              <a:t> holde åbent, men har meget få kunder.</a:t>
            </a:r>
          </a:p>
          <a:p>
            <a:endParaRPr lang="da-DK" sz="1600" dirty="0">
              <a:solidFill>
                <a:sysClr val="windowText" lastClr="000000"/>
              </a:solidFill>
            </a:endParaRPr>
          </a:p>
          <a:p>
            <a:r>
              <a:rPr lang="da-DK" sz="1600" dirty="0">
                <a:solidFill>
                  <a:sysClr val="windowText" lastClr="000000"/>
                </a:solidFill>
              </a:rPr>
              <a:t>Myndighederne opfordrer til at undgå kollektiv transport og erstatte korte ture med cykel eller gang.  </a:t>
            </a:r>
          </a:p>
          <a:p>
            <a:endParaRPr lang="da-DK" sz="1600" dirty="0">
              <a:solidFill>
                <a:sysClr val="windowText" lastClr="000000"/>
              </a:solidFill>
            </a:endParaRPr>
          </a:p>
          <a:p>
            <a:r>
              <a:rPr lang="da-DK" sz="1600" dirty="0">
                <a:solidFill>
                  <a:sysClr val="windowText" lastClr="000000"/>
                </a:solidFill>
              </a:rPr>
              <a:t>Indtægtskrisen er størst der, hvor man havde flest kunder.</a:t>
            </a:r>
          </a:p>
          <a:p>
            <a:endParaRPr lang="da-DK" sz="1800" b="1" noProof="0" dirty="0">
              <a:solidFill>
                <a:schemeClr val="tx1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611486C-D301-4D8F-B0F6-10A196C196C7}"/>
              </a:ext>
            </a:extLst>
          </p:cNvPr>
          <p:cNvSpPr/>
          <p:nvPr/>
        </p:nvSpPr>
        <p:spPr>
          <a:xfrm>
            <a:off x="882733" y="4757645"/>
            <a:ext cx="3582988" cy="117325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B6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r>
              <a:rPr lang="da-DK" dirty="0">
                <a:solidFill>
                  <a:schemeClr val="tx1"/>
                </a:solidFill>
              </a:rPr>
              <a:t>I den kollektive transport og </a:t>
            </a:r>
            <a:r>
              <a:rPr lang="da-DK" noProof="0" dirty="0">
                <a:solidFill>
                  <a:schemeClr val="tx1"/>
                </a:solidFill>
              </a:rPr>
              <a:t>i andre brancher forventes først normaltilstande i 2025</a:t>
            </a:r>
            <a:endParaRPr lang="da-DK" sz="1600" dirty="0">
              <a:solidFill>
                <a:sysClr val="windowText" lastClr="000000"/>
              </a:solidFill>
            </a:endParaRPr>
          </a:p>
          <a:p>
            <a:endParaRPr lang="da-DK" sz="1800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5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400FB2-F3E0-4D13-8DFD-7925B23F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73547"/>
            <a:ext cx="7810863" cy="950279"/>
          </a:xfrm>
        </p:spPr>
        <p:txBody>
          <a:bodyPr anchor="t"/>
          <a:lstStyle/>
          <a:p>
            <a:r>
              <a:rPr lang="da-DK" sz="2800" dirty="0"/>
              <a:t>Vi har redskaberne til, at den kollektive transport også kan bidrage til samfundet fremover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5C447F-1161-4251-9B89-41D1869F2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E021908-0906-4433-B79C-7267D04E4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FE20FC7-AFCD-428F-A63E-B2C2C311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en-GB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C0A7FE-5E97-4659-9352-C929AC1F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fld id="{24C8C45C-947F-4981-8B3F-4F32E973C90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4D05255-BA36-4DE8-BF82-0713FE7FE153}"/>
              </a:ext>
            </a:extLst>
          </p:cNvPr>
          <p:cNvSpPr/>
          <p:nvPr/>
        </p:nvSpPr>
        <p:spPr>
          <a:xfrm>
            <a:off x="925131" y="2203471"/>
            <a:ext cx="2403476" cy="4047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da-DK" sz="1100" b="1" dirty="0">
                <a:solidFill>
                  <a:schemeClr val="tx1"/>
                </a:solidFill>
              </a:rPr>
              <a:t>Problemer 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Lang tid før kunder retur.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Færre ”tvangskunder”.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Massive trængselsudfordringer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Støj og møg i bykerner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Problemer, hvis vi både skal spare og investere. </a:t>
            </a:r>
          </a:p>
          <a:p>
            <a:pPr>
              <a:spcAft>
                <a:spcPts val="600"/>
              </a:spcAft>
            </a:pPr>
            <a:br>
              <a:rPr lang="da-DK" sz="1100" b="1" dirty="0">
                <a:solidFill>
                  <a:schemeClr val="tx1"/>
                </a:solidFill>
              </a:rPr>
            </a:br>
            <a:endParaRPr lang="da-DK" sz="11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br>
              <a:rPr lang="da-DK" sz="1100" b="1" dirty="0">
                <a:solidFill>
                  <a:schemeClr val="tx1"/>
                </a:solidFill>
              </a:rPr>
            </a:br>
            <a:r>
              <a:rPr lang="da-DK" sz="1100" b="1" dirty="0">
                <a:solidFill>
                  <a:schemeClr val="tx1"/>
                </a:solidFill>
              </a:rPr>
              <a:t>Løsninger (mere service)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Tilpasning til sydhavnsmetro og letbane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Etablering af BRT-net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Fremkommelighedstiltag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Grøn omstilling – (færre driftsomkostninger) 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1100" dirty="0">
              <a:solidFill>
                <a:schemeClr val="tx1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CFFFAFF-DDB4-40AA-94BE-6B8D693092F8}"/>
              </a:ext>
            </a:extLst>
          </p:cNvPr>
          <p:cNvSpPr/>
          <p:nvPr/>
        </p:nvSpPr>
        <p:spPr>
          <a:xfrm>
            <a:off x="3398042" y="2294908"/>
            <a:ext cx="2403476" cy="40473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da-DK" sz="1100" b="1" dirty="0">
                <a:solidFill>
                  <a:schemeClr val="tx1"/>
                </a:solidFill>
              </a:rPr>
              <a:t>Problemer</a:t>
            </a:r>
          </a:p>
          <a:p>
            <a:pPr marL="185738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Nogen tid før kunder retur</a:t>
            </a:r>
          </a:p>
          <a:p>
            <a:pPr marL="185738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Flere har bil. </a:t>
            </a:r>
          </a:p>
          <a:p>
            <a:pPr marL="185738" lvl="0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Trængselsudfordringer.</a:t>
            </a:r>
          </a:p>
          <a:p>
            <a:pPr marL="185738" lvl="0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Tiltrække virksomheder og arbejdskraft</a:t>
            </a:r>
          </a:p>
          <a:p>
            <a:pPr marL="185738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Støj og møg i bykerner</a:t>
            </a:r>
          </a:p>
          <a:p>
            <a:pPr marL="185738" lvl="0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Unge til uddannelse</a:t>
            </a:r>
          </a:p>
          <a:p>
            <a:pPr marL="185738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Problem at spare og investere.</a:t>
            </a:r>
            <a:br>
              <a:rPr lang="da-DK" sz="1100" dirty="0">
                <a:solidFill>
                  <a:schemeClr val="tx1"/>
                </a:solidFill>
              </a:rPr>
            </a:br>
            <a:endParaRPr lang="da-DK" sz="1100" dirty="0">
              <a:solidFill>
                <a:schemeClr val="tx1"/>
              </a:solidFill>
            </a:endParaRPr>
          </a:p>
          <a:p>
            <a:pPr lvl="0">
              <a:spcAft>
                <a:spcPts val="600"/>
              </a:spcAft>
            </a:pPr>
            <a:r>
              <a:rPr lang="da-DK" sz="1100" b="1" dirty="0">
                <a:solidFill>
                  <a:schemeClr val="tx1"/>
                </a:solidFill>
              </a:rPr>
              <a:t>Løsninger (bedre sammenhæng)</a:t>
            </a:r>
          </a:p>
          <a:p>
            <a:pPr marL="185738" lvl="0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BRT-lignende løsninger i købstæder </a:t>
            </a:r>
          </a:p>
          <a:p>
            <a:pPr marL="185738" lvl="0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Sammenhæng i knudepunkter</a:t>
            </a:r>
          </a:p>
          <a:p>
            <a:pPr marL="185738" lvl="0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Samarbejde med virksomheder om mobilitet</a:t>
            </a:r>
          </a:p>
          <a:p>
            <a:pPr marL="185738" lvl="0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Grøn omstilling – (færre driftsomkostninger)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686D0E0-A0B4-4CEA-AB80-CA3B7DBA4C8A}"/>
              </a:ext>
            </a:extLst>
          </p:cNvPr>
          <p:cNvSpPr/>
          <p:nvPr/>
        </p:nvSpPr>
        <p:spPr>
          <a:xfrm>
            <a:off x="5881980" y="2203471"/>
            <a:ext cx="2403476" cy="4047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da-DK" sz="1100" b="1" dirty="0">
                <a:solidFill>
                  <a:schemeClr val="tx1"/>
                </a:solidFill>
              </a:rPr>
              <a:t>Problemer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Mindre problem med kundefrafald. 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Flere har bil. 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Adgang til strategiske net.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Unge til uddannelsen og frafald. </a:t>
            </a:r>
            <a:endParaRPr lang="da-DK" sz="11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br>
              <a:rPr lang="da-DK" sz="1100" b="1" dirty="0">
                <a:solidFill>
                  <a:schemeClr val="tx1"/>
                </a:solidFill>
              </a:rPr>
            </a:br>
            <a:endParaRPr lang="da-DK" sz="11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da-DK" sz="11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br>
              <a:rPr lang="da-DK" sz="1100" b="1" dirty="0">
                <a:solidFill>
                  <a:schemeClr val="tx1"/>
                </a:solidFill>
              </a:rPr>
            </a:br>
            <a:r>
              <a:rPr lang="da-DK" sz="1100" b="1" dirty="0">
                <a:solidFill>
                  <a:schemeClr val="tx1"/>
                </a:solidFill>
              </a:rPr>
              <a:t>Løsninger (mere fleksibilitet)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Tror vi har de rigtige redskaber for at løse problemerne (</a:t>
            </a:r>
            <a:r>
              <a:rPr lang="da-DK" sz="1100">
                <a:solidFill>
                  <a:schemeClr val="tx1"/>
                </a:solidFill>
              </a:rPr>
              <a:t>nye services, flextur</a:t>
            </a:r>
            <a:r>
              <a:rPr lang="da-DK" sz="1100" dirty="0">
                <a:solidFill>
                  <a:schemeClr val="tx1"/>
                </a:solidFill>
              </a:rPr>
              <a:t>, plustur, m.v.)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</a:rPr>
              <a:t>Bedre sammenhæng til det strategiske net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C647197-8E1F-43D2-8C45-F31B2CB25B93}"/>
              </a:ext>
            </a:extLst>
          </p:cNvPr>
          <p:cNvSpPr/>
          <p:nvPr/>
        </p:nvSpPr>
        <p:spPr>
          <a:xfrm>
            <a:off x="898522" y="1807915"/>
            <a:ext cx="2403476" cy="401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b="1" dirty="0">
                <a:solidFill>
                  <a:schemeClr val="tx1"/>
                </a:solidFill>
              </a:rPr>
              <a:t>Storkøbenhavn</a:t>
            </a:r>
            <a:endParaRPr lang="da-DK" sz="1600" b="1" noProof="0" dirty="0" err="1">
              <a:solidFill>
                <a:schemeClr val="tx1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63A0D85-B5AD-49C3-9559-F1F8E43C8E1D}"/>
              </a:ext>
            </a:extLst>
          </p:cNvPr>
          <p:cNvSpPr/>
          <p:nvPr/>
        </p:nvSpPr>
        <p:spPr>
          <a:xfrm>
            <a:off x="3398041" y="1801986"/>
            <a:ext cx="2403476" cy="4014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b="1" noProof="0" dirty="0">
                <a:solidFill>
                  <a:schemeClr val="tx1"/>
                </a:solidFill>
              </a:rPr>
              <a:t>Større byer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F4F7E45-B71E-4BED-9757-5047F2A99B6D}"/>
              </a:ext>
            </a:extLst>
          </p:cNvPr>
          <p:cNvSpPr/>
          <p:nvPr/>
        </p:nvSpPr>
        <p:spPr>
          <a:xfrm>
            <a:off x="5897559" y="1801986"/>
            <a:ext cx="2403476" cy="4014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b="1" noProof="0" dirty="0">
                <a:solidFill>
                  <a:schemeClr val="tx1"/>
                </a:solidFill>
              </a:rPr>
              <a:t>Uden for større byer</a:t>
            </a:r>
          </a:p>
        </p:txBody>
      </p:sp>
    </p:spTree>
    <p:extLst>
      <p:ext uri="{BB962C8B-B14F-4D97-AF65-F5344CB8AC3E}">
        <p14:creationId xmlns:p14="http://schemas.microsoft.com/office/powerpoint/2010/main" val="224411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 descr="Et billede, der indeholder kort&#10;&#10;Automatisk genereret beskrivelse">
            <a:extLst>
              <a:ext uri="{FF2B5EF4-FFF2-40B4-BE49-F238E27FC236}">
                <a16:creationId xmlns:a16="http://schemas.microsoft.com/office/drawing/2014/main" id="{38EA4EA9-2581-47C5-A181-2E69EEF6C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223" y="1863540"/>
            <a:ext cx="1675950" cy="245695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C586950-8DBC-4588-BE9D-B9BB18F2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73547"/>
            <a:ext cx="7398000" cy="950279"/>
          </a:xfrm>
        </p:spPr>
        <p:txBody>
          <a:bodyPr/>
          <a:lstStyle/>
          <a:p>
            <a:r>
              <a:rPr lang="da-DK" sz="2800" dirty="0"/>
              <a:t>Der skal betydelige reduktioner i serviceniveau til for at dække en udgift til 5 pct. passagertab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E8988D-0C9E-476A-B77C-103401A59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68FCFF-33BE-4504-84F6-9C0CBCFF4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FF37EE-3336-4799-9CD0-597DEC4E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99604BF0-5BEA-4E8E-8D8C-FCB4A5337226}"/>
              </a:ext>
            </a:extLst>
          </p:cNvPr>
          <p:cNvSpPr txBox="1">
            <a:spLocks/>
          </p:cNvSpPr>
          <p:nvPr/>
        </p:nvSpPr>
        <p:spPr>
          <a:xfrm>
            <a:off x="873000" y="802457"/>
            <a:ext cx="7398000" cy="4384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B59CBDA-386A-4100-A8A3-08A683E5B313}"/>
              </a:ext>
            </a:extLst>
          </p:cNvPr>
          <p:cNvSpPr txBox="1"/>
          <p:nvPr/>
        </p:nvSpPr>
        <p:spPr>
          <a:xfrm>
            <a:off x="891087" y="4432809"/>
            <a:ext cx="7399475" cy="2115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Movias trafik ligger lige nu samlet i indeks 38.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Krisen har varet længere end vi troede – det tager flere år at få kunderne tilbage (2025)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Passagertab på 5 pct. (9 </a:t>
            </a:r>
            <a:r>
              <a:rPr lang="da-DK" sz="1600" dirty="0" err="1"/>
              <a:t>mio.kunder</a:t>
            </a:r>
            <a:r>
              <a:rPr lang="da-DK" sz="1600" dirty="0"/>
              <a:t>) giver årlig manko på 100 mio. kr. – reduktion i serviceniveau (</a:t>
            </a:r>
            <a:r>
              <a:rPr lang="da-DK" sz="1600" dirty="0" err="1"/>
              <a:t>sparevejen</a:t>
            </a:r>
            <a:r>
              <a:rPr lang="da-DK" sz="1600" dirty="0"/>
              <a:t>) vil betyde yderligere frafald af 13,5 </a:t>
            </a:r>
            <a:r>
              <a:rPr lang="da-DK" sz="1600" dirty="0" err="1"/>
              <a:t>mio.kunder</a:t>
            </a: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Movia går nu i dialog med forvaltninger i kommuner og regioner, så vi får fælles grundlag for at vurdere problemer og muligheder </a:t>
            </a:r>
          </a:p>
        </p:txBody>
      </p:sp>
      <p:pic>
        <p:nvPicPr>
          <p:cNvPr id="12" name="Billede 11" descr="Et billede, der indeholder kort&#10;&#10;Automatisk genereret beskrivelse">
            <a:extLst>
              <a:ext uri="{FF2B5EF4-FFF2-40B4-BE49-F238E27FC236}">
                <a16:creationId xmlns:a16="http://schemas.microsoft.com/office/drawing/2014/main" id="{4745E518-6236-47D0-82D2-BA243F1BD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87" y="1823827"/>
            <a:ext cx="1675950" cy="2456952"/>
          </a:xfrm>
          <a:prstGeom prst="rect">
            <a:avLst/>
          </a:prstGeom>
        </p:spPr>
      </p:pic>
      <p:pic>
        <p:nvPicPr>
          <p:cNvPr id="15" name="Billede 14" descr="Et billede, der indeholder kort&#10;&#10;Automatisk genereret beskrivelse">
            <a:extLst>
              <a:ext uri="{FF2B5EF4-FFF2-40B4-BE49-F238E27FC236}">
                <a16:creationId xmlns:a16="http://schemas.microsoft.com/office/drawing/2014/main" id="{5B5595E5-51D8-4CE2-8074-C92D935423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37" y="1907370"/>
            <a:ext cx="1610431" cy="236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52937"/>
      </p:ext>
    </p:extLst>
  </p:cSld>
  <p:clrMapOvr>
    <a:masterClrMapping/>
  </p:clrMapOvr>
</p:sld>
</file>

<file path=ppt/theme/theme1.xml><?xml version="1.0" encoding="utf-8"?>
<a:theme xmlns:a="http://schemas.openxmlformats.org/drawingml/2006/main" name="Movia PowerPoint skabelon">
  <a:themeElements>
    <a:clrScheme name="Movia Farvetema">
      <a:dk1>
        <a:sysClr val="windowText" lastClr="000000"/>
      </a:dk1>
      <a:lt1>
        <a:sysClr val="window" lastClr="FFFFFF"/>
      </a:lt1>
      <a:dk2>
        <a:srgbClr val="899BBC"/>
      </a:dk2>
      <a:lt2>
        <a:srgbClr val="FFE0A8"/>
      </a:lt2>
      <a:accent1>
        <a:srgbClr val="FFB612"/>
      </a:accent1>
      <a:accent2>
        <a:srgbClr val="BFC3C6"/>
      </a:accent2>
      <a:accent3>
        <a:srgbClr val="00214D"/>
      </a:accent3>
      <a:accent4>
        <a:srgbClr val="BCB295"/>
      </a:accent4>
      <a:accent5>
        <a:srgbClr val="54B948"/>
      </a:accent5>
      <a:accent6>
        <a:srgbClr val="00A5CC"/>
      </a:accent6>
      <a:hlink>
        <a:srgbClr val="00214D"/>
      </a:hlink>
      <a:folHlink>
        <a:srgbClr val="899BBC"/>
      </a:folHlink>
    </a:clrScheme>
    <a:fontScheme name="Movia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800" noProof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via PowerPoint skabelon.potx" id="{383EF801-F3B8-4AE8-84DC-A815F8FFC971}" vid="{EE771157-7208-428E-A199-30A93884D8B2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1BBAC440466E469ED1CA15BBD47301" ma:contentTypeVersion="0" ma:contentTypeDescription="Create a new document." ma:contentTypeScope="" ma:versionID="d28ec33b9a00f1386c33cbb89fef802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145490-50D1-4FBF-9A9D-978CADA79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0C1D6D3-0265-42EA-B3D0-E79B21863B6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2FC8E5-FB6D-4BD3-A54D-335C81D7CE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10528</TotalTime>
  <Words>301</Words>
  <Application>Microsoft Office PowerPoint</Application>
  <PresentationFormat>Skærmshow (4:3)</PresentationFormat>
  <Paragraphs>70</Paragraphs>
  <Slides>4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6" baseType="lpstr">
      <vt:lpstr>Arial</vt:lpstr>
      <vt:lpstr>Movia PowerPoint skabelon</vt:lpstr>
      <vt:lpstr>Møde i KKR S og H </vt:lpstr>
      <vt:lpstr>Covid er en samfundskrise… for kollektiv transport er det især en indtægtskrise</vt:lpstr>
      <vt:lpstr>Vi har redskaberne til, at den kollektive transport også kan bidrage til samfundet fremover</vt:lpstr>
      <vt:lpstr>Der skal betydelige reduktioner i serviceniveau til for at dække en udgift til 5 pct. passagertab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genopretning af Movias økonomi</dc:title>
  <dc:creator>Camilla Struckmann</dc:creator>
  <cp:lastModifiedBy>Thomas Dethlefsen</cp:lastModifiedBy>
  <cp:revision>212</cp:revision>
  <cp:lastPrinted>2021-01-20T10:38:54Z</cp:lastPrinted>
  <dcterms:created xsi:type="dcterms:W3CDTF">2021-01-04T12:43:03Z</dcterms:created>
  <dcterms:modified xsi:type="dcterms:W3CDTF">2021-01-28T11:26:38Z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ContentTypeId">
    <vt:lpwstr>0x010100F11BBAC440466E469ED1CA15BBD47301</vt:lpwstr>
  </property>
</Properties>
</file>