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9" r:id="rId5"/>
    <p:sldId id="260" r:id="rId6"/>
    <p:sldId id="257" r:id="rId7"/>
    <p:sldId id="262" r:id="rId8"/>
    <p:sldId id="261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e Cecilie von Düring Lausen" userId="f2bca462-2b52-46e6-ae56-3efa5834c146" providerId="ADAL" clId="{2FD80117-6C81-4B1C-8999-35FD0EDEEBAC}"/>
    <pc:docChg chg="custSel modSld">
      <pc:chgData name="Caroline Cecilie von Düring Lausen" userId="f2bca462-2b52-46e6-ae56-3efa5834c146" providerId="ADAL" clId="{2FD80117-6C81-4B1C-8999-35FD0EDEEBAC}" dt="2025-12-09T14:41:30.138" v="15"/>
      <pc:docMkLst>
        <pc:docMk/>
      </pc:docMkLst>
      <pc:sldChg chg="modSp mod modNotes">
        <pc:chgData name="Caroline Cecilie von Düring Lausen" userId="f2bca462-2b52-46e6-ae56-3efa5834c146" providerId="ADAL" clId="{2FD80117-6C81-4B1C-8999-35FD0EDEEBAC}" dt="2025-12-09T14:41:27.443" v="11"/>
        <pc:sldMkLst>
          <pc:docMk/>
          <pc:sldMk cId="2714183309" sldId="257"/>
        </pc:sldMkLst>
        <pc:graphicFrameChg chg="mod">
          <ac:chgData name="Caroline Cecilie von Düring Lausen" userId="f2bca462-2b52-46e6-ae56-3efa5834c146" providerId="ADAL" clId="{2FD80117-6C81-4B1C-8999-35FD0EDEEBAC}" dt="2025-12-09T14:41:27.443" v="11"/>
          <ac:graphicFrameMkLst>
            <pc:docMk/>
            <pc:sldMk cId="2714183309" sldId="257"/>
            <ac:graphicFrameMk id="50" creationId="{166CE8B7-F943-DF7B-1EEA-60F6FDDCA2D9}"/>
          </ac:graphicFrameMkLst>
        </pc:graphicFrameChg>
      </pc:sldChg>
      <pc:sldChg chg="modSp mod modNotes">
        <pc:chgData name="Caroline Cecilie von Düring Lausen" userId="f2bca462-2b52-46e6-ae56-3efa5834c146" providerId="ADAL" clId="{2FD80117-6C81-4B1C-8999-35FD0EDEEBAC}" dt="2025-12-09T14:41:24.670" v="7"/>
        <pc:sldMkLst>
          <pc:docMk/>
          <pc:sldMk cId="27183628" sldId="259"/>
        </pc:sldMkLst>
        <pc:graphicFrameChg chg="mod modGraphic">
          <ac:chgData name="Caroline Cecilie von Düring Lausen" userId="f2bca462-2b52-46e6-ae56-3efa5834c146" providerId="ADAL" clId="{2FD80117-6C81-4B1C-8999-35FD0EDEEBAC}" dt="2025-12-09T14:41:24.670" v="7"/>
          <ac:graphicFrameMkLst>
            <pc:docMk/>
            <pc:sldMk cId="27183628" sldId="259"/>
            <ac:graphicFrameMk id="6" creationId="{E2B617AD-7ECD-36B8-990B-510ADA372E84}"/>
          </ac:graphicFrameMkLst>
        </pc:graphicFrameChg>
      </pc:sldChg>
      <pc:sldChg chg="modSp mod modNotes">
        <pc:chgData name="Caroline Cecilie von Düring Lausen" userId="f2bca462-2b52-46e6-ae56-3efa5834c146" providerId="ADAL" clId="{2FD80117-6C81-4B1C-8999-35FD0EDEEBAC}" dt="2025-12-09T14:41:26.105" v="9"/>
        <pc:sldMkLst>
          <pc:docMk/>
          <pc:sldMk cId="327833355" sldId="260"/>
        </pc:sldMkLst>
        <pc:graphicFrameChg chg="mod">
          <ac:chgData name="Caroline Cecilie von Düring Lausen" userId="f2bca462-2b52-46e6-ae56-3efa5834c146" providerId="ADAL" clId="{2FD80117-6C81-4B1C-8999-35FD0EDEEBAC}" dt="2025-12-09T14:41:26.105" v="9"/>
          <ac:graphicFrameMkLst>
            <pc:docMk/>
            <pc:sldMk cId="327833355" sldId="260"/>
            <ac:graphicFrameMk id="4" creationId="{94E8FA66-202E-5900-8966-DBCD0F124A1D}"/>
          </ac:graphicFrameMkLst>
        </pc:graphicFrameChg>
      </pc:sldChg>
      <pc:sldChg chg="modSp mod modNotes">
        <pc:chgData name="Caroline Cecilie von Düring Lausen" userId="f2bca462-2b52-46e6-ae56-3efa5834c146" providerId="ADAL" clId="{2FD80117-6C81-4B1C-8999-35FD0EDEEBAC}" dt="2025-12-09T14:41:30.138" v="15"/>
        <pc:sldMkLst>
          <pc:docMk/>
          <pc:sldMk cId="4186928089" sldId="261"/>
        </pc:sldMkLst>
        <pc:graphicFrameChg chg="mod">
          <ac:chgData name="Caroline Cecilie von Düring Lausen" userId="f2bca462-2b52-46e6-ae56-3efa5834c146" providerId="ADAL" clId="{2FD80117-6C81-4B1C-8999-35FD0EDEEBAC}" dt="2025-12-09T14:41:30.138" v="15"/>
          <ac:graphicFrameMkLst>
            <pc:docMk/>
            <pc:sldMk cId="4186928089" sldId="261"/>
            <ac:graphicFrameMk id="4" creationId="{B7126DFF-2D8B-FB9F-CE23-1D0C9108BF48}"/>
          </ac:graphicFrameMkLst>
        </pc:graphicFrameChg>
      </pc:sldChg>
      <pc:sldChg chg="modSp mod modNotes">
        <pc:chgData name="Caroline Cecilie von Düring Lausen" userId="f2bca462-2b52-46e6-ae56-3efa5834c146" providerId="ADAL" clId="{2FD80117-6C81-4B1C-8999-35FD0EDEEBAC}" dt="2025-12-09T14:41:28.889" v="13"/>
        <pc:sldMkLst>
          <pc:docMk/>
          <pc:sldMk cId="414505636" sldId="262"/>
        </pc:sldMkLst>
        <pc:graphicFrameChg chg="mod">
          <ac:chgData name="Caroline Cecilie von Düring Lausen" userId="f2bca462-2b52-46e6-ae56-3efa5834c146" providerId="ADAL" clId="{2FD80117-6C81-4B1C-8999-35FD0EDEEBAC}" dt="2025-12-09T14:41:28.889" v="13"/>
          <ac:graphicFrameMkLst>
            <pc:docMk/>
            <pc:sldMk cId="414505636" sldId="262"/>
            <ac:graphicFrameMk id="3" creationId="{E0633200-6F51-9B17-D236-EE64FDE5FFD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7870C-525A-4103-A987-90318DB6B090}" type="datetimeFigureOut">
              <a:rPr lang="da-DK" smtClean="0"/>
              <a:t>16-12-2025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B2EAA-FB91-445C-B7E6-89D435AA759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8544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
##-AccessibilityAssistant: Skip layout check-##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FB2EAA-FB91-445C-B7E6-89D435AA759D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9190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
##-AccessibilityAssistant: Skip layout check-##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FB2EAA-FB91-445C-B7E6-89D435AA759D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2133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
##-AccessibilityAssistant: Skip layout check-##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FB2EAA-FB91-445C-B7E6-89D435AA759D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9651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
##-AccessibilityAssistant: Skip layout check-##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FB2EAA-FB91-445C-B7E6-89D435AA759D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583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
##-AccessibilityAssistant: Skip layout check-##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FB2EAA-FB91-445C-B7E6-89D435AA759D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3365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A7B68-FDCF-5857-61FC-B75273D679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D6489-7B7A-4583-448A-DBF76A327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FF62E-199A-DAC9-EC50-DB9BA071D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E5CF6-9DA4-7743-6C56-B216C9A76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603D4-1D23-FBD3-2C10-820B0670B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72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E7018-8950-A82C-DA28-FBBE35426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AC37D0-E3CC-CE77-E549-5E0713551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CFE55-0FC0-DC80-BCAB-B22637A8E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53DCD-E848-7F7A-8152-4979EE8D9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05C69-C86D-55FA-6B89-B5216D6AC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21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86E4AE-862B-9A80-B60E-606AA94A43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54539-A11F-B1FF-DD99-46F7FB8E87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C800E-D948-735F-AF95-FCE645ECF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267AA-B0FC-AFC5-314D-EA6679F3C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91B6B-6389-3160-0402-95441544F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31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96031-F05D-5C8E-7D62-998690F95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8AD15-B390-6303-2B6F-664208A91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0C9CB-71AB-EB89-1F0E-EB60011A8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CFF35-9D32-66DE-B985-63C72BDA0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F78FC-0534-C43B-051C-5B1E8CF11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96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749B7-B7F4-56D1-8825-C9DEC6158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27DD07-EF6B-F01B-6666-B79BCF718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92549-6F31-173E-AB14-692652563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F511B-7E53-21B2-6080-A7A823E86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14154-0171-68FC-5743-8C7FB343D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78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73B50-A0D4-5DCC-1F27-81D65648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AD93C-C717-CAF4-53B4-D92E7BD9A1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D8BE9A-0A55-5F7D-F70A-4775EB495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FFB359-BD76-A6CA-0BA4-76F2FAA60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772C1-6709-7538-A6E5-CED0F5088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E929F-12C2-A0D4-BFAB-8594BAC6F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29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0D066-9CDC-4043-51BC-D5D4F7448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CE50C-E33B-F780-B60D-8B9D59960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D22E1-B2ED-1017-FBD2-C49BA192F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EFB80A-8AA0-DBB6-7AA0-D867F2DA08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D37A34-ACF6-AEFA-58E2-AC47AF1A8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879567-035C-68EC-81F6-4825EB2CB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21B8E7-52FD-30E9-25AD-17EC95CD5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F334F9-292A-C9FD-F98B-671F64D04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131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392A3-0814-AE27-DFB9-583AC30CB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9167F6-BD70-E13E-D782-66BA4B654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6F20F0-C1DE-736E-1C36-BDF67E12B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A3D40D-388A-6B5B-185C-59D1E9819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1FC13C-CCF0-5453-038B-1CEC2CA8B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2AE588-3658-E092-75A0-0B771659D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0E220F-6E2A-54B4-896B-7459AE5AE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778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34CA2-39AB-95C8-4F32-5746FF74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2E2FC-95C7-2F14-E845-DDA905658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F9C326-8551-C5C2-9BAD-2D96A445D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7EBF52-1E94-38CB-6A5B-DC45E8390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AB808D-99F7-B118-06DA-CE21B23E0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D029A-8DAE-AED3-737D-B5701A2B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254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09C55-5B63-D4A5-5C04-516078DEB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893C5F-B486-A443-010C-9EB6DCDDE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701C10-2477-3448-C1CA-75091EE32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C05A4-BD19-E2B3-2A5B-499F3A47E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AAE401-5065-4B3F-91CD-D7089C008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EE874-8BBC-1BF6-873F-AB4B98C5D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501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4D929A-7483-909F-4B38-2B4409BD5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8496D-DAC6-9AE9-555B-43CCED0C6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01F27-A18A-275D-06BD-7B091798FD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C5D5D4-BA57-403C-871D-F3453BCD1E15}" type="datetimeFigureOut">
              <a:rPr lang="en-GB" smtClean="0"/>
              <a:t>16/12/2025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758B3-6427-7234-3CAB-42860F75ED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BAA06-F39E-4263-C5C1-59B0929643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5DD1CB-498B-46B9-B765-0F0142C7875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0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B4DFF-0370-1FB9-9268-8C99128C3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 descr="#AltTextNotRequired">
            <a:extLst>
              <a:ext uri="{FF2B5EF4-FFF2-40B4-BE49-F238E27FC236}">
                <a16:creationId xmlns:a16="http://schemas.microsoft.com/office/drawing/2014/main" id="{E2B617AD-7ECD-36B8-990B-510ADA372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937916"/>
              </p:ext>
            </p:extLst>
          </p:nvPr>
        </p:nvGraphicFramePr>
        <p:xfrm>
          <a:off x="677742" y="916122"/>
          <a:ext cx="9874434" cy="4496943"/>
        </p:xfrm>
        <a:graphic>
          <a:graphicData uri="http://schemas.openxmlformats.org/drawingml/2006/table">
            <a:tbl>
              <a:tblPr firstRow="1" firstCol="1" bandRow="1"/>
              <a:tblGrid>
                <a:gridCol w="879061">
                  <a:extLst>
                    <a:ext uri="{9D8B030D-6E8A-4147-A177-3AD203B41FA5}">
                      <a16:colId xmlns:a16="http://schemas.microsoft.com/office/drawing/2014/main" val="617564872"/>
                    </a:ext>
                  </a:extLst>
                </a:gridCol>
                <a:gridCol w="1155830">
                  <a:extLst>
                    <a:ext uri="{9D8B030D-6E8A-4147-A177-3AD203B41FA5}">
                      <a16:colId xmlns:a16="http://schemas.microsoft.com/office/drawing/2014/main" val="3229232214"/>
                    </a:ext>
                  </a:extLst>
                </a:gridCol>
                <a:gridCol w="2613181">
                  <a:extLst>
                    <a:ext uri="{9D8B030D-6E8A-4147-A177-3AD203B41FA5}">
                      <a16:colId xmlns:a16="http://schemas.microsoft.com/office/drawing/2014/main" val="3521726826"/>
                    </a:ext>
                  </a:extLst>
                </a:gridCol>
                <a:gridCol w="2613181">
                  <a:extLst>
                    <a:ext uri="{9D8B030D-6E8A-4147-A177-3AD203B41FA5}">
                      <a16:colId xmlns:a16="http://schemas.microsoft.com/office/drawing/2014/main" val="1116102204"/>
                    </a:ext>
                  </a:extLst>
                </a:gridCol>
                <a:gridCol w="2613181">
                  <a:extLst>
                    <a:ext uri="{9D8B030D-6E8A-4147-A177-3AD203B41FA5}">
                      <a16:colId xmlns:a16="http://schemas.microsoft.com/office/drawing/2014/main" val="42411918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100" b="1" dirty="0"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Niveau</a:t>
                      </a:r>
                      <a:endParaRPr lang="da-DK" sz="1800" dirty="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100" b="1"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Konsekvens</a:t>
                      </a:r>
                      <a:endParaRPr lang="da-DK" sz="180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100" b="1" i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Drift</a:t>
                      </a:r>
                      <a:endParaRPr lang="da-DK" sz="1800" i="1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100" b="1" i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GDPR</a:t>
                      </a:r>
                      <a:endParaRPr lang="da-DK" sz="1800" i="1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100" b="1"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NIS2</a:t>
                      </a:r>
                      <a:endParaRPr lang="da-DK" sz="180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17853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a-DK" sz="160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Lav</a:t>
                      </a:r>
                      <a:endParaRPr lang="da-DK" sz="160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 i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Midlertidig forstyrrelse uden påvirkning af drift</a:t>
                      </a:r>
                      <a:endParaRPr lang="da-DK" sz="1600" i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 i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Registrerede kan opleve få uhensigtsmæssigheder, der kan overkommes og imødegås uden større indsats</a:t>
                      </a:r>
                      <a:endParaRPr lang="da-DK" sz="1600" i="1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105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Forstyrrelsen har ingen eller minimal betydning for kommunens væsentlige tjenester. </a:t>
                      </a:r>
                    </a:p>
                    <a:p>
                      <a:pPr marL="171450" indent="-1714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105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Ingen borgerrettede funktioner påvirkes, og hændelsen kan håndteres uden eskalering.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8387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da-DK" sz="160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Medium</a:t>
                      </a:r>
                      <a:endParaRPr lang="da-DK" sz="160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 i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Begrænset nedbrud, hurtig genopretning</a:t>
                      </a:r>
                      <a:endParaRPr lang="da-DK" sz="1600" i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 i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Registrerede kan opleve betydelige uhensigtsmæssigheder, som de kan overkomme med en indsats og overvindelse af nogle få besværligheder </a:t>
                      </a:r>
                      <a:endParaRPr lang="da-DK" sz="1600" i="1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105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En væsentlig tjeneste oplever kortvarig nedgang i funktionalitet (fx under 4 timer), men der findes nødprocedurer.</a:t>
                      </a:r>
                    </a:p>
                    <a:p>
                      <a:pPr marL="171450" indent="-1714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105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Begrænset påvirkning af borgere, og hændelsen kan løses med standardindsats.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085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da-DK" sz="160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Høj</a:t>
                      </a:r>
                      <a:endParaRPr lang="da-DK" sz="160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 i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Nedbrud af centrale systemer, påvirkning af service</a:t>
                      </a:r>
                      <a:endParaRPr lang="da-DK" sz="1600" i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 i="1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Registrerede kan opleve betydelige konsekvenser, som kun kan overkommes med betydelig indsats og konsekvenser for den enkelte </a:t>
                      </a:r>
                      <a:endParaRPr lang="da-DK" sz="1600" i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1050"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da-DK" sz="105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n væsentlig tjeneste er ude af drift i længere tid (fx mere end 4 timer, op til 24 timer). </a:t>
                      </a:r>
                    </a:p>
                    <a:p>
                      <a:pPr marL="171450" indent="-1714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105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Betydelig påvirkning af borgere og kommunale processer. </a:t>
                      </a:r>
                    </a:p>
                    <a:p>
                      <a:pPr marL="171450" indent="-17145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105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Kræver ekstraordinær indsats </a:t>
                      </a:r>
                      <a:r>
                        <a:rPr lang="da-DK" sz="1050"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og mulig eskalering til ledelsen.</a:t>
                      </a:r>
                      <a:endParaRPr lang="da-DK" sz="160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8797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da-DK" sz="160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Meget høj</a:t>
                      </a:r>
                      <a:endParaRPr lang="da-DK" sz="160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 i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Tab af data, langvarig driftsforstyrrelse</a:t>
                      </a:r>
                      <a:endParaRPr lang="da-DK" sz="1600" i="1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50" i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Registrerede kan opleve betydelige og indgribende konsekvenser, som det ikke er muligt eller kun vanskeligt muligt at overkomme </a:t>
                      </a:r>
                      <a:endParaRPr lang="da-DK" sz="1600" i="1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1050" dirty="0"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En eller flere væsentlige tjenester er helt utilgængelige i længere tid (fx over 24 timer).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1050" dirty="0"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Kritisk påvirkning af borgernes rettigheder og kommunens lovpligtige opgaver.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da-DK" sz="1050" dirty="0">
                          <a:latin typeface="Arial" panose="020B0604020202020204" pitchFamily="34" charset="0"/>
                          <a:ea typeface="Sans Serif Collection" panose="020B0502040504020204" pitchFamily="34" charset="0"/>
                          <a:cs typeface="Arial" panose="020B0604020202020204" pitchFamily="34" charset="0"/>
                        </a:rPr>
                        <a:t>Kræver aktivering af beredskabsplan og mulig national rapportering</a:t>
                      </a:r>
                      <a:endParaRPr lang="da-DK" sz="1600" dirty="0">
                        <a:effectLst/>
                        <a:latin typeface="Arial" panose="020B0604020202020204" pitchFamily="34" charset="0"/>
                        <a:ea typeface="Sans Serif Collection" panose="020B0502040504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8434857"/>
                  </a:ext>
                </a:extLst>
              </a:tr>
            </a:tbl>
          </a:graphicData>
        </a:graphic>
      </p:graphicFrame>
      <p:sp>
        <p:nvSpPr>
          <p:cNvPr id="2" name="Tekstfelt 1">
            <a:extLst>
              <a:ext uri="{FF2B5EF4-FFF2-40B4-BE49-F238E27FC236}">
                <a16:creationId xmlns:a16="http://schemas.microsoft.com/office/drawing/2014/main" id="{1D4B2F08-8992-5F08-90B8-0356143ECF3D}"/>
              </a:ext>
            </a:extLst>
          </p:cNvPr>
          <p:cNvSpPr txBox="1"/>
          <p:nvPr/>
        </p:nvSpPr>
        <p:spPr>
          <a:xfrm>
            <a:off x="566928" y="338328"/>
            <a:ext cx="4375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Konsekvensskala – figur 2.2.1.1</a:t>
            </a:r>
          </a:p>
        </p:txBody>
      </p:sp>
    </p:spTree>
    <p:extLst>
      <p:ext uri="{BB962C8B-B14F-4D97-AF65-F5344CB8AC3E}">
        <p14:creationId xmlns:p14="http://schemas.microsoft.com/office/powerpoint/2010/main" val="27183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BD19C-27D6-DB9A-B88F-1DA7AC433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22C71687-3D3A-92EC-A2E1-6EF40C7E7E9E}"/>
              </a:ext>
            </a:extLst>
          </p:cNvPr>
          <p:cNvSpPr txBox="1"/>
          <p:nvPr/>
        </p:nvSpPr>
        <p:spPr>
          <a:xfrm>
            <a:off x="566928" y="338328"/>
            <a:ext cx="519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/>
              <a:t>Sandsynlighedsskala – figur 2.2.1.2</a:t>
            </a:r>
          </a:p>
        </p:txBody>
      </p:sp>
      <p:graphicFrame>
        <p:nvGraphicFramePr>
          <p:cNvPr id="4" name="Table 2" descr="#AltTextNotRequired">
            <a:extLst>
              <a:ext uri="{FF2B5EF4-FFF2-40B4-BE49-F238E27FC236}">
                <a16:creationId xmlns:a16="http://schemas.microsoft.com/office/drawing/2014/main" id="{94E8FA66-202E-5900-8966-DBCD0F124A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519221"/>
              </p:ext>
            </p:extLst>
          </p:nvPr>
        </p:nvGraphicFramePr>
        <p:xfrm>
          <a:off x="566928" y="1155192"/>
          <a:ext cx="10752564" cy="3857184"/>
        </p:xfrm>
        <a:graphic>
          <a:graphicData uri="http://schemas.openxmlformats.org/drawingml/2006/table">
            <a:tbl>
              <a:tblPr firstRow="1" bandRow="1"/>
              <a:tblGrid>
                <a:gridCol w="834390">
                  <a:extLst>
                    <a:ext uri="{9D8B030D-6E8A-4147-A177-3AD203B41FA5}">
                      <a16:colId xmlns:a16="http://schemas.microsoft.com/office/drawing/2014/main" val="2802562621"/>
                    </a:ext>
                  </a:extLst>
                </a:gridCol>
                <a:gridCol w="2066296">
                  <a:extLst>
                    <a:ext uri="{9D8B030D-6E8A-4147-A177-3AD203B41FA5}">
                      <a16:colId xmlns:a16="http://schemas.microsoft.com/office/drawing/2014/main" val="1774099929"/>
                    </a:ext>
                  </a:extLst>
                </a:gridCol>
                <a:gridCol w="7851878">
                  <a:extLst>
                    <a:ext uri="{9D8B030D-6E8A-4147-A177-3AD203B41FA5}">
                      <a16:colId xmlns:a16="http://schemas.microsoft.com/office/drawing/2014/main" val="630549330"/>
                    </a:ext>
                  </a:extLst>
                </a:gridCol>
              </a:tblGrid>
              <a:tr h="2910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00">
                          <a:solidFill>
                            <a:schemeClr val="tx1"/>
                          </a:solidFill>
                          <a:latin typeface="Arial"/>
                        </a:rPr>
                        <a:t>NR</a:t>
                      </a:r>
                    </a:p>
                  </a:txBody>
                  <a:tcPr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00" err="1">
                          <a:solidFill>
                            <a:schemeClr val="tx1"/>
                          </a:solidFill>
                          <a:latin typeface="Arial"/>
                        </a:rPr>
                        <a:t>Sandsynlighed</a:t>
                      </a:r>
                      <a:endParaRPr lang="en-GB" sz="100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000" err="1">
                          <a:solidFill>
                            <a:schemeClr val="tx1"/>
                          </a:solidFill>
                          <a:latin typeface="Arial"/>
                        </a:rPr>
                        <a:t>Beskrivelse</a:t>
                      </a:r>
                      <a:endParaRPr lang="en-GB" sz="100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14522"/>
                  </a:ext>
                </a:extLst>
              </a:tr>
              <a:tr h="6735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>
                          <a:latin typeface="Arial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 b="1">
                          <a:latin typeface="Arial"/>
                        </a:rPr>
                        <a:t>Usandsynligt</a:t>
                      </a:r>
                      <a:endParaRPr lang="da-DK" sz="100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 dirty="0">
                          <a:latin typeface="Arial"/>
                        </a:rPr>
                        <a:t>Det anses for usandsynligt at hændelsen vil forekomme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>
                          <a:latin typeface="Arial"/>
                        </a:rPr>
                        <a:t>Ingen erfaring/kendskab til hændelsen fra egen eller sammenlignelige organisationer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>
                          <a:latin typeface="Arial"/>
                        </a:rPr>
                        <a:t>Anbefalede foranstaltninger er implementeret til sikring mod sårbarheder, der er løbende opfølgning, justering og vurdering af, om der skal træffes yderligere foranstaltninger  </a:t>
                      </a:r>
                      <a:br>
                        <a:rPr lang="da-DK" sz="1000" dirty="0">
                          <a:latin typeface="Arial"/>
                        </a:rPr>
                      </a:br>
                      <a:r>
                        <a:rPr lang="da-DK" sz="1000" dirty="0">
                          <a:latin typeface="Arial"/>
                        </a:rPr>
                        <a:t>Lovgivning og </a:t>
                      </a:r>
                      <a:r>
                        <a:rPr lang="da-DK" sz="1000" dirty="0" err="1">
                          <a:latin typeface="Arial"/>
                        </a:rPr>
                        <a:t>best</a:t>
                      </a:r>
                      <a:r>
                        <a:rPr lang="da-DK" sz="1000" dirty="0">
                          <a:latin typeface="Arial"/>
                        </a:rPr>
                        <a:t> </a:t>
                      </a:r>
                      <a:r>
                        <a:rPr lang="da-DK" sz="1000" dirty="0" err="1">
                          <a:latin typeface="Arial"/>
                        </a:rPr>
                        <a:t>practise</a:t>
                      </a:r>
                      <a:r>
                        <a:rPr lang="da-DK" sz="1000" dirty="0">
                          <a:latin typeface="Arial"/>
                        </a:rPr>
                        <a:t> følges.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>
                          <a:latin typeface="Arial"/>
                        </a:rPr>
                        <a:t>Truslen vurderes som lav</a:t>
                      </a:r>
                      <a:endParaRPr lang="da-DK" sz="1000" dirty="0"/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084743"/>
                  </a:ext>
                </a:extLst>
              </a:tr>
              <a:tr h="6735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>
                          <a:latin typeface="Arial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 b="1">
                          <a:latin typeface="Arial"/>
                        </a:rPr>
                        <a:t>Mindre sandsynligt</a:t>
                      </a:r>
                      <a:endParaRPr lang="da-DK" sz="100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 dirty="0">
                          <a:latin typeface="Arial"/>
                        </a:rPr>
                        <a:t>Hændelsen forventes ikke at komme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>
                          <a:latin typeface="Arial"/>
                        </a:rPr>
                        <a:t>Mindre erfaring med hændelsen - kun kendskab til få andre, ikke helt sammenlignelige, organisationer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>
                          <a:latin typeface="Arial"/>
                        </a:rPr>
                        <a:t>Anbefalede foranstaltninger er implementeret til sikring mod sårbarheder </a:t>
                      </a:r>
                      <a:endParaRPr lang="da-DK" sz="1000" dirty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>
                          <a:latin typeface="Arial"/>
                        </a:rPr>
                        <a:t>Lovgivning og </a:t>
                      </a:r>
                      <a:r>
                        <a:rPr lang="da-DK" sz="1000" dirty="0" err="1">
                          <a:latin typeface="Arial"/>
                        </a:rPr>
                        <a:t>best</a:t>
                      </a:r>
                      <a:r>
                        <a:rPr lang="da-DK" sz="1000" dirty="0">
                          <a:latin typeface="Arial"/>
                        </a:rPr>
                        <a:t> </a:t>
                      </a:r>
                      <a:r>
                        <a:rPr lang="da-DK" sz="1000" dirty="0" err="1">
                          <a:latin typeface="Arial"/>
                        </a:rPr>
                        <a:t>practise</a:t>
                      </a:r>
                      <a:r>
                        <a:rPr lang="da-DK" sz="1000" dirty="0">
                          <a:latin typeface="Arial"/>
                        </a:rPr>
                        <a:t> følges</a:t>
                      </a:r>
                      <a:endParaRPr lang="da-DK" sz="1000" dirty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 dirty="0">
                          <a:latin typeface="Arial"/>
                        </a:rPr>
                        <a:t>Truslen vurderes som lav</a:t>
                      </a:r>
                      <a:endParaRPr lang="da-DK" sz="1000" dirty="0"/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145616"/>
                  </a:ext>
                </a:extLst>
              </a:tr>
              <a:tr h="6735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>
                          <a:latin typeface="Arial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 b="1">
                          <a:latin typeface="Arial"/>
                        </a:rPr>
                        <a:t>Sandsynligt</a:t>
                      </a:r>
                      <a:endParaRPr lang="da-DK" sz="100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>
                          <a:latin typeface="Arial"/>
                        </a:rPr>
                        <a:t>Det er sandsynligt, at hændelsen vil forekomme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>
                          <a:latin typeface="Arial"/>
                        </a:rPr>
                        <a:t>Erfaring med eller kendskab til hændelsen fra egen eller sammenlignelige organisationer </a:t>
                      </a:r>
                      <a:br>
                        <a:rPr lang="da-DK" sz="1000">
                          <a:latin typeface="Arial"/>
                        </a:rPr>
                      </a:br>
                      <a:r>
                        <a:rPr lang="da-DK" sz="1000">
                          <a:latin typeface="Arial"/>
                        </a:rPr>
                        <a:t>Manglende foranstaltninger, så sårbarheder kan udnyttes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>
                          <a:latin typeface="Arial"/>
                        </a:rPr>
                        <a:t>Lovgivning og best practise følges kun delvist </a:t>
                      </a:r>
                      <a:endParaRPr lang="da-DK" sz="100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a-DK" sz="1000">
                          <a:latin typeface="Arial"/>
                        </a:rPr>
                        <a:t>Truslen vurderes som høj/middel</a:t>
                      </a:r>
                      <a:endParaRPr lang="da-DK" sz="1000"/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668117"/>
                  </a:ext>
                </a:extLst>
              </a:tr>
              <a:tr h="6735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>
                          <a:latin typeface="Arial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 b="1">
                          <a:latin typeface="Arial"/>
                        </a:rPr>
                        <a:t>Forventet</a:t>
                      </a:r>
                      <a:endParaRPr lang="da-DK" sz="1000"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buNone/>
                      </a:pPr>
                      <a:r>
                        <a:rPr lang="da-DK" sz="1000" dirty="0">
                          <a:latin typeface="Arial"/>
                        </a:rPr>
                        <a:t>Det kan forventes, at hændelsen vil forekomme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0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Erfaring med eller kendskab </a:t>
                      </a:r>
                      <a:r>
                        <a:rPr lang="da-DK" sz="1000" b="0" i="0" u="none" strike="noStrike" noProof="0" dirty="0">
                          <a:solidFill>
                            <a:srgbClr val="201E30"/>
                          </a:solidFill>
                          <a:latin typeface="Arial"/>
                        </a:rPr>
                        <a:t>til hændelsen fra egen eller sammenlignelige organisationer</a:t>
                      </a:r>
                      <a:endParaRPr lang="da-DK" sz="1000" b="0" i="0" u="none" strike="noStrike" noProof="0" dirty="0">
                        <a:solidFill>
                          <a:schemeClr val="dk1"/>
                        </a:solidFill>
                        <a:latin typeface="+mn-lt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0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Manglende foranstaltninger, så mange og åbenlyse sårbarheder kan udnyttes</a:t>
                      </a:r>
                      <a:endParaRPr lang="da-DK" sz="1000" b="0" i="0" u="none" strike="noStrike" noProof="0" dirty="0">
                        <a:solidFill>
                          <a:schemeClr val="dk1"/>
                        </a:solidFill>
                        <a:latin typeface="Arial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0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Lovgivning og </a:t>
                      </a:r>
                      <a:r>
                        <a:rPr lang="da-DK" sz="1000" b="0" i="0" u="none" strike="noStrike" noProof="0" dirty="0" err="1">
                          <a:solidFill>
                            <a:srgbClr val="333333"/>
                          </a:solidFill>
                          <a:latin typeface="Arial"/>
                        </a:rPr>
                        <a:t>best</a:t>
                      </a:r>
                      <a:r>
                        <a:rPr lang="da-DK" sz="10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 </a:t>
                      </a:r>
                      <a:r>
                        <a:rPr lang="da-DK" sz="1000" b="0" i="0" u="none" strike="noStrike" noProof="0" dirty="0" err="1">
                          <a:solidFill>
                            <a:srgbClr val="333333"/>
                          </a:solidFill>
                          <a:latin typeface="Arial"/>
                        </a:rPr>
                        <a:t>practise</a:t>
                      </a:r>
                      <a:r>
                        <a:rPr lang="da-DK" sz="10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 følges ikke, </a:t>
                      </a:r>
                      <a:endParaRPr lang="da-DK" sz="1000" b="0" i="0" u="none" strike="noStrike" noProof="0" dirty="0">
                        <a:solidFill>
                          <a:schemeClr val="dk1"/>
                        </a:solidFill>
                        <a:latin typeface="Arial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000" b="0" i="0" u="none" strike="noStrike" noProof="0" dirty="0">
                          <a:solidFill>
                            <a:srgbClr val="333333"/>
                          </a:solidFill>
                          <a:latin typeface="Arial"/>
                        </a:rPr>
                        <a:t>Truslen vurderes som høj, meget høj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294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33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Table 49" descr="#AltTextNotRequired">
            <a:extLst>
              <a:ext uri="{FF2B5EF4-FFF2-40B4-BE49-F238E27FC236}">
                <a16:creationId xmlns:a16="http://schemas.microsoft.com/office/drawing/2014/main" id="{166CE8B7-F943-DF7B-1EEA-60F6FDDCA2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44780"/>
              </p:ext>
            </p:extLst>
          </p:nvPr>
        </p:nvGraphicFramePr>
        <p:xfrm>
          <a:off x="566928" y="1649411"/>
          <a:ext cx="5704960" cy="24227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002115312"/>
                    </a:ext>
                  </a:extLst>
                </a:gridCol>
                <a:gridCol w="1076192">
                  <a:extLst>
                    <a:ext uri="{9D8B030D-6E8A-4147-A177-3AD203B41FA5}">
                      <a16:colId xmlns:a16="http://schemas.microsoft.com/office/drawing/2014/main" val="1219870788"/>
                    </a:ext>
                  </a:extLst>
                </a:gridCol>
                <a:gridCol w="1076192">
                  <a:extLst>
                    <a:ext uri="{9D8B030D-6E8A-4147-A177-3AD203B41FA5}">
                      <a16:colId xmlns:a16="http://schemas.microsoft.com/office/drawing/2014/main" val="2100310618"/>
                    </a:ext>
                  </a:extLst>
                </a:gridCol>
                <a:gridCol w="1076192">
                  <a:extLst>
                    <a:ext uri="{9D8B030D-6E8A-4147-A177-3AD203B41FA5}">
                      <a16:colId xmlns:a16="http://schemas.microsoft.com/office/drawing/2014/main" val="2354336169"/>
                    </a:ext>
                  </a:extLst>
                </a:gridCol>
                <a:gridCol w="1076192">
                  <a:extLst>
                    <a:ext uri="{9D8B030D-6E8A-4147-A177-3AD203B41FA5}">
                      <a16:colId xmlns:a16="http://schemas.microsoft.com/office/drawing/2014/main" val="3524065295"/>
                    </a:ext>
                  </a:extLst>
                </a:gridCol>
                <a:gridCol w="1076192">
                  <a:extLst>
                    <a:ext uri="{9D8B030D-6E8A-4147-A177-3AD203B41FA5}">
                      <a16:colId xmlns:a16="http://schemas.microsoft.com/office/drawing/2014/main" val="3957974635"/>
                    </a:ext>
                  </a:extLst>
                </a:gridCol>
              </a:tblGrid>
              <a:tr h="434147">
                <a:tc rowSpan="4">
                  <a:txBody>
                    <a:bodyPr/>
                    <a:lstStyle/>
                    <a:p>
                      <a:pPr algn="ctr"/>
                      <a:r>
                        <a:rPr lang="en-GB" sz="1000" b="1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Konsekvens</a:t>
                      </a:r>
                      <a:endParaRPr lang="en-GB" sz="1000" b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vert="vert27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Meget </a:t>
                      </a:r>
                      <a:r>
                        <a:rPr lang="en-GB" sz="100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høj</a:t>
                      </a:r>
                      <a:endParaRPr lang="en-GB" sz="10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044585"/>
                  </a:ext>
                </a:extLst>
              </a:tr>
              <a:tr h="43414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Høj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992379"/>
                  </a:ext>
                </a:extLst>
              </a:tr>
              <a:tr h="43414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Medium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96582"/>
                  </a:ext>
                </a:extLst>
              </a:tr>
              <a:tr h="43414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Lav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486198"/>
                  </a:ext>
                </a:extLst>
              </a:tr>
              <a:tr h="434147">
                <a:tc>
                  <a:txBody>
                    <a:bodyPr/>
                    <a:lstStyle/>
                    <a:p>
                      <a:endParaRPr lang="en-GB" sz="10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Usandsynligt</a:t>
                      </a:r>
                      <a:endParaRPr lang="en-GB" sz="10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Mindre</a:t>
                      </a:r>
                      <a:r>
                        <a:rPr lang="en-GB" sz="10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sandsynligt</a:t>
                      </a:r>
                      <a:endParaRPr lang="en-GB" sz="10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Sandsynligt</a:t>
                      </a:r>
                      <a:endParaRPr lang="en-GB" sz="10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Forventet</a:t>
                      </a:r>
                      <a:endParaRPr lang="en-GB" sz="10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49129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endParaRPr lang="en-GB" sz="10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Sandsynlighed</a:t>
                      </a:r>
                      <a:endParaRPr lang="en-GB" sz="10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583311"/>
                  </a:ext>
                </a:extLst>
              </a:tr>
            </a:tbl>
          </a:graphicData>
        </a:graphic>
      </p:graphicFrame>
      <p:sp>
        <p:nvSpPr>
          <p:cNvPr id="2" name="Tekstfelt 1">
            <a:extLst>
              <a:ext uri="{FF2B5EF4-FFF2-40B4-BE49-F238E27FC236}">
                <a16:creationId xmlns:a16="http://schemas.microsoft.com/office/drawing/2014/main" id="{1E35B631-5782-DBE6-EDB0-C82802F1F058}"/>
              </a:ext>
            </a:extLst>
          </p:cNvPr>
          <p:cNvSpPr txBox="1"/>
          <p:nvPr/>
        </p:nvSpPr>
        <p:spPr>
          <a:xfrm>
            <a:off x="566928" y="338328"/>
            <a:ext cx="519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/>
              <a:t>Risikomatrice – figur 2.2.2.1</a:t>
            </a:r>
          </a:p>
        </p:txBody>
      </p:sp>
    </p:spTree>
    <p:extLst>
      <p:ext uri="{BB962C8B-B14F-4D97-AF65-F5344CB8AC3E}">
        <p14:creationId xmlns:p14="http://schemas.microsoft.com/office/powerpoint/2010/main" val="271418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DF052-0049-D406-147B-BAF7089A3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2EC99EAA-BBE3-FE83-57E9-9DBD1FC52D67}"/>
              </a:ext>
            </a:extLst>
          </p:cNvPr>
          <p:cNvSpPr txBox="1"/>
          <p:nvPr/>
        </p:nvSpPr>
        <p:spPr>
          <a:xfrm>
            <a:off x="566928" y="338328"/>
            <a:ext cx="519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/>
              <a:t>Risikohåndtering – figur 2.2.2.2</a:t>
            </a:r>
          </a:p>
        </p:txBody>
      </p:sp>
      <p:graphicFrame>
        <p:nvGraphicFramePr>
          <p:cNvPr id="3" name="Tabel 2" descr="#AltTextNotRequired">
            <a:extLst>
              <a:ext uri="{FF2B5EF4-FFF2-40B4-BE49-F238E27FC236}">
                <a16:creationId xmlns:a16="http://schemas.microsoft.com/office/drawing/2014/main" id="{E0633200-6F51-9B17-D236-EE64FDE5FF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187625"/>
              </p:ext>
            </p:extLst>
          </p:nvPr>
        </p:nvGraphicFramePr>
        <p:xfrm>
          <a:off x="1393371" y="1752600"/>
          <a:ext cx="9013372" cy="4280738"/>
        </p:xfrm>
        <a:graphic>
          <a:graphicData uri="http://schemas.openxmlformats.org/drawingml/2006/table">
            <a:tbl>
              <a:tblPr firstRow="1" firstCol="1" bandRow="1"/>
              <a:tblGrid>
                <a:gridCol w="1311491">
                  <a:extLst>
                    <a:ext uri="{9D8B030D-6E8A-4147-A177-3AD203B41FA5}">
                      <a16:colId xmlns:a16="http://schemas.microsoft.com/office/drawing/2014/main" val="3692339916"/>
                    </a:ext>
                  </a:extLst>
                </a:gridCol>
                <a:gridCol w="1515567">
                  <a:extLst>
                    <a:ext uri="{9D8B030D-6E8A-4147-A177-3AD203B41FA5}">
                      <a16:colId xmlns:a16="http://schemas.microsoft.com/office/drawing/2014/main" val="895791857"/>
                    </a:ext>
                  </a:extLst>
                </a:gridCol>
                <a:gridCol w="1713641">
                  <a:extLst>
                    <a:ext uri="{9D8B030D-6E8A-4147-A177-3AD203B41FA5}">
                      <a16:colId xmlns:a16="http://schemas.microsoft.com/office/drawing/2014/main" val="1828936548"/>
                    </a:ext>
                  </a:extLst>
                </a:gridCol>
                <a:gridCol w="2334874">
                  <a:extLst>
                    <a:ext uri="{9D8B030D-6E8A-4147-A177-3AD203B41FA5}">
                      <a16:colId xmlns:a16="http://schemas.microsoft.com/office/drawing/2014/main" val="1403920692"/>
                    </a:ext>
                  </a:extLst>
                </a:gridCol>
                <a:gridCol w="2137799">
                  <a:extLst>
                    <a:ext uri="{9D8B030D-6E8A-4147-A177-3AD203B41FA5}">
                      <a16:colId xmlns:a16="http://schemas.microsoft.com/office/drawing/2014/main" val="2590214556"/>
                    </a:ext>
                  </a:extLst>
                </a:gridCol>
              </a:tblGrid>
              <a:tr h="14686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Risikoniveau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Tidsramme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for udarbejdelse af handleplan og igangsætning af mitigerende foranstaltninger ​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 anchorCtr="1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Ansvarlig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for at godkende og igangsætte mitigerende handlinger for mitigering af risiko ​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 anchorCtr="1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Godkendelse &amp;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Ressourcer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Sikring af den nødvendige ledelsesgodkendelse og ressourcer til risikohåndtering​, hvis det ikke kan løftes indenfor egen afdeling/økonomi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 anchorCtr="1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Eskalering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Identificerer hvornår og hvordan der bør eskaleres i organisation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 anchorCtr="1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16234"/>
                  </a:ext>
                </a:extLst>
              </a:tr>
              <a:tr h="770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Lav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Inden for 3 mdr.​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da-DK" sz="1000" i="1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eller risiko accepteres)</a:t>
                      </a: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Systemejer / IT-drift​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Ingen formel godkendelse nødvendig.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Ressourcer fra eksisterende drift.​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Ingen eskalering nødvendig.​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060580"/>
                  </a:ext>
                </a:extLst>
              </a:tr>
              <a:tr h="6056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Medium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Inden for 1 måned​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Systemejer / IT-drift 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Godkendelse af afdelingschef.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Ressourcer allokeres via driftsbudget ved behov.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Eskalering til ledelsesniveau ved manglende fremdrift.​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5919604"/>
                  </a:ext>
                </a:extLst>
              </a:tr>
              <a:tr h="6056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Høj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Inden for 1 uge​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Fagchef / ISU / IT-ledelse​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Godkendelse af IT-ledelse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Ressourcer prioriteres via ledelsesmæssig beslutning.​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Eskalering til direktion ved kompleksitet eller afhængighed.​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6592583"/>
                  </a:ext>
                </a:extLst>
              </a:tr>
              <a:tr h="816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Kritisk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Indenfor 24-48 timer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Fagchef / ISU / IT-ledelse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Godkendelse af IT-ledelse + evt. direktion.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Ekstraordinær ressurceallokering.​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Eskalering til kommunaldirektør og evt. politisk niveau. Inddragelse af beredskab og eksterne myndigheder.​</a:t>
                      </a: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930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05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9596D-73B7-F68E-4984-B1E4164F1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68C6215D-1EF7-D0BA-537C-BB6D8B1C2811}"/>
              </a:ext>
            </a:extLst>
          </p:cNvPr>
          <p:cNvSpPr txBox="1"/>
          <p:nvPr/>
        </p:nvSpPr>
        <p:spPr>
          <a:xfrm>
            <a:off x="566928" y="338328"/>
            <a:ext cx="5193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/>
              <a:t>Frekvens – figur 2.2.3.1</a:t>
            </a:r>
          </a:p>
        </p:txBody>
      </p:sp>
      <p:graphicFrame>
        <p:nvGraphicFramePr>
          <p:cNvPr id="4" name="Tabel 3" descr="#AltTextNotRequired">
            <a:extLst>
              <a:ext uri="{FF2B5EF4-FFF2-40B4-BE49-F238E27FC236}">
                <a16:creationId xmlns:a16="http://schemas.microsoft.com/office/drawing/2014/main" id="{B7126DFF-2D8B-FB9F-CE23-1D0C9108B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252219"/>
              </p:ext>
            </p:extLst>
          </p:nvPr>
        </p:nvGraphicFramePr>
        <p:xfrm>
          <a:off x="925285" y="1033560"/>
          <a:ext cx="8011887" cy="5147440"/>
        </p:xfrm>
        <a:graphic>
          <a:graphicData uri="http://schemas.openxmlformats.org/drawingml/2006/table">
            <a:tbl>
              <a:tblPr firstRow="1" firstCol="1" bandRow="1"/>
              <a:tblGrid>
                <a:gridCol w="1004836">
                  <a:extLst>
                    <a:ext uri="{9D8B030D-6E8A-4147-A177-3AD203B41FA5}">
                      <a16:colId xmlns:a16="http://schemas.microsoft.com/office/drawing/2014/main" val="3691153405"/>
                    </a:ext>
                  </a:extLst>
                </a:gridCol>
                <a:gridCol w="1634532">
                  <a:extLst>
                    <a:ext uri="{9D8B030D-6E8A-4147-A177-3AD203B41FA5}">
                      <a16:colId xmlns:a16="http://schemas.microsoft.com/office/drawing/2014/main" val="2453994675"/>
                    </a:ext>
                  </a:extLst>
                </a:gridCol>
                <a:gridCol w="1634532">
                  <a:extLst>
                    <a:ext uri="{9D8B030D-6E8A-4147-A177-3AD203B41FA5}">
                      <a16:colId xmlns:a16="http://schemas.microsoft.com/office/drawing/2014/main" val="4182618895"/>
                    </a:ext>
                  </a:extLst>
                </a:gridCol>
                <a:gridCol w="1312984">
                  <a:extLst>
                    <a:ext uri="{9D8B030D-6E8A-4147-A177-3AD203B41FA5}">
                      <a16:colId xmlns:a16="http://schemas.microsoft.com/office/drawing/2014/main" val="1774178120"/>
                    </a:ext>
                  </a:extLst>
                </a:gridCol>
                <a:gridCol w="1165610">
                  <a:extLst>
                    <a:ext uri="{9D8B030D-6E8A-4147-A177-3AD203B41FA5}">
                      <a16:colId xmlns:a16="http://schemas.microsoft.com/office/drawing/2014/main" val="2219631967"/>
                    </a:ext>
                  </a:extLst>
                </a:gridCol>
                <a:gridCol w="1259393">
                  <a:extLst>
                    <a:ext uri="{9D8B030D-6E8A-4147-A177-3AD203B41FA5}">
                      <a16:colId xmlns:a16="http://schemas.microsoft.com/office/drawing/2014/main" val="712530333"/>
                    </a:ext>
                  </a:extLst>
                </a:gridCol>
              </a:tblGrid>
              <a:tr h="243804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Kritikalitet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Eksempler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Anbefalet hyppighed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Ansvarlig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Godkendelse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Eskalering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805702"/>
                  </a:ext>
                </a:extLst>
              </a:tr>
              <a:tr h="993510"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Lav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Systemer med begrænset forretningsmæssig betydning (og ikke vurderet som NIS2 kritisk). Behandler ingen personoplysninger.​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Hvert 3. år eller ved større ændringer eller større hændelser​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Systemejer / IT-drift​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Ingen formel godkendelse​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Ingen​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794938"/>
                  </a:ext>
                </a:extLst>
              </a:tr>
              <a:tr h="1118621"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Medium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Systemer med betydning for servicekvalitet, men med mindre kritisk NIS2 betydning. Behandler muligvis almindelige personoplysninger​.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Hvert 2. år eller ved ændringer i system, leverandør eller trusselsbillede eller ved større hændelser​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Informationssikkerhedskoordinator​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Fagchef / afdelingsleder​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Ved manglende opfølgning​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723505"/>
                  </a:ext>
                </a:extLst>
              </a:tr>
              <a:tr h="1369807"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Høj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Systemer med betydning for borgervelfærd helbred, rettigheder, økonomi eller lovpligtige opgaver.​ Behandler sandsynligvis følsomme personoplysninger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Min. hvert år og ved relevante hændelser eller ved ændringer i system, leverandør eller trusselsbillede.​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Fagchef / serviceejer / systemejer​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Direktørniveau​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Ved manglende mitigering eller høj rest-risiko​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941695"/>
                  </a:ext>
                </a:extLst>
              </a:tr>
              <a:tr h="1369807"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Kritisk</a:t>
                      </a: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Systemer der understøtter livsvigtige funktioner fx kritiske tjenester jf. NIS2, såsom beredskab, pleje, forsyning.​Behandler sandsynligvis følsomme personoplysninger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Min hvert år straks ved hændelser eller ændringer i system, leverandør eller trusselsbillede​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Direktion / serviceejer / systemejer / beredskabsledelse​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Direktionen </a:t>
                      </a:r>
                      <a:endParaRPr lang="da-DK" sz="10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Politisk niveau / eksterne myndigheder​ </a:t>
                      </a:r>
                      <a:endParaRPr lang="da-DK" sz="10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1E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986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928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CMAgendaStatus xmlns="FEF7CBE6-8AEB-49D4-89DE-FA832C84ED8E" xsi:nil="true"/>
    <CCMCognitiveType xmlns="http://schemas.microsoft.com/sharepoint/v3" xsi:nil="true"/>
    <DocumentDescription xmlns="FEF7CBE6-8AEB-49D4-89DE-FA832C84ED8E" xsi:nil="true"/>
    <AgendaStatusIcon xmlns="FEF7CBE6-8AEB-49D4-89DE-FA832C84ED8E" xsi:nil="true"/>
    <CCMMeetingCaseLink xmlns="FEF7CBE6-8AEB-49D4-89DE-FA832C84ED8E">
      <Url xsi:nil="true"/>
      <Description xsi:nil="true"/>
    </CCMMeetingCaseLink>
    <CCMAgendaItemId xmlns="FEF7CBE6-8AEB-49D4-89DE-FA832C84ED8E" xsi:nil="true"/>
    <CCMDocumentReadIndicator xmlns="http://schemas.microsoft.com/sharepoint/v3" xsi:nil="true"/>
    <CCMMeetingCaseId xmlns="FEF7CBE6-8AEB-49D4-89DE-FA832C84ED8E" xsi:nil="true"/>
    <Sender xmlns="fef7cbe6-8aeb-49d4-89de-fa832c84ed8e" xsi:nil="true"/>
    <Date xmlns="fef7cbe6-8aeb-49d4-89de-fa832c84ed8e" xsi:nil="true"/>
    <CCMAgendaDocumentStatus xmlns="FEF7CBE6-8AEB-49D4-89DE-FA832C84ED8E" xsi:nil="true"/>
    <Classification xmlns="fef7cbe6-8aeb-49d4-89de-fa832c84ed8e" xsi:nil="true"/>
    <Dokumenttype xmlns="FEF7CBE6-8AEB-49D4-89DE-FA832C84ED8E">Notat</Dokumenttype>
    <CCMMeetingCaseInstanceId xmlns="FEF7CBE6-8AEB-49D4-89DE-FA832C84ED8E" xsi:nil="true"/>
    <Recipient xmlns="fef7cbe6-8aeb-49d4-89de-fa832c84ed8e"/>
    <CCMMetadataExtractionStatus xmlns="http://schemas.microsoft.com/sharepoint/v3">CCMPageCount:InProgress;CCMCommentCount:InProgress</CCMMetadataExtractionStatus>
    <LocalAttachment xmlns="http://schemas.microsoft.com/sharepoint/v3">false</LocalAttachment>
    <Finalized xmlns="http://schemas.microsoft.com/sharepoint/v3">false</Finalized>
    <CCMPageCount xmlns="http://schemas.microsoft.com/sharepoint/v3">5</CCMPageCount>
    <DocID xmlns="http://schemas.microsoft.com/sharepoint/v3">3649481</DocID>
    <MailHasAttachments xmlns="http://schemas.microsoft.com/sharepoint/v3">false</MailHasAttachments>
    <CCMCommentCount xmlns="http://schemas.microsoft.com/sharepoint/v3">0</CCMCommentCount>
    <CCMTemplateID xmlns="http://schemas.microsoft.com/sharepoint/v3">0</CCMTemplateID>
    <CaseID xmlns="http://schemas.microsoft.com/sharepoint/v3">SAG-2025-02579</CaseID>
    <RegistrationDate xmlns="http://schemas.microsoft.com/sharepoint/v3" xsi:nil="true"/>
    <CaseRecordNumber xmlns="http://schemas.microsoft.com/sharepoint/v3">0</CaseRecordNumber>
    <CCMPreviewAnnotationsTasks xmlns="http://schemas.microsoft.com/sharepoint/v3">0</CCMPreviewAnnotationsTasks>
    <Related xmlns="http://schemas.microsoft.com/sharepoint/v3">false</Related>
    <CCMVisualId xmlns="http://schemas.microsoft.com/sharepoint/v3">SAG-2025-02579</CCMVisualId>
    <CCMSystemID xmlns="http://schemas.microsoft.com/sharepoint/v3">ca7dc1c5-fc98-48bd-8345-b1ffede9fa82</CCMSystemID>
    <WasEncrypted xmlns="http://schemas.microsoft.com/sharepoint/v3">false</WasEncrypted>
    <WasSigned xmlns="http://schemas.microsoft.com/sharepoint/v3">false</WasSigned>
    <CCMConversation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650F499CACEE7F46957461059CC529EC" ma:contentTypeVersion="4" ma:contentTypeDescription="GetOrganized dokument" ma:contentTypeScope="" ma:versionID="2a0a6c100b6a3140ea99ab97bac53d25">
  <xsd:schema xmlns:xsd="http://www.w3.org/2001/XMLSchema" xmlns:xs="http://www.w3.org/2001/XMLSchema" xmlns:p="http://schemas.microsoft.com/office/2006/metadata/properties" xmlns:ns1="http://schemas.microsoft.com/sharepoint/v3" xmlns:ns2="FEF7CBE6-8AEB-49D4-89DE-FA832C84ED8E" xmlns:ns3="fef7cbe6-8aeb-49d4-89de-fa832c84ed8e" targetNamespace="http://schemas.microsoft.com/office/2006/metadata/properties" ma:root="true" ma:fieldsID="549726d99e57e36dfa3ccab9cf17e1fb" ns1:_="" ns2:_="" ns3:_="">
    <xsd:import namespace="http://schemas.microsoft.com/sharepoint/v3"/>
    <xsd:import namespace="FEF7CBE6-8AEB-49D4-89DE-FA832C84ED8E"/>
    <xsd:import namespace="fef7cbe6-8aeb-49d4-89de-fa832c84ed8e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  <xsd:element ref="ns1:CCMMetadataExtractionStatus" minOccurs="0"/>
                <xsd:element ref="ns1:CCMPageCount" minOccurs="0"/>
                <xsd:element ref="ns1:CCMCommentCount" minOccurs="0"/>
                <xsd:element ref="ns1:CCMPreviewAnnotationsTasks" minOccurs="0"/>
                <xsd:element ref="ns1:CCMCognitiveType" minOccurs="0"/>
                <xsd:element ref="ns1:CCMOnlineStatus" minOccurs="0"/>
                <xsd:element ref="ns1:CCMDocumentReadIndicator" minOccurs="0"/>
                <xsd:element ref="ns3:Classification" minOccurs="0"/>
                <xsd:element ref="ns3:Recipient" minOccurs="0"/>
                <xsd:element ref="ns3:Sender" minOccurs="0"/>
                <xsd:element ref="ns3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description="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description="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  <xsd:element name="CCMMetadataExtractionStatus" ma:index="37" nillable="true" ma:displayName="CCMMetadataExtractionStatus" ma:default="CCMPageCount:InProgress;CCMCommentCount:InProgress" ma:hidden="true" ma:internalName="CCMMetadataExtractionStatus" ma:readOnly="false">
      <xsd:simpleType>
        <xsd:restriction base="dms:Text"/>
      </xsd:simpleType>
    </xsd:element>
    <xsd:element name="CCMPageCount" ma:index="38" nillable="true" ma:displayName="Sider" ma:decimals="0" ma:description="" ma:internalName="CCMPageCount" ma:readOnly="true">
      <xsd:simpleType>
        <xsd:restriction base="dms:Number"/>
      </xsd:simpleType>
    </xsd:element>
    <xsd:element name="CCMCommentCount" ma:index="39" nillable="true" ma:displayName="Kommentarer" ma:decimals="0" ma:description="" ma:internalName="CCMCommentCount" ma:readOnly="true">
      <xsd:simpleType>
        <xsd:restriction base="dms:Number"/>
      </xsd:simpleType>
    </xsd:element>
    <xsd:element name="CCMPreviewAnnotationsTasks" ma:index="40" nillable="true" ma:displayName="Opgaver" ma:decimals="0" ma:description="" ma:internalName="CCMPreviewAnnotationsTasks" ma:readOnly="true">
      <xsd:simpleType>
        <xsd:restriction base="dms:Number"/>
      </xsd:simpleType>
    </xsd:element>
    <xsd:element name="CCMCognitiveType" ma:index="41" nillable="true" ma:displayName="CognitiveType" ma:decimals="0" ma:description="" ma:internalName="CCMCognitiveType" ma:readOnly="false">
      <xsd:simpleType>
        <xsd:restriction base="dms:Number"/>
      </xsd:simpleType>
    </xsd:element>
    <xsd:element name="CCMOnlineStatus" ma:index="42" nillable="true" ma:displayName="Online status" ma:description="" ma:format="Dropdown" ma:internalName="CCMOnlineStatus" ma:readOnly="true">
      <xsd:simpleType>
        <xsd:restriction base="dms:Choice">
          <xsd:enumeration value="OneDrive"/>
          <xsd:enumeration value="SharePointOnline"/>
          <xsd:enumeration value="Teams"/>
          <xsd:enumeration value="SharePointOnlineSync"/>
        </xsd:restriction>
      </xsd:simpleType>
    </xsd:element>
    <xsd:element name="CCMDocumentReadIndicator" ma:index="43" nillable="true" ma:displayName="Indikator for læst dokument" ma:internalName="CCMDocumentReadIndicator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7CBE6-8AEB-49D4-89DE-FA832C84ED8E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7cbe6-8aeb-49d4-89de-fa832c84ed8e" elementFormDefault="qualified">
    <xsd:import namespace="http://schemas.microsoft.com/office/2006/documentManagement/types"/>
    <xsd:import namespace="http://schemas.microsoft.com/office/infopath/2007/PartnerControls"/>
    <xsd:element name="Classification" ma:index="44" nillable="true" ma:displayName="Klassifikation" ma:format="Dropdown" ma:internalName="Classification">
      <xsd:simpleType>
        <xsd:restriction base="dms:Choice">
          <xsd:enumeration value="Åben"/>
          <xsd:enumeration value="Lukket"/>
        </xsd:restriction>
      </xsd:simpleType>
    </xsd:element>
    <xsd:element name="Recipient" ma:index="45" nillable="true" ma:displayName="Modtager" ma:list="{dacc4360-2e09-4c4f-97aa-aad81c8c00d0}" ma:internalName="Recipient" ma:showField="Email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ender" ma:index="46" nillable="true" ma:displayName="Afsender" ma:list="{dacc4360-2e09-4c4f-97aa-aad81c8c00d0}" ma:internalName="Sender" ma:showField="Email">
      <xsd:simpleType>
        <xsd:restriction base="dms:Lookup"/>
      </xsd:simpleType>
    </xsd:element>
    <xsd:element name="Date" ma:index="47" nillable="true" ma:displayName="Modtaget dato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2FF4B0-9ABB-4428-BE8B-C3094312A2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5CADF2-91E5-497C-A7B7-2B7B74D366AA}">
  <ds:schemaRefs>
    <ds:schemaRef ds:uri="http://schemas.openxmlformats.org/package/2006/metadata/core-properties"/>
    <ds:schemaRef ds:uri="http://schemas.microsoft.com/office/2006/documentManagement/types"/>
    <ds:schemaRef ds:uri="http://schemas.microsoft.com/sharepoint/v3"/>
    <ds:schemaRef ds:uri="http://purl.org/dc/elements/1.1/"/>
    <ds:schemaRef ds:uri="FEF7CBE6-8AEB-49D4-89DE-FA832C84ED8E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fef7cbe6-8aeb-49d4-89de-fa832c84ed8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880F7F0-4396-4ED8-B9E9-70DA3D019E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EF7CBE6-8AEB-49D4-89DE-FA832C84ED8E"/>
    <ds:schemaRef ds:uri="fef7cbe6-8aeb-49d4-89de-fa832c84ed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425949-cceb-4bd3-9014-e18ddf8647b1}" enabled="1" method="Standard" siteId="{ec8d8edf-0476-40ca-88fd-f40ff0a1e60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931</Words>
  <Application>Microsoft Office PowerPoint</Application>
  <PresentationFormat>Widescreen</PresentationFormat>
  <Paragraphs>166</Paragraphs>
  <Slides>5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Risikostyring - matricer til redigering</dc:title>
  <dc:creator>Teia Melvej Stennevad</dc:creator>
  <cp:lastModifiedBy>Bertram Buhl</cp:lastModifiedBy>
  <cp:revision>1</cp:revision>
  <dcterms:created xsi:type="dcterms:W3CDTF">2025-10-20T05:49:44Z</dcterms:created>
  <dcterms:modified xsi:type="dcterms:W3CDTF">2025-12-16T14:19:29Z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0x010100AC085CFC53BC46CEA2EADE194AD9D48200650F499CACEE7F46957461059CC529EC</vt:lpwstr>
  </property>
  <property fmtid="{D5CDD505-2E9C-101B-9397-08002B2CF9AE}" pid="3" name="xd_Signature">
    <vt:bool>false</vt:bool>
  </property>
  <property fmtid="{D5CDD505-2E9C-101B-9397-08002B2CF9AE}" pid="4" name="CCMPostListPublishStatus">
    <vt:lpwstr>Afventer godkendelse</vt:lpwstr>
  </property>
  <property fmtid="{D5CDD505-2E9C-101B-9397-08002B2CF9AE}" pid="5" name="CCMOneDriveID">
    <vt:lpwstr/>
  </property>
  <property fmtid="{D5CDD505-2E9C-101B-9397-08002B2CF9AE}" pid="6" name="CCMMustBeOnPostList">
    <vt:bool>true</vt:bool>
  </property>
  <property fmtid="{D5CDD505-2E9C-101B-9397-08002B2CF9AE}" pid="7" name="CCMOneDriveOwnerID">
    <vt:lpwstr/>
  </property>
  <property fmtid="{D5CDD505-2E9C-101B-9397-08002B2CF9AE}" pid="8" name="CCMOneDriveItemID">
    <vt:lpwstr/>
  </property>
  <property fmtid="{D5CDD505-2E9C-101B-9397-08002B2CF9AE}" pid="9" name="CCMIsSharedOnOneDrive">
    <vt:bool>false</vt:bool>
  </property>
  <property fmtid="{D5CDD505-2E9C-101B-9397-08002B2CF9AE}" pid="10" name="CCMSystem">
    <vt:lpwstr> </vt:lpwstr>
  </property>
  <property fmtid="{D5CDD505-2E9C-101B-9397-08002B2CF9AE}" pid="11" name="CCMEventContext">
    <vt:lpwstr>6450048d-33a4-481d-851b-cb412d7ea7a1</vt:lpwstr>
  </property>
  <property fmtid="{D5CDD505-2E9C-101B-9397-08002B2CF9AE}" pid="12" name="CCMCommunication">
    <vt:lpwstr/>
  </property>
</Properties>
</file>