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4" r:id="rId5"/>
    <p:sldId id="277" r:id="rId6"/>
    <p:sldId id="279" r:id="rId7"/>
    <p:sldId id="278" r:id="rId8"/>
    <p:sldId id="280" r:id="rId9"/>
    <p:sldId id="267" r:id="rId10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1" autoAdjust="0"/>
    <p:restoredTop sz="94622" autoAdjust="0"/>
  </p:normalViewPr>
  <p:slideViewPr>
    <p:cSldViewPr snapToGrid="0" showGuides="1">
      <p:cViewPr varScale="1">
        <p:scale>
          <a:sx n="104" d="100"/>
          <a:sy n="104" d="100"/>
        </p:scale>
        <p:origin x="35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BE0FF-2408-43E2-966E-999B7ACFC6C6}" type="datetimeFigureOut">
              <a:rPr lang="da-DK" smtClean="0"/>
              <a:t>18-10-2018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E8784-B8C4-4E9F-9A05-219924F10A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5102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2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8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8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08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g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jp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g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1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23364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4" y="4383656"/>
            <a:ext cx="9123363" cy="648000"/>
          </a:xfrm>
        </p:spPr>
        <p:txBody>
          <a:bodyPr/>
          <a:lstStyle>
            <a:lvl1pPr marL="0" indent="0" algn="l">
              <a:buNone/>
              <a:defRPr sz="1600" b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3" name="Pladsholder til slidenummer 12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39090"/>
            <a:ext cx="541920" cy="438620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7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91521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29998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3" y="0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(Billede)</a:t>
            </a:r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4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19" name="Billed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7" name="Billed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39684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 eller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29999"/>
            <a:ext cx="2642919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175" y="1898650"/>
            <a:ext cx="9116091" cy="3790950"/>
          </a:xfrm>
        </p:spPr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billedindsættelse (Billede med kant)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2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7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8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6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20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0"/>
            <a:ext cx="4462912" cy="379095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billede)</a:t>
            </a:r>
          </a:p>
          <a:p>
            <a:pPr lvl="0"/>
            <a:endParaRPr lang="da-DK" noProof="0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0"/>
            <a:ext cx="2642919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8" name="Gruppe 17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9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eller grafik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4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31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2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3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94215"/>
            <a:ext cx="264291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64610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/ grafik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8175" y="1898650"/>
            <a:ext cx="4462463" cy="3790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video, brug andet layout til billede-indsættelse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7488" y="1898651"/>
            <a:ext cx="4462912" cy="379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Indsæt tekst/punktopstilling eller klik på ikonerne for at indsætte tabel, graf, </a:t>
            </a:r>
            <a:r>
              <a:rPr lang="da-DK" noProof="0" dirty="0" err="1" smtClean="0"/>
              <a:t>SmartArt</a:t>
            </a:r>
            <a:r>
              <a:rPr lang="da-DK" noProof="0" dirty="0" smtClean="0"/>
              <a:t> eller video , brug andet layout til billede-indsættelse (To bokse tekst og billede m kant)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21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/ grafik med kant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39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37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4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34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1594215"/>
            <a:ext cx="264291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1" y="0"/>
            <a:ext cx="264291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10055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7488" y="1941513"/>
            <a:ext cx="4462912" cy="3724926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3" cy="3790953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8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22" name="Gruppe 21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3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0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5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26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2" name="Gruppe 41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3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44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46" name="Billede 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45" name="Billede 56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365470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okse tekst og billede m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6566399" y="1941513"/>
            <a:ext cx="446400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50"/>
            <a:ext cx="4462464" cy="379095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 smtClean="0"/>
              <a:t>Indsæt tekst eller punktopstilling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-2783394" y="1548000"/>
            <a:ext cx="2637735" cy="2220783"/>
            <a:chOff x="-2783394" y="2179188"/>
            <a:chExt cx="2637735" cy="2220783"/>
          </a:xfrm>
        </p:grpSpPr>
        <p:sp>
          <p:nvSpPr>
            <p:cNvPr id="26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bokse tekst og billede med kant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uppe 3"/>
            <p:cNvGrpSpPr>
              <a:grpSpLocks/>
            </p:cNvGrpSpPr>
            <p:nvPr userDrawn="1"/>
          </p:nvGrpSpPr>
          <p:grpSpPr bwMode="auto">
            <a:xfrm>
              <a:off x="-2180364" y="4199517"/>
              <a:ext cx="419099" cy="196850"/>
              <a:chOff x="899631" y="2683904"/>
              <a:chExt cx="417987" cy="196850"/>
            </a:xfrm>
          </p:grpSpPr>
          <p:pic>
            <p:nvPicPr>
              <p:cNvPr id="46" name="Billed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631" y="268390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12"/>
              <p:cNvSpPr/>
              <p:nvPr/>
            </p:nvSpPr>
            <p:spPr bwMode="auto">
              <a:xfrm>
                <a:off x="1121290" y="269501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8" name="Gruppe 2"/>
            <p:cNvGrpSpPr>
              <a:grpSpLocks/>
            </p:cNvGrpSpPr>
            <p:nvPr userDrawn="1"/>
          </p:nvGrpSpPr>
          <p:grpSpPr bwMode="auto">
            <a:xfrm>
              <a:off x="-1665430" y="4203121"/>
              <a:ext cx="412750" cy="196850"/>
              <a:chOff x="1426434" y="3118743"/>
              <a:chExt cx="413649" cy="196850"/>
            </a:xfrm>
          </p:grpSpPr>
          <p:pic>
            <p:nvPicPr>
              <p:cNvPr id="30" name="Billed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271" y="311874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Rounded Rectangle 12"/>
              <p:cNvSpPr/>
              <p:nvPr/>
            </p:nvSpPr>
            <p:spPr bwMode="auto">
              <a:xfrm>
                <a:off x="1426434" y="312985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48" name="Gruppe 47"/>
          <p:cNvGrpSpPr/>
          <p:nvPr userDrawn="1"/>
        </p:nvGrpSpPr>
        <p:grpSpPr>
          <a:xfrm>
            <a:off x="-2781153" y="3798092"/>
            <a:ext cx="2641303" cy="2091399"/>
            <a:chOff x="-2748102" y="1898650"/>
            <a:chExt cx="2641303" cy="2091399"/>
          </a:xfrm>
        </p:grpSpPr>
        <p:sp>
          <p:nvSpPr>
            <p:cNvPr id="49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17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  </a:t>
              </a:r>
            </a:p>
          </p:txBody>
        </p:sp>
        <p:grpSp>
          <p:nvGrpSpPr>
            <p:cNvPr id="50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52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51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32" name="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1973"/>
            <a:ext cx="2638457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38752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5" y="1941512"/>
            <a:ext cx="9116086" cy="3726000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0"/>
            <a:ext cx="2638457" cy="1485897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1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2899975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sz="quarter" idx="14"/>
          </p:nvPr>
        </p:nvSpPr>
        <p:spPr>
          <a:xfrm>
            <a:off x="1908176" y="1941513"/>
            <a:ext cx="9116090" cy="3724925"/>
          </a:xfrm>
          <a:solidFill>
            <a:srgbClr val="9B9B9B"/>
          </a:solidFill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593570" y="1548000"/>
            <a:ext cx="2484101" cy="2698321"/>
            <a:chOff x="-2593570" y="4522748"/>
            <a:chExt cx="2484101" cy="2698321"/>
          </a:xfrm>
        </p:grpSpPr>
        <p:sp>
          <p:nvSpPr>
            <p:cNvPr id="16" name="TextBox 5"/>
            <p:cNvSpPr txBox="1">
              <a:spLocks noChangeArrowheads="1"/>
            </p:cNvSpPr>
            <p:nvPr userDrawn="1"/>
          </p:nvSpPr>
          <p:spPr bwMode="auto">
            <a:xfrm>
              <a:off x="-2593570" y="4522748"/>
              <a:ext cx="245117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 med kant</a:t>
              </a:r>
            </a:p>
            <a:p>
              <a:pPr algn="r" eaLnBrk="1" hangingPunct="1">
                <a:spcAft>
                  <a:spcPts val="30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det lille billede-indsættelsesikon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midten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5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6843857"/>
              <a:ext cx="330033" cy="37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ounded Rectangle 25"/>
            <p:cNvSpPr/>
            <p:nvPr userDrawn="1"/>
          </p:nvSpPr>
          <p:spPr bwMode="auto">
            <a:xfrm>
              <a:off x="-478018" y="6842378"/>
              <a:ext cx="185738" cy="152400"/>
            </a:xfrm>
            <a:prstGeom prst="roundRect">
              <a:avLst/>
            </a:prstGeom>
            <a:noFill/>
            <a:ln w="19050">
              <a:solidFill>
                <a:srgbClr val="E31E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a-DK" sz="2000" noProof="1"/>
            </a:p>
          </p:txBody>
        </p:sp>
        <p:pic>
          <p:nvPicPr>
            <p:cNvPr id="27" name="Billede 5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2849" y="5950060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1" name="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3091" y="1972"/>
            <a:ext cx="2638457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76824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verskrif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 smtClean="0"/>
              <a:t>Overskrift i maksimalt to linjer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med kant</a:t>
            </a:r>
          </a:p>
        </p:txBody>
      </p:sp>
      <p:sp>
        <p:nvSpPr>
          <p:cNvPr id="1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908174" y="2973600"/>
            <a:ext cx="9116091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rgbClr val="003B7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0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rgbClr val="003B7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19" name="Pladsholder til slidenummer 18" hidden="1"/>
          <p:cNvSpPr>
            <a:spLocks noGrp="1"/>
          </p:cNvSpPr>
          <p:nvPr>
            <p:ph type="sldNum" sz="quarter" idx="12"/>
          </p:nvPr>
        </p:nvSpPr>
        <p:spPr>
          <a:xfrm>
            <a:off x="10465806" y="7115401"/>
            <a:ext cx="541920" cy="43862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kant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13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6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812" y="1972"/>
            <a:ext cx="2635898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</a:p>
        </p:txBody>
      </p:sp>
      <p:sp>
        <p:nvSpPr>
          <p:cNvPr id="6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-2593570" y="1548000"/>
            <a:ext cx="24511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Tomt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 kant</a:t>
            </a:r>
          </a:p>
        </p:txBody>
      </p:sp>
      <p:sp>
        <p:nvSpPr>
          <p:cNvPr id="1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5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792007" y="791999"/>
            <a:ext cx="11399993" cy="6066002"/>
          </a:xfrm>
          <a:solidFill>
            <a:srgbClr val="9B9B9B"/>
          </a:solidFill>
        </p:spPr>
        <p:txBody>
          <a:bodyPr tIns="252000"/>
          <a:lstStyle>
            <a:lvl1pPr algn="ctr"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2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10465805" y="7224342"/>
            <a:ext cx="48000" cy="36000"/>
          </a:xfrm>
        </p:spPr>
        <p:txBody>
          <a:bodyPr/>
          <a:lstStyle>
            <a:lvl1pPr>
              <a:defRPr sz="100">
                <a:solidFill>
                  <a:schemeClr val="bg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908176" y="2973600"/>
            <a:ext cx="9116090" cy="1411200"/>
          </a:xfrm>
        </p:spPr>
        <p:txBody>
          <a:bodyPr anchor="b"/>
          <a:lstStyle>
            <a:lvl1pPr algn="l"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 noProof="0" dirty="0" smtClean="0"/>
              <a:t>Overskrift I to linjer</a:t>
            </a:r>
            <a:endParaRPr lang="da-DK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8175" y="4383656"/>
            <a:ext cx="9116092" cy="648000"/>
          </a:xfrm>
        </p:spPr>
        <p:txBody>
          <a:bodyPr/>
          <a:lstStyle>
            <a:lvl1pPr marL="0" indent="0" algn="l">
              <a:buNone/>
              <a:defRPr sz="1600" b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noProof="0" dirty="0" smtClean="0"/>
              <a:t>Klik, og tilføj sted og dato</a:t>
            </a:r>
            <a:endParaRPr lang="da-DK" noProof="0" dirty="0"/>
          </a:p>
        </p:txBody>
      </p:sp>
      <p:sp>
        <p:nvSpPr>
          <p:cNvPr id="24" name="Pladsholder til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grpSp>
        <p:nvGrpSpPr>
          <p:cNvPr id="26" name="Gruppe 25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27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28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30" name="Billed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9" name="Billede 5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48"/>
          <p:cNvSpPr txBox="1">
            <a:spLocks noChangeArrowheads="1"/>
          </p:cNvSpPr>
          <p:nvPr userDrawn="1"/>
        </p:nvSpPr>
        <p:spPr bwMode="auto">
          <a:xfrm>
            <a:off x="-2545976" y="1548000"/>
            <a:ext cx="2403576" cy="16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Titeldias med billede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og EMNE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da-DK" alt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</a:t>
            </a:r>
            <a:r>
              <a:rPr lang="da-DK" altLang="da-DK" sz="1000" b="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på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fanen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topmenuen </a:t>
            </a: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da-DK" alt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Klik på </a:t>
            </a:r>
            <a:r>
              <a:rPr lang="da-DK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Sidehoved og Sidefod</a:t>
            </a:r>
            <a:endParaRPr lang="da-DK" alt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Dobbeltklik i feltet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TITEL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 indsæt din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TITEL-tekst</a:t>
            </a:r>
            <a:endParaRPr lang="da-DK" sz="1000" b="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</a:t>
            </a: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Dobbeltklik i feltet med </a:t>
            </a:r>
            <a:r>
              <a:rPr lang="da-DK" sz="1000" b="1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INDSÆT EMNE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og indsæt din EMNE-tekst</a:t>
            </a:r>
            <a:endParaRPr lang="da-DK" sz="1000" b="1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eaLnBrk="1" hangingPunct="1">
              <a:spcAft>
                <a:spcPts val="240"/>
              </a:spcAft>
              <a:defRPr/>
            </a:pP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Vælg </a:t>
            </a:r>
            <a:r>
              <a: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Anvend på alle</a:t>
            </a:r>
          </a:p>
        </p:txBody>
      </p:sp>
      <p:sp>
        <p:nvSpPr>
          <p:cNvPr id="20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1972"/>
            <a:ext cx="2634581" cy="148195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76108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4" y="1170"/>
            <a:ext cx="2642284" cy="1485662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11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85327" y="0"/>
            <a:ext cx="2645627" cy="1489261"/>
          </a:xfrm>
          <a:prstGeom prst="rect">
            <a:avLst/>
          </a:prstGeom>
          <a:ln w="6350">
            <a:solidFill>
              <a:schemeClr val="accent5"/>
            </a:solidFill>
          </a:ln>
        </p:spPr>
      </p:pic>
      <p:sp>
        <p:nvSpPr>
          <p:cNvPr id="17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 smtClean="0"/>
              <a:t>Indsæt agenda overskrift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898649"/>
            <a:ext cx="7561262" cy="3770313"/>
          </a:xfrm>
        </p:spPr>
        <p:txBody>
          <a:bodyPr/>
          <a:lstStyle>
            <a:lvl1pPr marL="180000" indent="-180000">
              <a:buFont typeface="Arial" panose="020B0604020202020204" pitchFamily="34" charset="0"/>
              <a:buChar char="›"/>
              <a:defRPr b="0"/>
            </a:lvl1pPr>
            <a:lvl2pPr marL="360000" indent="-180000">
              <a:buFont typeface="Arial" panose="020B0604020202020204" pitchFamily="34" charset="0"/>
              <a:buChar char="›"/>
              <a:defRPr sz="1400"/>
            </a:lvl2pPr>
            <a:lvl3pPr marL="360000">
              <a:defRPr sz="1400"/>
            </a:lvl3pPr>
          </a:lstStyle>
          <a:p>
            <a:pPr lvl="0"/>
            <a:r>
              <a:rPr lang="da-DK" dirty="0" smtClean="0"/>
              <a:t>Indsæt agendapunkt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-2118335" y="1548000"/>
            <a:ext cx="1975295" cy="2568379"/>
            <a:chOff x="-2087997" y="2179188"/>
            <a:chExt cx="1975295" cy="2568379"/>
          </a:xfrm>
        </p:grpSpPr>
        <p:sp>
          <p:nvSpPr>
            <p:cNvPr id="24" name="AutoShape 4"/>
            <p:cNvSpPr>
              <a:spLocks/>
            </p:cNvSpPr>
            <p:nvPr userDrawn="1"/>
          </p:nvSpPr>
          <p:spPr bwMode="gray">
            <a:xfrm>
              <a:off x="-2087997" y="2179188"/>
              <a:ext cx="1975295" cy="211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Agenda med kant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1-2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</a:t>
              </a:r>
              <a:b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få niveau 2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</a:t>
              </a:r>
              <a:b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komme tilbage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tekst-typografierne</a:t>
              </a:r>
              <a:endParaRPr lang="nb-NO" alt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e 3"/>
            <p:cNvGrpSpPr>
              <a:grpSpLocks/>
            </p:cNvGrpSpPr>
            <p:nvPr userDrawn="1"/>
          </p:nvGrpSpPr>
          <p:grpSpPr bwMode="auto">
            <a:xfrm>
              <a:off x="-559507" y="4331077"/>
              <a:ext cx="419100" cy="196850"/>
              <a:chOff x="2516188" y="2815464"/>
              <a:chExt cx="417988" cy="196850"/>
            </a:xfrm>
          </p:grpSpPr>
          <p:pic>
            <p:nvPicPr>
              <p:cNvPr id="29" name="Billed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6188" y="28154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12"/>
              <p:cNvSpPr/>
              <p:nvPr/>
            </p:nvSpPr>
            <p:spPr bwMode="auto">
              <a:xfrm>
                <a:off x="2737848" y="28265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26" name="Gruppe 2"/>
            <p:cNvGrpSpPr>
              <a:grpSpLocks/>
            </p:cNvGrpSpPr>
            <p:nvPr userDrawn="1"/>
          </p:nvGrpSpPr>
          <p:grpSpPr bwMode="auto">
            <a:xfrm>
              <a:off x="-552013" y="4550717"/>
              <a:ext cx="412750" cy="196850"/>
              <a:chOff x="2542276" y="3466339"/>
              <a:chExt cx="413649" cy="196850"/>
            </a:xfrm>
          </p:grpSpPr>
          <p:pic>
            <p:nvPicPr>
              <p:cNvPr id="27" name="Billed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466339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12"/>
              <p:cNvSpPr/>
              <p:nvPr/>
            </p:nvSpPr>
            <p:spPr bwMode="auto">
              <a:xfrm>
                <a:off x="2542276" y="3477452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2" name="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2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Kommunikationsindsats for rammearkitekturen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SAGERA projekt 1 &amp; 2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1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"/>
          <p:cNvSpPr>
            <a:spLocks/>
          </p:cNvSpPr>
          <p:nvPr userDrawn="1"/>
        </p:nvSpPr>
        <p:spPr bwMode="auto">
          <a:xfrm>
            <a:off x="0" y="1588"/>
            <a:ext cx="12189600" cy="6859588"/>
          </a:xfrm>
          <a:custGeom>
            <a:avLst/>
            <a:gdLst>
              <a:gd name="T0" fmla="*/ 7677 w 7677"/>
              <a:gd name="T1" fmla="*/ 499 h 4321"/>
              <a:gd name="T2" fmla="*/ 7677 w 7677"/>
              <a:gd name="T3" fmla="*/ 0 h 4321"/>
              <a:gd name="T4" fmla="*/ 0 w 7677"/>
              <a:gd name="T5" fmla="*/ 0 h 4321"/>
              <a:gd name="T6" fmla="*/ 0 w 7677"/>
              <a:gd name="T7" fmla="*/ 499 h 4321"/>
              <a:gd name="T8" fmla="*/ 0 w 7677"/>
              <a:gd name="T9" fmla="*/ 4321 h 4321"/>
              <a:gd name="T10" fmla="*/ 499 w 7677"/>
              <a:gd name="T11" fmla="*/ 4321 h 4321"/>
              <a:gd name="T12" fmla="*/ 499 w 7677"/>
              <a:gd name="T13" fmla="*/ 499 h 4321"/>
              <a:gd name="T14" fmla="*/ 7677 w 7677"/>
              <a:gd name="T15" fmla="*/ 499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77" h="4321">
                <a:moveTo>
                  <a:pt x="7677" y="499"/>
                </a:moveTo>
                <a:lnTo>
                  <a:pt x="7677" y="0"/>
                </a:lnTo>
                <a:lnTo>
                  <a:pt x="0" y="0"/>
                </a:lnTo>
                <a:lnTo>
                  <a:pt x="0" y="499"/>
                </a:lnTo>
                <a:lnTo>
                  <a:pt x="0" y="4321"/>
                </a:lnTo>
                <a:lnTo>
                  <a:pt x="499" y="4321"/>
                </a:lnTo>
                <a:lnTo>
                  <a:pt x="499" y="499"/>
                </a:lnTo>
                <a:lnTo>
                  <a:pt x="7677" y="499"/>
                </a:lnTo>
                <a:close/>
              </a:path>
            </a:pathLst>
          </a:custGeom>
          <a:solidFill>
            <a:srgbClr val="003B7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Kommunikationsindsats for rammearkitekturen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projekt 1 &amp; 2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1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kant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/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7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4" cy="41760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57725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farvet baggrund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54" y="2342"/>
            <a:ext cx="2634580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pic>
        <p:nvPicPr>
          <p:cNvPr id="18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9" y="6047999"/>
            <a:ext cx="689233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0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9B9B9B"/>
          </a:solidFill>
        </p:spPr>
        <p:txBody>
          <a:bodyPr tIns="0" bIns="612000" anchor="b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her og indsæt baggrundsbillede via fanen INDSÆT / Billeder</a:t>
            </a:r>
            <a:endParaRPr lang="da-DK" noProof="0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3" name="Pladsholder til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394034" y="6048000"/>
            <a:ext cx="691200" cy="41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.</a:t>
            </a:r>
          </a:p>
        </p:txBody>
      </p:sp>
      <p:pic>
        <p:nvPicPr>
          <p:cNvPr id="24" name="Billed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620" y="2342"/>
            <a:ext cx="2631513" cy="1481211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16" name="TextBox 7"/>
          <p:cNvSpPr txBox="1"/>
          <p:nvPr userDrawn="1"/>
        </p:nvSpPr>
        <p:spPr>
          <a:xfrm>
            <a:off x="-2059426" y="1548000"/>
            <a:ext cx="1952625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 med billede</a:t>
            </a: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sz="1000" b="1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Kapiteldias anvendes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skilleark i forhold til </a:t>
            </a:r>
            <a:b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oplæggets emner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kapitelnummer i 0X / </a:t>
            </a:r>
            <a:b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indsæt overskriften for kapitlet</a:t>
            </a:r>
            <a:endParaRPr lang="en-GB" sz="1000" b="0" noProof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2781153" y="3198331"/>
            <a:ext cx="2641303" cy="2582758"/>
            <a:chOff x="-2748102" y="1898650"/>
            <a:chExt cx="2641303" cy="2582758"/>
          </a:xfrm>
        </p:grpSpPr>
        <p:sp>
          <p:nvSpPr>
            <p:cNvPr id="18" name="TextBox 5"/>
            <p:cNvSpPr txBox="1">
              <a:spLocks noChangeArrowheads="1"/>
            </p:cNvSpPr>
            <p:nvPr userDrawn="1"/>
          </p:nvSpPr>
          <p:spPr bwMode="auto">
            <a:xfrm>
              <a:off x="-2748102" y="1898650"/>
              <a:ext cx="2641303" cy="25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30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 baggrundsbillede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Klik på den grå baggrund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fanen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klik på knappen Billeder 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ønsket</a:t>
              </a:r>
              <a:r>
                <a:rPr lang="da-DK" sz="1000" b="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billede og klik </a:t>
              </a:r>
              <a:r>
                <a:rPr lang="da-DK" sz="1000" b="1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Indsæt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Klik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Beskær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 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Ønsker du at skalere billedet,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så hold </a:t>
              </a:r>
              <a:r>
                <a:rPr lang="da-DK" alt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SHIFT</a:t>
              </a: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-knappen nede, mens </a:t>
              </a:r>
              <a:b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da-DK" alt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 trækkes i billedets hjørner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2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endParaRPr lang="da-DK" sz="1000" b="1" noProof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defRPr/>
              </a:pP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6.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Forsvinder din tekst,</a:t>
              </a:r>
              <a:r>
                <a:rPr lang="da-DK" sz="1000" baseline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højreklik på billedet </a:t>
              </a:r>
              <a:b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og 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Placer bagest, </a:t>
              </a: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eller højreklik og </a:t>
              </a:r>
              <a:b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da-DK" sz="1000" b="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vælg </a:t>
              </a:r>
              <a:r>
                <a:rPr lang="da-DK" sz="10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Nulstil slide</a:t>
              </a:r>
            </a:p>
          </p:txBody>
        </p:sp>
        <p:grpSp>
          <p:nvGrpSpPr>
            <p:cNvPr id="19" name="Gruppe 57"/>
            <p:cNvGrpSpPr>
              <a:grpSpLocks/>
            </p:cNvGrpSpPr>
            <p:nvPr/>
          </p:nvGrpSpPr>
          <p:grpSpPr bwMode="auto">
            <a:xfrm>
              <a:off x="-454060" y="3593903"/>
              <a:ext cx="330033" cy="396146"/>
              <a:chOff x="1018031" y="5113037"/>
              <a:chExt cx="373412" cy="448177"/>
            </a:xfrm>
          </p:grpSpPr>
          <p:pic>
            <p:nvPicPr>
              <p:cNvPr id="21" name="Billede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134460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5"/>
              <p:cNvSpPr/>
              <p:nvPr/>
            </p:nvSpPr>
            <p:spPr bwMode="auto">
              <a:xfrm>
                <a:off x="1023497" y="5113037"/>
                <a:ext cx="210151" cy="17241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  <p:pic>
          <p:nvPicPr>
            <p:cNvPr id="20" name="Billede 5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6164" y="2756287"/>
              <a:ext cx="373380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 i venstre side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“drop ned” 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menuen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du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</a:t>
            </a:r>
            <a:r>
              <a:rPr lang="en-GB" sz="1000" b="1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000" i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laver et nyt slide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1908175" y="2390290"/>
            <a:ext cx="7561263" cy="3310530"/>
          </a:xfrm>
        </p:spPr>
        <p:txBody>
          <a:bodyPr anchor="t" anchorCtr="0"/>
          <a:lstStyle>
            <a:lvl1pPr>
              <a:lnSpc>
                <a:spcPct val="80000"/>
              </a:lnSpc>
              <a:defRPr sz="5000" b="0" cap="all" spc="-1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Indsæt tekst eller statement I flere linjer</a:t>
            </a:r>
            <a:endParaRPr lang="da-DK" noProof="0" dirty="0"/>
          </a:p>
        </p:txBody>
      </p:sp>
      <p:sp>
        <p:nvSpPr>
          <p:cNvPr id="34" name="Pladsholder til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8175" y="1478703"/>
            <a:ext cx="7561263" cy="914400"/>
          </a:xfrm>
        </p:spPr>
        <p:txBody>
          <a:bodyPr anchor="b" anchorCtr="0"/>
          <a:lstStyle>
            <a:lvl1pPr>
              <a:lnSpc>
                <a:spcPct val="80000"/>
              </a:lnSpc>
              <a:defRPr sz="5000" cap="all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 smtClean="0"/>
              <a:t>0X /</a:t>
            </a:r>
          </a:p>
        </p:txBody>
      </p:sp>
    </p:spTree>
    <p:extLst>
      <p:ext uri="{BB962C8B-B14F-4D97-AF65-F5344CB8AC3E}">
        <p14:creationId xmlns:p14="http://schemas.microsoft.com/office/powerpoint/2010/main" val="161674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8175" y="792163"/>
            <a:ext cx="7561264" cy="914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8175" y="1898650"/>
            <a:ext cx="9116091" cy="379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176" y="0"/>
            <a:ext cx="9116090" cy="7921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-5400000">
            <a:off x="-2042476" y="2834482"/>
            <a:ext cx="4876965" cy="79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 b="1" i="0" cap="all" baseline="0">
                <a:solidFill>
                  <a:srgbClr val="003B7A"/>
                </a:solidFill>
              </a:defRPr>
            </a:lvl1pPr>
          </a:lstStyle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5806" y="6048001"/>
            <a:ext cx="558460" cy="438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003B7A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48293"/>
            <a:ext cx="689233" cy="4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74" r:id="rId4"/>
    <p:sldLayoutId id="2147483676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50" r:id="rId11"/>
    <p:sldLayoutId id="2147483652" r:id="rId12"/>
    <p:sldLayoutId id="2147483668" r:id="rId13"/>
    <p:sldLayoutId id="2147483657" r:id="rId14"/>
    <p:sldLayoutId id="2147483669" r:id="rId15"/>
    <p:sldLayoutId id="2147483670" r:id="rId16"/>
    <p:sldLayoutId id="2147483671" r:id="rId17"/>
    <p:sldLayoutId id="2147483654" r:id="rId18"/>
    <p:sldLayoutId id="2147483672" r:id="rId19"/>
    <p:sldLayoutId id="2147483655" r:id="rId20"/>
    <p:sldLayoutId id="2147483673" r:id="rId21"/>
  </p:sldLayoutIdLst>
  <p:hf sldNum="0" hdr="0"/>
  <p:txStyles>
    <p:titleStyle>
      <a:lvl1pPr algn="l" defTabSz="685800" rtl="0" eaLnBrk="1" latinLnBrk="0" hangingPunct="1">
        <a:lnSpc>
          <a:spcPct val="83000"/>
        </a:lnSpc>
        <a:spcBef>
          <a:spcPct val="0"/>
        </a:spcBef>
        <a:buNone/>
        <a:defRPr sz="2800" b="1" kern="1200">
          <a:solidFill>
            <a:srgbClr val="003B7A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​"/>
        <a:defRPr sz="1600" b="1" kern="1200">
          <a:solidFill>
            <a:srgbClr val="003B7A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600" kern="1200">
          <a:solidFill>
            <a:srgbClr val="003B7A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600" kern="1200">
          <a:solidFill>
            <a:srgbClr val="003B7A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10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›"/>
        <a:defRPr sz="1400" kern="1200">
          <a:solidFill>
            <a:srgbClr val="003B7A"/>
          </a:solidFill>
          <a:latin typeface="+mn-lt"/>
          <a:ea typeface="+mn-ea"/>
          <a:cs typeface="+mn-cs"/>
        </a:defRPr>
      </a:lvl5pPr>
      <a:lvl6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7pPr>
      <a:lvl8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8pPr>
      <a:lvl9pPr marL="360000" indent="-180000" algn="l" defTabSz="6858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›"/>
        <a:defRPr sz="1350" kern="1200">
          <a:solidFill>
            <a:srgbClr val="003B7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6" userDrawn="1">
          <p15:clr>
            <a:srgbClr val="F26B43"/>
          </p15:clr>
        </p15:guide>
        <p15:guide id="2" pos="1202" userDrawn="1">
          <p15:clr>
            <a:srgbClr val="F26B43"/>
          </p15:clr>
        </p15:guide>
        <p15:guide id="3" pos="6949" userDrawn="1">
          <p15:clr>
            <a:srgbClr val="F26B43"/>
          </p15:clr>
        </p15:guide>
        <p15:guide id="4" orient="horz" pos="3584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pos="498" userDrawn="1">
          <p15:clr>
            <a:srgbClr val="F26B43"/>
          </p15:clr>
        </p15:guide>
        <p15:guide id="7" pos="4013" userDrawn="1">
          <p15:clr>
            <a:srgbClr val="F26B43"/>
          </p15:clr>
        </p15:guide>
        <p15:guide id="8" pos="4137" userDrawn="1">
          <p15:clr>
            <a:srgbClr val="F26B43"/>
          </p15:clr>
        </p15:guide>
        <p15:guide id="9" pos="5965" userDrawn="1">
          <p15:clr>
            <a:srgbClr val="F26B43"/>
          </p15:clr>
        </p15:guide>
        <p15:guide id="10" orient="horz" pos="1223" userDrawn="1">
          <p15:clr>
            <a:srgbClr val="F26B43"/>
          </p15:clr>
        </p15:guide>
        <p15:guide id="11" orient="horz" pos="35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Kommunikations-indsats for rammearkitekturen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908175" y="4393181"/>
            <a:ext cx="9116090" cy="648000"/>
          </a:xfrm>
        </p:spPr>
        <p:txBody>
          <a:bodyPr/>
          <a:lstStyle/>
          <a:p>
            <a:r>
              <a:rPr lang="da-DK" dirty="0"/>
              <a:t>Kommunernes It-Arkitekturråd, </a:t>
            </a:r>
            <a:r>
              <a:rPr lang="da-DK" dirty="0" smtClean="0"/>
              <a:t>torsdag </a:t>
            </a:r>
            <a:r>
              <a:rPr lang="da-DK" dirty="0"/>
              <a:t>den 21. september 2017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SAGERA projekt 1 &amp;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8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1908174" y="1898649"/>
            <a:ext cx="8261061" cy="37703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dirty="0" smtClean="0"/>
              <a:t>Kommunikationsindsatsen – materialer og aktiviteter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Input </a:t>
            </a:r>
            <a:r>
              <a:rPr lang="da-DK" dirty="0"/>
              <a:t>fra It-Arkitekturrådet </a:t>
            </a:r>
          </a:p>
        </p:txBody>
      </p:sp>
    </p:spTree>
    <p:extLst>
      <p:ext uri="{BB962C8B-B14F-4D97-AF65-F5344CB8AC3E}">
        <p14:creationId xmlns:p14="http://schemas.microsoft.com/office/powerpoint/2010/main" val="424461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SAGERA projekt 1 &amp; 2</a:t>
            </a:r>
            <a:endParaRPr lang="en-GB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879" y="748602"/>
            <a:ext cx="1960718" cy="2786597"/>
          </a:xfrm>
          <a:prstGeom prst="rect">
            <a:avLst/>
          </a:prstGeom>
        </p:spPr>
      </p:pic>
      <p:pic>
        <p:nvPicPr>
          <p:cNvPr id="1026" name="Billede 3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7" y="791999"/>
            <a:ext cx="19335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lede 4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43" y="791999"/>
            <a:ext cx="19335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958" y="786129"/>
            <a:ext cx="1914525" cy="2711541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5637879" y="3827076"/>
            <a:ext cx="3629199" cy="17926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b="1" dirty="0" smtClean="0">
                <a:solidFill>
                  <a:schemeClr val="accent1"/>
                </a:solidFill>
              </a:rPr>
              <a:t>Materialer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accent1"/>
                </a:solidFill>
              </a:rPr>
              <a:t>F</a:t>
            </a:r>
            <a:r>
              <a:rPr lang="da-DK" sz="1600" dirty="0" smtClean="0">
                <a:solidFill>
                  <a:schemeClr val="accent1"/>
                </a:solidFill>
              </a:rPr>
              <a:t>older </a:t>
            </a:r>
            <a:r>
              <a:rPr lang="da-DK" sz="1600" dirty="0">
                <a:solidFill>
                  <a:schemeClr val="accent1"/>
                </a:solidFill>
              </a:rPr>
              <a:t>med vision og strategiske mål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accent1"/>
                </a:solidFill>
              </a:rPr>
              <a:t>F</a:t>
            </a:r>
            <a:r>
              <a:rPr lang="da-DK" sz="1600" dirty="0" smtClean="0">
                <a:solidFill>
                  <a:schemeClr val="accent1"/>
                </a:solidFill>
              </a:rPr>
              <a:t>em </a:t>
            </a:r>
            <a:r>
              <a:rPr lang="da-DK" sz="1600" dirty="0">
                <a:solidFill>
                  <a:schemeClr val="accent1"/>
                </a:solidFill>
              </a:rPr>
              <a:t>fremtidsfortællinger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accent1"/>
                </a:solidFill>
              </a:rPr>
              <a:t>PPT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chemeClr val="accent1"/>
                </a:solidFill>
              </a:rPr>
              <a:t>Q </a:t>
            </a:r>
            <a:r>
              <a:rPr lang="da-DK" sz="1600" dirty="0">
                <a:solidFill>
                  <a:schemeClr val="accent1"/>
                </a:solidFill>
              </a:rPr>
              <a:t>&amp; A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chemeClr val="accent1"/>
                </a:solidFill>
              </a:rPr>
              <a:t>Budskabspapir</a:t>
            </a:r>
            <a:endParaRPr lang="da-DK" sz="1600" dirty="0">
              <a:solidFill>
                <a:schemeClr val="accent1"/>
              </a:solidFill>
            </a:endParaRPr>
          </a:p>
          <a:p>
            <a:pPr>
              <a:lnSpc>
                <a:spcPct val="104000"/>
              </a:lnSpc>
            </a:pPr>
            <a:endParaRPr lang="da-DK" sz="1600" dirty="0">
              <a:solidFill>
                <a:schemeClr val="accent1"/>
              </a:solidFill>
            </a:endParaRPr>
          </a:p>
        </p:txBody>
      </p:sp>
      <p:pic>
        <p:nvPicPr>
          <p:cNvPr id="8" name="Billede 5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90" y="3791672"/>
            <a:ext cx="38576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24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SAGERA projekt 1 &amp; 2</a:t>
            </a:r>
            <a:endParaRPr lang="en-GB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2291"/>
          <a:stretch/>
        </p:blipFill>
        <p:spPr>
          <a:xfrm>
            <a:off x="1352550" y="19346"/>
            <a:ext cx="6490582" cy="6422271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8403675" y="1083876"/>
            <a:ext cx="3629199" cy="15365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b="1" dirty="0" smtClean="0">
                <a:solidFill>
                  <a:schemeClr val="accent1"/>
                </a:solidFill>
              </a:rPr>
              <a:t>Materialer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accent1"/>
                </a:solidFill>
              </a:rPr>
              <a:t>F</a:t>
            </a:r>
            <a:r>
              <a:rPr lang="da-DK" sz="1600" dirty="0" smtClean="0">
                <a:solidFill>
                  <a:schemeClr val="accent1"/>
                </a:solidFill>
              </a:rPr>
              <a:t>older med vision og strategiske mål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accent1"/>
                </a:solidFill>
              </a:rPr>
              <a:t>F</a:t>
            </a:r>
            <a:r>
              <a:rPr lang="da-DK" sz="1600" dirty="0" smtClean="0">
                <a:solidFill>
                  <a:schemeClr val="accent1"/>
                </a:solidFill>
              </a:rPr>
              <a:t>em fremtidsfortællinger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chemeClr val="accent1"/>
                </a:solidFill>
              </a:rPr>
              <a:t>Q &amp; A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chemeClr val="accent1"/>
                </a:solidFill>
              </a:rPr>
              <a:t>PPT</a:t>
            </a:r>
          </a:p>
          <a:p>
            <a:pPr marL="285750" indent="-285750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chemeClr val="accent1"/>
                </a:solidFill>
              </a:rPr>
              <a:t>Budskabspapir</a:t>
            </a:r>
            <a:endParaRPr lang="da-DK" sz="1600" dirty="0">
              <a:solidFill>
                <a:schemeClr val="accent1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Kommunikationsindsats for rammearkitekturen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7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908175" y="706438"/>
            <a:ext cx="7561264" cy="914910"/>
          </a:xfrm>
        </p:spPr>
        <p:txBody>
          <a:bodyPr/>
          <a:lstStyle/>
          <a:p>
            <a:r>
              <a:rPr lang="da-DK" dirty="0" smtClean="0"/>
              <a:t>Aktiviteter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1908175" y="1727199"/>
            <a:ext cx="7561262" cy="3770313"/>
          </a:xfrm>
        </p:spPr>
        <p:txBody>
          <a:bodyPr/>
          <a:lstStyle/>
          <a:p>
            <a:r>
              <a:rPr lang="da-DK" dirty="0" smtClean="0"/>
              <a:t>Kommunernes Digitaliseringstræf i Kolding den 19. juni 2017 </a:t>
            </a:r>
            <a:r>
              <a:rPr lang="da-DK" dirty="0"/>
              <a:t>– lancering og formidling med roll-ups, plakater m.m. 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Folder og indstik udsendt med </a:t>
            </a:r>
            <a:r>
              <a:rPr lang="da-DK" dirty="0"/>
              <a:t>post </a:t>
            </a:r>
            <a:r>
              <a:rPr lang="da-DK" dirty="0" smtClean="0"/>
              <a:t>til direktioner og it-/digitaliseringsenheder i alle 98 kommuner primo september</a:t>
            </a:r>
          </a:p>
          <a:p>
            <a:endParaRPr lang="da-DK" dirty="0" smtClean="0"/>
          </a:p>
          <a:p>
            <a:r>
              <a:rPr lang="da-DK" dirty="0" smtClean="0"/>
              <a:t>Fælles </a:t>
            </a:r>
            <a:r>
              <a:rPr lang="da-DK" dirty="0"/>
              <a:t>netværksdag for Kommunernes It-arkitekturnetværk i KL-huset den 20. september 2017 </a:t>
            </a:r>
            <a:r>
              <a:rPr lang="da-DK" dirty="0" smtClean="0"/>
              <a:t>– formidling med roll-ups, plakater m.m. </a:t>
            </a:r>
          </a:p>
          <a:p>
            <a:endParaRPr lang="da-DK" dirty="0" smtClean="0"/>
          </a:p>
          <a:p>
            <a:r>
              <a:rPr lang="da-DK" dirty="0" smtClean="0"/>
              <a:t>Digitaliseringsmessen i Odense </a:t>
            </a:r>
            <a:r>
              <a:rPr lang="da-DK" dirty="0"/>
              <a:t>den 28. september </a:t>
            </a:r>
            <a:r>
              <a:rPr lang="da-DK" dirty="0" smtClean="0"/>
              <a:t>2017 – </a:t>
            </a:r>
            <a:r>
              <a:rPr lang="da-DK" dirty="0"/>
              <a:t>formidling med roll-ups, plakater m.m. </a:t>
            </a:r>
          </a:p>
          <a:p>
            <a:endParaRPr lang="da-DK" dirty="0"/>
          </a:p>
          <a:p>
            <a:r>
              <a:rPr lang="da-DK" dirty="0" smtClean="0"/>
              <a:t>K98-mødet (KL’s kommunaldirektørforum) den 12. </a:t>
            </a:r>
            <a:r>
              <a:rPr lang="da-DK" dirty="0"/>
              <a:t>december 2017 – formidling med roll-ups, plakater m.m. </a:t>
            </a:r>
          </a:p>
          <a:p>
            <a:endParaRPr lang="da-DK" dirty="0"/>
          </a:p>
          <a:p>
            <a:r>
              <a:rPr lang="da-DK" dirty="0" smtClean="0"/>
              <a:t>Vi følger </a:t>
            </a:r>
            <a:r>
              <a:rPr lang="da-DK" dirty="0"/>
              <a:t>op på kampagnen i løbet af efteråret og iværksætter yderligere </a:t>
            </a:r>
            <a:r>
              <a:rPr lang="da-DK" dirty="0" smtClean="0"/>
              <a:t>materialer og aktiviteter ad </a:t>
            </a:r>
            <a:r>
              <a:rPr lang="da-DK" dirty="0"/>
              <a:t>hoc, når og hvis der er behov </a:t>
            </a:r>
            <a:r>
              <a:rPr lang="da-DK"/>
              <a:t>og </a:t>
            </a:r>
            <a:r>
              <a:rPr lang="da-DK" smtClean="0"/>
              <a:t>anledning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607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Kommunikationsindsats for rammearkitekturen</a:t>
            </a: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SAGERA projekt 1 &amp; 2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60550" y="2599840"/>
            <a:ext cx="7561263" cy="33105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4640" dirty="0" smtClean="0">
                <a:latin typeface="Arial" panose="020B0604020202020204" pitchFamily="34" charset="0"/>
              </a:rPr>
              <a:t>Materialer?</a:t>
            </a:r>
            <a:br>
              <a:rPr lang="da-DK" sz="4640" dirty="0" smtClean="0">
                <a:latin typeface="Arial" panose="020B0604020202020204" pitchFamily="34" charset="0"/>
              </a:rPr>
            </a:br>
            <a:r>
              <a:rPr lang="da-DK" sz="4640" dirty="0" smtClean="0">
                <a:latin typeface="Arial" panose="020B0604020202020204" pitchFamily="34" charset="0"/>
              </a:rPr>
              <a:t>Aktiviteter?</a:t>
            </a:r>
            <a:br>
              <a:rPr lang="da-DK" sz="4640" dirty="0" smtClean="0">
                <a:latin typeface="Arial" panose="020B0604020202020204" pitchFamily="34" charset="0"/>
              </a:rPr>
            </a:br>
            <a:r>
              <a:rPr lang="da-DK" sz="4640" dirty="0" smtClean="0">
                <a:latin typeface="Arial" panose="020B0604020202020204" pitchFamily="34" charset="0"/>
              </a:rPr>
              <a:t>Målgrupper?</a:t>
            </a:r>
            <a:endParaRPr lang="da-DK" sz="4640" dirty="0">
              <a:latin typeface="Arial" panose="020B0604020202020204" pitchFamily="34" charset="0"/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Tilbagemelding og ideer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19267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L blå">
      <a:dk1>
        <a:sysClr val="windowText" lastClr="000000"/>
      </a:dk1>
      <a:lt1>
        <a:sysClr val="window" lastClr="FFFFFF"/>
      </a:lt1>
      <a:dk2>
        <a:srgbClr val="003B7A"/>
      </a:dk2>
      <a:lt2>
        <a:srgbClr val="E6E6E6"/>
      </a:lt2>
      <a:accent1>
        <a:srgbClr val="003B7A"/>
      </a:accent1>
      <a:accent2>
        <a:srgbClr val="0084C9"/>
      </a:accent2>
      <a:accent3>
        <a:srgbClr val="73BBE1"/>
      </a:accent3>
      <a:accent4>
        <a:srgbClr val="565656"/>
      </a:accent4>
      <a:accent5>
        <a:srgbClr val="9B9B9B"/>
      </a:accent5>
      <a:accent6>
        <a:srgbClr val="8493B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tlCol="0" anchor="ctr"/>
      <a:lstStyle>
        <a:defPPr algn="ctr">
          <a:lnSpc>
            <a:spcPct val="104000"/>
          </a:lnSpc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4000"/>
          </a:lnSpc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L 4-3" id="{1B07B580-9EDD-432D-9779-416A21540967}" vid="{410260B3-D937-4ABA-B8B3-35452AAB9D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5BE844F4F60742429C1EF6C683CDFABF" ma:contentTypeVersion="1" ma:contentTypeDescription="GetOrganized dokument" ma:contentTypeScope="" ma:versionID="11ab41035d06aa42f33ff3e95d0f343a">
  <xsd:schema xmlns:xsd="http://www.w3.org/2001/XMLSchema" xmlns:xs="http://www.w3.org/2001/XMLSchema" xmlns:p="http://schemas.microsoft.com/office/2006/metadata/properties" xmlns:ns1="http://schemas.microsoft.com/sharepoint/v3" xmlns:ns2="4F6EFA19-6C91-4C73-A146-BB21F071D8B6" targetNamespace="http://schemas.microsoft.com/office/2006/metadata/properties" ma:root="true" ma:fieldsID="93c0f42dd6b35771280981f23a0827e0" ns1:_="" ns2:_="">
    <xsd:import namespace="http://schemas.microsoft.com/sharepoint/v3"/>
    <xsd:import namespace="4F6EFA19-6C91-4C73-A146-BB21F071D8B6"/>
    <xsd:element name="properties">
      <xsd:complexType>
        <xsd:sequence>
          <xsd:element name="documentManagement">
            <xsd:complexType>
              <xsd:all>
                <xsd:element ref="ns2:Dokumenttype"/>
                <xsd:element ref="ns2:DocumentDescription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AgendaStatusIc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2:CCMMeetingCaseId" minOccurs="0"/>
                <xsd:element ref="ns2:CCMMeetingCaseInstanceId" minOccurs="0"/>
                <xsd:element ref="ns2:CCMAgendaItemId" minOccurs="0"/>
                <xsd:element ref="ns1:CCMTemplateID" minOccurs="0"/>
                <xsd:element ref="ns1:CCMVisualId" minOccurs="0"/>
                <xsd:element ref="ns1:CCMConversation" minOccurs="0"/>
                <xsd:element ref="ns1:CCMOriginal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14" nillable="true" ma:displayName="Sags ID" ma:default="Tildeler" ma:internalName="CaseID" ma:readOnly="true">
      <xsd:simpleType>
        <xsd:restriction base="dms:Text"/>
      </xsd:simpleType>
    </xsd:element>
    <xsd:element name="DocID" ma:index="15" nillable="true" ma:displayName="Dok ID" ma:default="Tildeler" ma:internalName="DocID" ma:readOnly="true">
      <xsd:simpleType>
        <xsd:restriction base="dms:Text"/>
      </xsd:simpleType>
    </xsd:element>
    <xsd:element name="Finalized" ma:index="16" nillable="true" ma:displayName="Endeligt" ma:default="False" ma:internalName="Finalized" ma:readOnly="true">
      <xsd:simpleType>
        <xsd:restriction base="dms:Boolean"/>
      </xsd:simpleType>
    </xsd:element>
    <xsd:element name="Related" ma:index="17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8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9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0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21" nillable="true" ma:displayName="Skabelon navn" ma:internalName="CCMTemplateName" ma:readOnly="true">
      <xsd:simpleType>
        <xsd:restriction base="dms:Text"/>
      </xsd:simpleType>
    </xsd:element>
    <xsd:element name="CCMTemplateVersion" ma:index="22" nillable="true" ma:displayName="Skabelon version" ma:internalName="CCMTemplateVersion" ma:readOnly="true">
      <xsd:simpleType>
        <xsd:restriction base="dms:Text"/>
      </xsd:simpleType>
    </xsd:element>
    <xsd:element name="CCMSystemID" ma:index="23" nillable="true" ma:displayName="CCMSystemID" ma:hidden="true" ma:internalName="CCMSystemID" ma:readOnly="true">
      <xsd:simpleType>
        <xsd:restriction base="dms:Text"/>
      </xsd:simpleType>
    </xsd:element>
    <xsd:element name="WasEncrypted" ma:index="24" nillable="true" ma:displayName="Krypteret" ma:default="False" ma:internalName="WasEncrypted" ma:readOnly="true">
      <xsd:simpleType>
        <xsd:restriction base="dms:Boolean"/>
      </xsd:simpleType>
    </xsd:element>
    <xsd:element name="WasSigned" ma:index="25" nillable="true" ma:displayName="Signeret" ma:default="False" ma:internalName="WasSigned" ma:readOnly="true">
      <xsd:simpleType>
        <xsd:restriction base="dms:Boolean"/>
      </xsd:simpleType>
    </xsd:element>
    <xsd:element name="MailHasAttachments" ma:index="26" nillable="true" ma:displayName="E-mail har vedhæftede filer" ma:default="False" ma:internalName="MailHasAttachments" ma:readOnly="true">
      <xsd:simpleType>
        <xsd:restriction base="dms:Boolean"/>
      </xsd:simpleType>
    </xsd:element>
    <xsd:element name="CCMTemplateID" ma:index="31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VisualId" ma:index="32" nillable="true" ma:displayName="Sags ID" ma:default="Tildeler" ma:internalName="CCMVisualId" ma:readOnly="true">
      <xsd:simpleType>
        <xsd:restriction base="dms:Text"/>
      </xsd:simpleType>
    </xsd:element>
    <xsd:element name="CCMConversation" ma:index="33" nillable="true" ma:displayName="Samtale" ma:internalName="CCMConversation" ma:readOnly="true">
      <xsd:simpleType>
        <xsd:restriction base="dms:Text"/>
      </xsd:simpleType>
    </xsd:element>
    <xsd:element name="CCMOriginalDocID" ma:index="35" nillable="true" ma:displayName="Originalt Dok ID" ma:description="" ma:internalName="CCMOriginal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EFA19-6C91-4C73-A146-BB21F071D8B6" elementFormDefault="qualified">
    <xsd:import namespace="http://schemas.microsoft.com/office/2006/documentManagement/types"/>
    <xsd:import namespace="http://schemas.microsoft.com/office/infopath/2007/PartnerControls"/>
    <xsd:element name="Dokumenttype" ma:index="2" ma:displayName="Dokumenttype" ma:default="Notat" ma:format="Dropdown" ma:internalName="Dokumenttype">
      <xsd:simpleType>
        <xsd:restriction base="dms:Choice">
          <xsd:enumeration value="Administrativ information"/>
          <xsd:enumeration value="Andet dokument"/>
          <xsd:enumeration value="Brev"/>
          <xsd:enumeration value="Centralt modtaget post"/>
          <xsd:enumeration value="Dagsorden"/>
          <xsd:enumeration value="Fremstilling"/>
          <xsd:enumeration value="Høringssvar"/>
          <xsd:enumeration value="Kontrakt"/>
          <xsd:enumeration value="Notat"/>
          <xsd:enumeration value="Overenskomst"/>
          <xsd:enumeration value="Presseberedskab"/>
          <xsd:enumeration value="Pressemeddelelse"/>
          <xsd:enumeration value="Rapport"/>
          <xsd:enumeration value="Referat"/>
          <xsd:enumeration value="Tale"/>
          <xsd:enumeration value="Temadrøftelse"/>
          <xsd:enumeration value="Projektbeskrivelse"/>
          <xsd:enumeration value="Analysenotat"/>
        </xsd:restriction>
      </xsd:simpleType>
    </xsd:element>
    <xsd:element name="DocumentDescription" ma:index="3" nillable="true" ma:displayName="Beskrivelse" ma:internalName="DocumentDescription">
      <xsd:simpleType>
        <xsd:restriction base="dms:Note">
          <xsd:maxLength value="255"/>
        </xsd:restriction>
      </xsd:simpleType>
    </xsd:element>
    <xsd:element name="CCMAgendaDocumentStatus" ma:index="4" nillable="true" ma:displayName="Status  for manchet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5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6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7" nillable="true" ma:displayName="." ma:internalName="AgendaStatusIcon" ma:readOnly="false">
      <xsd:simpleType>
        <xsd:restriction base="dms:Unknown"/>
      </xsd:simpleType>
    </xsd:element>
    <xsd:element name="CCMMeetingCaseId" ma:index="2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2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29" nillable="true" ma:displayName="CCMAgendaItemId" ma:decimals="0" ma:hidden="true" ma:internalName="CCMAgendaItemId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lAttachment xmlns="http://schemas.microsoft.com/sharepoint/v3">false</LocalAttachment>
    <CaseRecordNumber xmlns="http://schemas.microsoft.com/sharepoint/v3">0</CaseRecordNumber>
    <CaseID xmlns="http://schemas.microsoft.com/sharepoint/v3">SAG-2017-02389</CaseID>
    <RegistrationDate xmlns="http://schemas.microsoft.com/sharepoint/v3" xsi:nil="true"/>
    <Related xmlns="http://schemas.microsoft.com/sharepoint/v3">false</Related>
    <CCMSystemID xmlns="http://schemas.microsoft.com/sharepoint/v3">ca7dc1c5-fc98-48bd-8345-b1ffede9fa82</CCMSystemID>
    <CCMVisualId xmlns="http://schemas.microsoft.com/sharepoint/v3">SAG-2017-02389</CCMVisualId>
    <Finalized xmlns="http://schemas.microsoft.com/sharepoint/v3">false</Finalized>
    <DocID xmlns="http://schemas.microsoft.com/sharepoint/v3">2411509</DocID>
    <CCMTemplateID xmlns="http://schemas.microsoft.com/sharepoint/v3">0</CCMTemplateID>
    <Dokumenttype xmlns="4F6EFA19-6C91-4C73-A146-BB21F071D8B6">Andet dokument</Dokumenttype>
    <CCMAgendaDocumentStatus xmlns="4F6EFA19-6C91-4C73-A146-BB21F071D8B6" xsi:nil="true"/>
    <CCMAgendaStatus xmlns="4F6EFA19-6C91-4C73-A146-BB21F071D8B6" xsi:nil="true"/>
    <AgendaStatusIcon xmlns="4F6EFA19-6C91-4C73-A146-BB21F071D8B6" xsi:nil="true"/>
    <CCMMeetingCaseId xmlns="4F6EFA19-6C91-4C73-A146-BB21F071D8B6" xsi:nil="true"/>
    <DocumentDescription xmlns="4F6EFA19-6C91-4C73-A146-BB21F071D8B6">30_august_2017_sagsfremstilling_kommunikationsindsats_rådet_21_sept_2017</DocumentDescription>
    <CCMMeetingCaseLink xmlns="4F6EFA19-6C91-4C73-A146-BB21F071D8B6">
      <Url xsi:nil="true"/>
      <Description xsi:nil="true"/>
    </CCMMeetingCaseLink>
    <CCMAgendaItemId xmlns="4F6EFA19-6C91-4C73-A146-BB21F071D8B6" xsi:nil="true"/>
    <CCMMeetingCaseInstanceId xmlns="4F6EFA19-6C91-4C73-A146-BB21F071D8B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B41C4D-3F3B-4DCE-AD1E-CFA974A60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6EFA19-6C91-4C73-A146-BB21F071D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CF9BA8-E65B-4242-9792-3B3D92CFF5B4}">
  <ds:schemaRefs>
    <ds:schemaRef ds:uri="http://schemas.microsoft.com/sharepoint/v3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F6EFA19-6C91-4C73-A146-BB21F071D8B6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A489168-EBB7-4041-9622-95E2A8153C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224</Words>
  <Application>Microsoft Office PowerPoint</Application>
  <PresentationFormat>Widescreen</PresentationFormat>
  <Paragraphs>47</Paragraphs>
  <Slides>6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HelveticaNeueLT Std Lt Cn</vt:lpstr>
      <vt:lpstr>Blank</vt:lpstr>
      <vt:lpstr>Kommunikations-indsats for rammearkitekturen</vt:lpstr>
      <vt:lpstr>Agenda</vt:lpstr>
      <vt:lpstr>PowerPoint-præsentation</vt:lpstr>
      <vt:lpstr>PowerPoint-præsentation</vt:lpstr>
      <vt:lpstr>Aktiviteter</vt:lpstr>
      <vt:lpstr>Materialer? Aktiviteter? Målgrupper?</vt:lpstr>
    </vt:vector>
  </TitlesOfParts>
  <Company>KL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 vedr. pkt 13.4 - Kommunikationsindsats for rammearkitekturen</dc:title>
  <dc:creator>KL</dc:creator>
  <cp:lastModifiedBy>Thilde Krog</cp:lastModifiedBy>
  <cp:revision>52</cp:revision>
  <cp:lastPrinted>2017-09-19T10:25:23Z</cp:lastPrinted>
  <dcterms:created xsi:type="dcterms:W3CDTF">2015-09-18T12:44:32Z</dcterms:created>
  <dcterms:modified xsi:type="dcterms:W3CDTF">2018-10-18T06:31:45Z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0x010100AC085CFC53BC46CEA2EADE194AD9D482005BE844F4F60742429C1EF6C683CDFABF</vt:lpwstr>
  </property>
  <property fmtid="{D5CDD505-2E9C-101B-9397-08002B2CF9AE}" pid="4" name="CCMIsSharedOnOneDrive">
    <vt:bool>false</vt:bool>
  </property>
  <property fmtid="{D5CDD505-2E9C-101B-9397-08002B2CF9AE}" pid="5" name="CCMOneDriveID">
    <vt:lpwstr/>
  </property>
  <property fmtid="{D5CDD505-2E9C-101B-9397-08002B2CF9AE}" pid="6" name="CCMOneDriveOwnerID">
    <vt:lpwstr/>
  </property>
  <property fmtid="{D5CDD505-2E9C-101B-9397-08002B2CF9AE}" pid="7" name="CCMOneDriveItemID">
    <vt:lpwstr/>
  </property>
  <property fmtid="{D5CDD505-2E9C-101B-9397-08002B2CF9AE}" pid="8" name="CCMSystem">
    <vt:lpwstr> </vt:lpwstr>
  </property>
  <property fmtid="{D5CDD505-2E9C-101B-9397-08002B2CF9AE}" pid="9" name="CCMEventContext">
    <vt:lpwstr>e48f7dc9-16dc-4d0a-bccf-54a3ee51a73c</vt:lpwstr>
  </property>
</Properties>
</file>