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95" r:id="rId5"/>
    <p:sldId id="293" r:id="rId6"/>
    <p:sldId id="294" r:id="rId7"/>
    <p:sldId id="296" r:id="rId8"/>
    <p:sldId id="297" r:id="rId9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Beukel" initials="SB" lastIdx="2" clrIdx="0">
    <p:extLst>
      <p:ext uri="{19B8F6BF-5375-455C-9EA6-DF929625EA0E}">
        <p15:presenceInfo xmlns:p15="http://schemas.microsoft.com/office/powerpoint/2012/main" userId="S-1-5-21-11469200-209135752-285429281-27262" providerId="AD"/>
      </p:ext>
    </p:extLst>
  </p:cmAuthor>
  <p:cmAuthor id="2" name="Torben Mathisen" initials="TM" lastIdx="1" clrIdx="1">
    <p:extLst>
      <p:ext uri="{19B8F6BF-5375-455C-9EA6-DF929625EA0E}">
        <p15:presenceInfo xmlns:p15="http://schemas.microsoft.com/office/powerpoint/2012/main" userId="S-1-5-21-11469200-209135752-285429281-286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FC5"/>
    <a:srgbClr val="003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1" autoAdjust="0"/>
    <p:restoredTop sz="95501" autoAdjust="0"/>
  </p:normalViewPr>
  <p:slideViewPr>
    <p:cSldViewPr snapToGrid="0" showGuides="1">
      <p:cViewPr>
        <p:scale>
          <a:sx n="80" d="100"/>
          <a:sy n="80" d="100"/>
        </p:scale>
        <p:origin x="1446" y="8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12-07T11:02:46.22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Velkommen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Nyt Teknologidrevet forskningsprojekt med kommunal involvering København,</a:t>
            </a:r>
            <a:r>
              <a:rPr lang="da-DK" baseline="0" dirty="0" smtClean="0"/>
              <a:t> Syddjurs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8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København</a:t>
            </a:r>
          </a:p>
          <a:p>
            <a:r>
              <a:rPr lang="da-DK" dirty="0" smtClean="0"/>
              <a:t>Syddjurs</a:t>
            </a:r>
          </a:p>
          <a:p>
            <a:r>
              <a:rPr lang="da-DK" dirty="0" smtClean="0"/>
              <a:t>Socialområdet</a:t>
            </a:r>
          </a:p>
          <a:p>
            <a:r>
              <a:rPr lang="da-DK" dirty="0" smtClean="0"/>
              <a:t>Beskæftigelsesområdet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2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Nyt Teknologidrevet forskningsprojekt med kommunal involvering København,</a:t>
            </a:r>
            <a:r>
              <a:rPr lang="da-DK" baseline="0" dirty="0" smtClean="0"/>
              <a:t> Syddjurs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3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Nyt Teknologidrevet forskningsprojekt med kommunal involvering København,</a:t>
            </a:r>
            <a:r>
              <a:rPr lang="da-DK" baseline="0" dirty="0" smtClean="0"/>
              <a:t> Syddjurs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9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g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1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23364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4" y="4383656"/>
            <a:ext cx="9123363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39090"/>
            <a:ext cx="541920" cy="438620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7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152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8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3" y="0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(Billede)</a:t>
            </a:r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3968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9"/>
            <a:ext cx="2642919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175" y="1898650"/>
            <a:ext cx="9116091" cy="3790950"/>
          </a:xfrm>
        </p:spPr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 med kant)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2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7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8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6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0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0"/>
            <a:ext cx="4462912" cy="379095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0"/>
            <a:endParaRPr lang="da-DK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8" name="Gruppe 17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9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1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2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1"/>
            <a:ext cx="4462912" cy="379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 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1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9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7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4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4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0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10055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7488" y="1941513"/>
            <a:ext cx="4462912" cy="3724926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3" cy="379095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22" name="Gruppe 21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26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2" name="Gruppe 41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3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44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46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5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65470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6399" y="1941513"/>
            <a:ext cx="446400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4" cy="379095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6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6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8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8" name="Gruppe 47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9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50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52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51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2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3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8752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5" y="1941512"/>
            <a:ext cx="9116086" cy="3726000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1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89997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6" y="1941513"/>
            <a:ext cx="911609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27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2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6824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rgbClr val="003B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6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12" y="1972"/>
            <a:ext cx="2635898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kant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92007" y="791999"/>
            <a:ext cx="11399993" cy="6066002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2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0465805" y="7224342"/>
            <a:ext cx="48000" cy="36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08176" y="2973600"/>
            <a:ext cx="911609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2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24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27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30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billede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2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1972"/>
            <a:ext cx="2634581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6108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4" y="1170"/>
            <a:ext cx="2642284" cy="148566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11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7" y="0"/>
            <a:ext cx="2645627" cy="1489261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Fælleskommunal digital handlingsplan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Fælleskommunal digital handlingsplan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1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5772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8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3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3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620" y="2342"/>
            <a:ext cx="2631513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6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0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161674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914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75" y="1898650"/>
            <a:ext cx="9116091" cy="379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176" y="0"/>
            <a:ext cx="9116090" cy="7921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2476" y="2834482"/>
            <a:ext cx="4876965" cy="79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Fælleskommunal digital handlingsplan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6" y="6048001"/>
            <a:ext cx="558460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76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50" r:id="rId11"/>
    <p:sldLayoutId id="2147483652" r:id="rId12"/>
    <p:sldLayoutId id="2147483668" r:id="rId13"/>
    <p:sldLayoutId id="2147483657" r:id="rId14"/>
    <p:sldLayoutId id="2147483669" r:id="rId15"/>
    <p:sldLayoutId id="2147483670" r:id="rId16"/>
    <p:sldLayoutId id="2147483671" r:id="rId17"/>
    <p:sldLayoutId id="2147483654" r:id="rId18"/>
    <p:sldLayoutId id="2147483672" r:id="rId19"/>
    <p:sldLayoutId id="2147483655" r:id="rId20"/>
    <p:sldLayoutId id="2147483673" r:id="rId21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6" userDrawn="1">
          <p15:clr>
            <a:srgbClr val="F26B43"/>
          </p15:clr>
        </p15:guide>
        <p15:guide id="2" pos="1202" userDrawn="1">
          <p15:clr>
            <a:srgbClr val="F26B43"/>
          </p15:clr>
        </p15:guide>
        <p15:guide id="3" pos="6949" userDrawn="1">
          <p15:clr>
            <a:srgbClr val="F26B43"/>
          </p15:clr>
        </p15:guide>
        <p15:guide id="4" orient="horz" pos="3584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pos="498" userDrawn="1">
          <p15:clr>
            <a:srgbClr val="F26B43"/>
          </p15:clr>
        </p15:guide>
        <p15:guide id="7" pos="4013" userDrawn="1">
          <p15:clr>
            <a:srgbClr val="F26B43"/>
          </p15:clr>
        </p15:guide>
        <p15:guide id="8" pos="4137" userDrawn="1">
          <p15:clr>
            <a:srgbClr val="F26B43"/>
          </p15:clr>
        </p15:guide>
        <p15:guide id="9" pos="5965" userDrawn="1">
          <p15:clr>
            <a:srgbClr val="F26B43"/>
          </p15:clr>
        </p15:guide>
        <p15:guide id="10" orient="horz" pos="1223" userDrawn="1">
          <p15:clr>
            <a:srgbClr val="F26B43"/>
          </p15:clr>
        </p15:guide>
        <p15:guide id="11" orient="horz" pos="35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kVTiIV0f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8175" y="2738073"/>
            <a:ext cx="9116091" cy="1411200"/>
          </a:xfrm>
        </p:spPr>
        <p:txBody>
          <a:bodyPr/>
          <a:lstStyle/>
          <a:p>
            <a:r>
              <a:rPr lang="da-DK" sz="3200" dirty="0" smtClean="0"/>
              <a:t>Ny teknologi til simulering af kommunale processer og regler</a:t>
            </a:r>
            <a:endParaRPr lang="da-DK" sz="32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[Kommunernes IT Arkitekturråd, d. 7. december 2017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3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1316182" y="1246206"/>
            <a:ext cx="8356455" cy="7162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4800" b="1" dirty="0" smtClean="0">
                <a:solidFill>
                  <a:schemeClr val="accent1"/>
                </a:solidFill>
              </a:rPr>
              <a:t>Forskningsprojekt </a:t>
            </a:r>
            <a:r>
              <a:rPr lang="da-DK" sz="4800" b="1" dirty="0" err="1" smtClean="0">
                <a:solidFill>
                  <a:schemeClr val="accent1"/>
                </a:solidFill>
              </a:rPr>
              <a:t>EcoKnow</a:t>
            </a:r>
            <a:endParaRPr lang="da-DK" sz="4800" b="1" dirty="0" smtClean="0">
              <a:solidFill>
                <a:schemeClr val="accent1"/>
              </a:solidFill>
            </a:endParaRP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388" y="2426368"/>
            <a:ext cx="7515337" cy="35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rundet rektangel 10"/>
          <p:cNvSpPr/>
          <p:nvPr/>
        </p:nvSpPr>
        <p:spPr>
          <a:xfrm>
            <a:off x="1524000" y="4499622"/>
            <a:ext cx="9545782" cy="205047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 smtClean="0">
              <a:solidFill>
                <a:schemeClr val="bg1"/>
              </a:solidFill>
            </a:endParaRPr>
          </a:p>
        </p:txBody>
      </p:sp>
      <p:sp>
        <p:nvSpPr>
          <p:cNvPr id="8" name="Afrundet rektangel 7"/>
          <p:cNvSpPr/>
          <p:nvPr/>
        </p:nvSpPr>
        <p:spPr>
          <a:xfrm>
            <a:off x="1524000" y="2230582"/>
            <a:ext cx="9545782" cy="205047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20" y="2424545"/>
            <a:ext cx="1295687" cy="166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3320" y="4691759"/>
            <a:ext cx="1188021" cy="16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felt 1"/>
          <p:cNvSpPr txBox="1"/>
          <p:nvPr/>
        </p:nvSpPr>
        <p:spPr>
          <a:xfrm>
            <a:off x="3205970" y="2591875"/>
            <a:ext cx="7370864" cy="11523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2400" b="1" dirty="0" smtClean="0">
                <a:solidFill>
                  <a:schemeClr val="accent1"/>
                </a:solidFill>
              </a:rPr>
              <a:t>Borger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chemeClr val="accent1"/>
                </a:solidFill>
              </a:rPr>
              <a:t>15% oplevet forbedring af kvalitet i sagsbehandling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chemeClr val="accent1"/>
                </a:solidFill>
              </a:rPr>
              <a:t>15% reduktion af klager, der fører til en ændret afgørelse i Ankestyrelsen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chemeClr val="accent1"/>
                </a:solidFill>
              </a:rPr>
              <a:t>15% reduktion i ventetid  på sagsbehandling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3205970" y="4691759"/>
            <a:ext cx="7897996" cy="14084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2400" b="1" dirty="0" smtClean="0">
                <a:solidFill>
                  <a:schemeClr val="accent1"/>
                </a:solidFill>
              </a:rPr>
              <a:t>Kommune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chemeClr val="accent1"/>
                </a:solidFill>
              </a:rPr>
              <a:t>15% oplevet forbedring af kvalitet i sagsbehandling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chemeClr val="accent1"/>
                </a:solidFill>
              </a:rPr>
              <a:t>15% reduktion af tidsforbrug på rutine opgave i sagsbehandling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chemeClr val="accent1"/>
                </a:solidFill>
              </a:rPr>
              <a:t>15% forbedring i kapacitet til at ændre digitaliseret sagsbehandling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chemeClr val="accent1"/>
                </a:solidFill>
              </a:rPr>
              <a:t>50% reduktion af omkostninger ved ændringer af digitaliseret sagsbehandling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690254" y="1149927"/>
            <a:ext cx="8595302" cy="7162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4800" b="1" dirty="0" smtClean="0">
                <a:solidFill>
                  <a:schemeClr val="accent1"/>
                </a:solidFill>
              </a:rPr>
              <a:t>Succes kriterier for </a:t>
            </a:r>
            <a:r>
              <a:rPr lang="da-DK" sz="4800" b="1" dirty="0" err="1" smtClean="0">
                <a:solidFill>
                  <a:schemeClr val="accent1"/>
                </a:solidFill>
              </a:rPr>
              <a:t>EcoKnow</a:t>
            </a:r>
            <a:endParaRPr lang="da-DK" sz="48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1316182" y="1246206"/>
            <a:ext cx="3733394" cy="7162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4800" b="1" dirty="0" smtClean="0">
                <a:solidFill>
                  <a:schemeClr val="accent1"/>
                </a:solidFill>
              </a:rPr>
              <a:t>Hvad er nyt?</a:t>
            </a:r>
          </a:p>
        </p:txBody>
      </p:sp>
      <p:pic>
        <p:nvPicPr>
          <p:cNvPr id="4" name="Billed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404" y="2401691"/>
            <a:ext cx="7354302" cy="300926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419726" y="5643373"/>
            <a:ext cx="3664465" cy="5121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dirty="0" smtClean="0">
                <a:solidFill>
                  <a:schemeClr val="accent1"/>
                </a:solidFill>
              </a:rPr>
              <a:t>Systemet siger nej eller efterlader dig til</a:t>
            </a:r>
          </a:p>
          <a:p>
            <a:pPr>
              <a:lnSpc>
                <a:spcPct val="104000"/>
              </a:lnSpc>
            </a:pPr>
            <a:r>
              <a:rPr lang="da-DK" sz="1600" dirty="0">
                <a:solidFill>
                  <a:schemeClr val="accent1"/>
                </a:solidFill>
              </a:rPr>
              <a:t>s</a:t>
            </a:r>
            <a:r>
              <a:rPr lang="da-DK" sz="1600" dirty="0" smtClean="0">
                <a:solidFill>
                  <a:schemeClr val="accent1"/>
                </a:solidFill>
              </a:rPr>
              <a:t>elv at finde vej når du afviger fra ruten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6673516" y="5643372"/>
            <a:ext cx="4929235" cy="256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dirty="0" smtClean="0">
                <a:solidFill>
                  <a:schemeClr val="accent1"/>
                </a:solidFill>
              </a:rPr>
              <a:t>Systemet forklarer reglerne og guider dig ude på ruten</a:t>
            </a:r>
          </a:p>
        </p:txBody>
      </p:sp>
    </p:spTree>
    <p:extLst>
      <p:ext uri="{BB962C8B-B14F-4D97-AF65-F5344CB8AC3E}">
        <p14:creationId xmlns:p14="http://schemas.microsoft.com/office/powerpoint/2010/main" val="21642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/>
          <p:cNvSpPr/>
          <p:nvPr/>
        </p:nvSpPr>
        <p:spPr>
          <a:xfrm>
            <a:off x="2382253" y="4800600"/>
            <a:ext cx="7255042" cy="14317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 smtClean="0">
              <a:solidFill>
                <a:schemeClr val="bg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1316182" y="1246206"/>
            <a:ext cx="6678110" cy="7162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4800" b="1" dirty="0" smtClean="0">
                <a:solidFill>
                  <a:schemeClr val="accent1"/>
                </a:solidFill>
              </a:rPr>
              <a:t>Spørgsmål til drøftelse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1316182" y="2530255"/>
            <a:ext cx="9334800" cy="13444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514350" indent="-514350">
              <a:lnSpc>
                <a:spcPct val="104000"/>
              </a:lnSpc>
              <a:buFont typeface="+mj-lt"/>
              <a:buAutoNum type="arabicPeriod"/>
            </a:pPr>
            <a:r>
              <a:rPr lang="da-DK" sz="2800" b="1" dirty="0" smtClean="0">
                <a:solidFill>
                  <a:schemeClr val="accent1"/>
                </a:solidFill>
              </a:rPr>
              <a:t>Hvad mener I at KL’s rolle skal være i dette projekt?</a:t>
            </a:r>
          </a:p>
          <a:p>
            <a:pPr marL="514350" indent="-514350">
              <a:lnSpc>
                <a:spcPct val="104000"/>
              </a:lnSpc>
              <a:buFont typeface="+mj-lt"/>
              <a:buAutoNum type="arabicPeriod"/>
            </a:pPr>
            <a:r>
              <a:rPr lang="da-DK" sz="2800" b="1" dirty="0" smtClean="0">
                <a:solidFill>
                  <a:schemeClr val="accent1"/>
                </a:solidFill>
              </a:rPr>
              <a:t>Hvilke perspektiver eller problemstillinger ønskes</a:t>
            </a:r>
            <a:br>
              <a:rPr lang="da-DK" sz="2800" b="1" dirty="0" smtClean="0">
                <a:solidFill>
                  <a:schemeClr val="accent1"/>
                </a:solidFill>
              </a:rPr>
            </a:br>
            <a:r>
              <a:rPr lang="da-DK" sz="2800" b="1" dirty="0" smtClean="0">
                <a:solidFill>
                  <a:schemeClr val="accent1"/>
                </a:solidFill>
              </a:rPr>
              <a:t>belyst på et senere IT arkitekturrådsmøde? 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2998790" y="4800600"/>
            <a:ext cx="5969583" cy="12483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2400" b="1" dirty="0" smtClean="0">
                <a:solidFill>
                  <a:schemeClr val="accent1">
                    <a:lumMod val="75000"/>
                  </a:schemeClr>
                </a:solidFill>
              </a:rPr>
              <a:t>Potentialer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chemeClr val="accent1"/>
                </a:solidFill>
              </a:rPr>
              <a:t>Fleksibel afvikling af processer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chemeClr val="accent1"/>
                </a:solidFill>
              </a:rPr>
              <a:t>Fleksibel opdatering af processer ved lovændringer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chemeClr val="accent1"/>
                </a:solidFill>
              </a:rPr>
              <a:t>Udnyttelse af data fra tidligere sagsforløb</a:t>
            </a:r>
          </a:p>
        </p:txBody>
      </p:sp>
    </p:spTree>
    <p:extLst>
      <p:ext uri="{BB962C8B-B14F-4D97-AF65-F5344CB8AC3E}">
        <p14:creationId xmlns:p14="http://schemas.microsoft.com/office/powerpoint/2010/main" val="11783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L blå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0084C9"/>
      </a:accent2>
      <a:accent3>
        <a:srgbClr val="73BBE1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L 4-3" id="{1B07B580-9EDD-432D-9779-416A21540967}" vid="{410260B3-D937-4ABA-B8B3-35452AAB9D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TemplateName xmlns="http://schemas.microsoft.com/sharepoint/v3" xsi:nil="true"/>
    <CCMTemplateVersion xmlns="http://schemas.microsoft.com/sharepoint/v3" xsi:nil="true"/>
    <CaseID xmlns="http://schemas.microsoft.com/sharepoint/v3">SAG-2016-02516</CaseID>
    <DocID xmlns="http://schemas.microsoft.com/sharepoint/v3">2230705</DocID>
    <CCMSystemID xmlns="http://schemas.microsoft.com/sharepoint/v3">ca7dc1c5-fc98-48bd-8345-b1ffede9fa82</CCMSystemID>
    <LocalAttachment xmlns="http://schemas.microsoft.com/sharepoint/v3">false</LocalAttachment>
    <RegistrationDate xmlns="http://schemas.microsoft.com/sharepoint/v3" xsi:nil="true"/>
    <CaseRecordNumber xmlns="http://schemas.microsoft.com/sharepoint/v3">0</CaseRecordNumber>
    <Related xmlns="http://schemas.microsoft.com/sharepoint/v3">false</Related>
    <Finalized xmlns="http://schemas.microsoft.com/sharepoint/v3">false</Finalized>
    <CCMTemplateID xmlns="http://schemas.microsoft.com/sharepoint/v3">0</CCMTemplateID>
    <Dokumenttype xmlns="de12797a-5e70-4381-bb9c-6361dc39639e">Andet dokument</Dokumenttype>
    <CCMAgendaDocumentStatus xmlns="de12797a-5e70-4381-bb9c-6361dc39639e" xsi:nil="true"/>
    <DocumentDescription xmlns="de12797a-5e70-4381-bb9c-6361dc39639e" xsi:nil="true"/>
    <CCMMeetingCaseId xmlns="de12797a-5e70-4381-bb9c-6361dc39639e" xsi:nil="true"/>
    <CCMMeetingCaseInstanceId xmlns="de12797a-5e70-4381-bb9c-6361dc39639e" xsi:nil="true"/>
    <CCMMeetingCaseLink xmlns="de12797a-5e70-4381-bb9c-6361dc39639e">
      <Url xsi:nil="true"/>
      <Description xsi:nil="true"/>
    </CCMMeetingCaseLink>
    <CCMAgendaStatus xmlns="de12797a-5e70-4381-bb9c-6361dc39639e" xsi:nil="true"/>
    <CCMAgendaItemId xmlns="de12797a-5e70-4381-bb9c-6361dc39639e" xsi:nil="true"/>
    <AgendaStatusIcon xmlns="de12797a-5e70-4381-bb9c-6361dc39639e" xsi:nil="true"/>
    <CCMVisualId xmlns="http://schemas.microsoft.com/sharepoint/v3">SAG-2016-02516</CCMVisual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F7ADA645CD305E4BAEF67E1A5D5E12F9" ma:contentTypeVersion="1" ma:contentTypeDescription="GetOrganized dokument" ma:contentTypeScope="" ma:versionID="5741b8b0fb62eeecc3577dcdd75cd82e">
  <xsd:schema xmlns:xsd="http://www.w3.org/2001/XMLSchema" xmlns:xs="http://www.w3.org/2001/XMLSchema" xmlns:p="http://schemas.microsoft.com/office/2006/metadata/properties" xmlns:ns1="http://schemas.microsoft.com/sharepoint/v3" xmlns:ns2="de12797a-5e70-4381-bb9c-6361dc39639e" targetNamespace="http://schemas.microsoft.com/office/2006/metadata/properties" ma:root="true" ma:fieldsID="75f25dc450a5e0a7cfff1d345d04a2de" ns1:_="" ns2:_="">
    <xsd:import namespace="http://schemas.microsoft.com/sharepoint/v3"/>
    <xsd:import namespace="de12797a-5e70-4381-bb9c-6361dc39639e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Conversation" minOccurs="0"/>
                <xsd:element ref="ns1:CCMOriginalDocID" minOccurs="0"/>
                <xsd:element ref="ns1:CCMVisual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Conversation" ma:index="32" nillable="true" ma:displayName="Samtale" ma:internalName="CCMConversation" ma:readOnly="true">
      <xsd:simpleType>
        <xsd:restriction base="dms:Text"/>
      </xsd:simpleType>
    </xsd:element>
    <xsd:element name="CCMOriginalDocID" ma:index="35" nillable="true" ma:displayName="Originalt Dok ID" ma:internalName="CCMOriginalDocID" ma:readOnly="true">
      <xsd:simpleType>
        <xsd:restriction base="dms:Text"/>
      </xsd:simpleType>
    </xsd:element>
    <xsd:element name="CCMVisualId" ma:index="36" nillable="true" ma:displayName="Sags ID" ma:default="Tildeler" ma:internalName="CCMVisual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2797a-5e70-4381-bb9c-6361dc39639e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lmindeligt brev"/>
          <xsd:enumeration value="Andet dokument"/>
          <xsd:enumeration value="Borgmesterbrev"/>
          <xsd:enumeration value="Budgetvejledning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Nyhedsbrev"/>
          <xsd:enumeration value="Presseberedskab"/>
          <xsd:enumeration value="Pressemeddelelse"/>
          <xsd:enumeration value="Referat"/>
          <xsd:enumeration value="Tale"/>
          <xsd:enumeration value="Temadrøftelse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Ikon for dagsordensstatus" ma:internalName="AgendaStatusIcon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CF9BA8-E65B-4242-9792-3B3D92CFF5B4}">
  <ds:schemaRefs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de12797a-5e70-4381-bb9c-6361dc39639e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F9AA39-1F86-4382-B59B-8E0314F042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74A1E0-C04C-4E5F-94FB-A5717F8CA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12797a-5e70-4381-bb9c-6361dc3963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7676</TotalTime>
  <Words>198</Words>
  <Application>Microsoft Office PowerPoint</Application>
  <PresentationFormat>Widescreen</PresentationFormat>
  <Paragraphs>37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HelveticaNeueLT Std Lt Cn</vt:lpstr>
      <vt:lpstr>Blank</vt:lpstr>
      <vt:lpstr>Ny teknologi til simulering af kommunale processer og regler</vt:lpstr>
      <vt:lpstr>PowerPoint-præsentation</vt:lpstr>
      <vt:lpstr>PowerPoint-præsentation</vt:lpstr>
      <vt:lpstr>PowerPoint-præsentation</vt:lpstr>
      <vt:lpstr>PowerPoint-præsentation</vt:lpstr>
    </vt:vector>
  </TitlesOfParts>
  <Company>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Standard_slide_show</dc:title>
  <dc:creator>KL</dc:creator>
  <cp:lastModifiedBy>Thilde Krog</cp:lastModifiedBy>
  <cp:revision>566</cp:revision>
  <cp:lastPrinted>2017-12-07T07:22:44Z</cp:lastPrinted>
  <dcterms:created xsi:type="dcterms:W3CDTF">2015-09-18T12:44:32Z</dcterms:created>
  <dcterms:modified xsi:type="dcterms:W3CDTF">2018-10-18T06:40:57Z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0x010100AC085CFC53BC46CEA2EADE194AD9D48200F7ADA645CD305E4BAEF67E1A5D5E12F9</vt:lpwstr>
  </property>
  <property fmtid="{D5CDD505-2E9C-101B-9397-08002B2CF9AE}" pid="4" name="CCMEventContext">
    <vt:lpwstr>46f575bf-defd-4f35-a37c-6369ecbf98ea</vt:lpwstr>
  </property>
  <property fmtid="{D5CDD505-2E9C-101B-9397-08002B2CF9AE}" pid="5" name="CCMSystem">
    <vt:lpwstr> </vt:lpwstr>
  </property>
</Properties>
</file>