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64" r:id="rId5"/>
    <p:sldId id="277" r:id="rId6"/>
    <p:sldId id="279" r:id="rId7"/>
    <p:sldId id="280" r:id="rId8"/>
    <p:sldId id="287" r:id="rId9"/>
    <p:sldId id="283" r:id="rId10"/>
    <p:sldId id="284" r:id="rId11"/>
    <p:sldId id="288" r:id="rId12"/>
    <p:sldId id="286" r:id="rId13"/>
    <p:sldId id="290" r:id="rId14"/>
    <p:sldId id="289" r:id="rId15"/>
    <p:sldId id="28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1" autoAdjust="0"/>
    <p:restoredTop sz="94622" autoAdjust="0"/>
  </p:normalViewPr>
  <p:slideViewPr>
    <p:cSldViewPr snapToGrid="0" showGuides="1">
      <p:cViewPr varScale="1">
        <p:scale>
          <a:sx n="104" d="100"/>
          <a:sy n="104" d="100"/>
        </p:scale>
        <p:origin x="354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A38B-F9FA-4036-A084-652409E98F08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36F85-577F-4A92-A47F-D540A2BCC82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820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581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082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009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emf"/><Relationship Id="rId5" Type="http://schemas.openxmlformats.org/officeDocument/2006/relationships/image" Target="../media/image19.jpg"/><Relationship Id="rId4" Type="http://schemas.openxmlformats.org/officeDocument/2006/relationships/image" Target="../media/image10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1.jpg"/><Relationship Id="rId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emf"/><Relationship Id="rId5" Type="http://schemas.openxmlformats.org/officeDocument/2006/relationships/image" Target="../media/image23.jpg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4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.emf"/><Relationship Id="rId2" Type="http://schemas.openxmlformats.org/officeDocument/2006/relationships/image" Target="../media/image25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6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emf"/><Relationship Id="rId4" Type="http://schemas.openxmlformats.org/officeDocument/2006/relationships/image" Target="../media/image27.jp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emf"/><Relationship Id="rId4" Type="http://schemas.openxmlformats.org/officeDocument/2006/relationships/image" Target="../media/image10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led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21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12" name="Pladsholder til sidefod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1908174" y="2973600"/>
            <a:ext cx="9123364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4" y="4383656"/>
            <a:ext cx="9123363" cy="648000"/>
          </a:xfrm>
        </p:spPr>
        <p:txBody>
          <a:bodyPr/>
          <a:lstStyle>
            <a:lvl1pPr marL="0" indent="0" algn="l">
              <a:buNone/>
              <a:defRPr sz="1600" b="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13" name="Pladsholder til slidenummer 12" hidden="1"/>
          <p:cNvSpPr>
            <a:spLocks noGrp="1"/>
          </p:cNvSpPr>
          <p:nvPr>
            <p:ph type="sldNum" sz="quarter" idx="12"/>
          </p:nvPr>
        </p:nvSpPr>
        <p:spPr>
          <a:xfrm>
            <a:off x="10465806" y="7139090"/>
            <a:ext cx="541920" cy="438620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17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915213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 eller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Billed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1529999"/>
            <a:ext cx="2642920" cy="1485899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3" y="0"/>
            <a:ext cx="2642920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Overskrift i maksimalt to linjer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rIns="1548000"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billedindsættelse (Billede)</a:t>
            </a:r>
          </a:p>
          <a:p>
            <a:pPr lvl="1"/>
            <a:r>
              <a:rPr lang="da-DK" noProof="0" dirty="0" smtClean="0"/>
              <a:t>Second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2"/>
            <a:r>
              <a:rPr lang="da-DK" noProof="0" dirty="0" smtClean="0"/>
              <a:t>Third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3"/>
            <a:r>
              <a:rPr lang="da-DK" noProof="0" dirty="0" err="1" smtClean="0"/>
              <a:t>Fourth</a:t>
            </a:r>
            <a:r>
              <a:rPr lang="da-DK" noProof="0" dirty="0" smtClean="0"/>
              <a:t>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4"/>
            <a:r>
              <a:rPr lang="da-DK" noProof="0" dirty="0" smtClean="0"/>
              <a:t>Fifth </a:t>
            </a:r>
            <a:r>
              <a:rPr lang="da-DK" noProof="0" dirty="0" err="1" smtClean="0"/>
              <a:t>level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3" name="Gruppe 12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14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eller grafik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19" name="Billede 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16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17" name="Billede 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139684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ekst eller grafik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illed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1530000"/>
            <a:ext cx="2642919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14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ECBE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08175" y="1898650"/>
            <a:ext cx="9116091" cy="3790950"/>
          </a:xfrm>
        </p:spPr>
        <p:txBody>
          <a:bodyPr rIns="1548000"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billedindsættelse (Billede med kant)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2" name="Gruppe 11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13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eller grafik med kant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20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17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18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22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3" name="Billede 2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19" cy="1485899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25" name="Logo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bokse tekst eller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08175" y="1898650"/>
            <a:ext cx="4462463" cy="379095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67488" y="1898650"/>
            <a:ext cx="4462912" cy="379095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billede)</a:t>
            </a:r>
          </a:p>
          <a:p>
            <a:pPr lvl="0"/>
            <a:endParaRPr lang="da-DK" noProof="0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pic>
        <p:nvPicPr>
          <p:cNvPr id="19" name="Billed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19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18" name="Gruppe 17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29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eller grafik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34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31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32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3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36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1" name="Billede 2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1530000"/>
            <a:ext cx="264291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646104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okse tekst / grafik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Billede 2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0" y="1530000"/>
            <a:ext cx="2642915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24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ECBE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08175" y="1898650"/>
            <a:ext cx="4462463" cy="37909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 m kant)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67488" y="1898651"/>
            <a:ext cx="4462912" cy="3790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 , brug andet layout til billede-indsættelse (To bokse tekst og billede m kant)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20" name="Gruppe 19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21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/ grafik med kant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3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5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3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8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4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9" name="Billede 2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0"/>
            <a:ext cx="264291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27" name="Logo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550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okse 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da-DK" dirty="0"/>
          </a:p>
        </p:txBody>
      </p:sp>
      <p:sp>
        <p:nvSpPr>
          <p:cNvPr id="12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6567488" y="1941513"/>
            <a:ext cx="4462912" cy="3724926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50"/>
            <a:ext cx="4462463" cy="3790953"/>
          </a:xfrm>
        </p:spPr>
        <p:txBody>
          <a:bodyPr/>
          <a:lstStyle>
            <a:lvl1pPr>
              <a:defRPr baseline="0"/>
            </a:lvl1pPr>
            <a:lvl2pPr>
              <a:defRPr/>
            </a:lvl2pPr>
          </a:lstStyle>
          <a:p>
            <a:pPr lvl="0"/>
            <a:r>
              <a:rPr lang="da-DK" dirty="0" smtClean="0"/>
              <a:t>Indsæt tekst eller punktopstilling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pic>
        <p:nvPicPr>
          <p:cNvPr id="38" name="Billede 3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0"/>
            <a:ext cx="2638457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22" name="Gruppe 21"/>
          <p:cNvGrpSpPr/>
          <p:nvPr userDrawn="1"/>
        </p:nvGrpSpPr>
        <p:grpSpPr>
          <a:xfrm>
            <a:off x="-2783394" y="1548000"/>
            <a:ext cx="2637735" cy="2220783"/>
            <a:chOff x="-2783394" y="2179188"/>
            <a:chExt cx="2637735" cy="2220783"/>
          </a:xfrm>
        </p:grpSpPr>
        <p:sp>
          <p:nvSpPr>
            <p:cNvPr id="23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og billede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4" name="Gruppe 3"/>
            <p:cNvGrpSpPr>
              <a:grpSpLocks/>
            </p:cNvGrpSpPr>
            <p:nvPr userDrawn="1"/>
          </p:nvGrpSpPr>
          <p:grpSpPr bwMode="auto">
            <a:xfrm>
              <a:off x="-2180364" y="4199517"/>
              <a:ext cx="419099" cy="196850"/>
              <a:chOff x="899631" y="2683904"/>
              <a:chExt cx="417987" cy="196850"/>
            </a:xfrm>
          </p:grpSpPr>
          <p:pic>
            <p:nvPicPr>
              <p:cNvPr id="40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631" y="268390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" name="Rounded Rectangle 12"/>
              <p:cNvSpPr/>
              <p:nvPr/>
            </p:nvSpPr>
            <p:spPr bwMode="auto">
              <a:xfrm>
                <a:off x="1121290" y="269501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5" name="Gruppe 2"/>
            <p:cNvGrpSpPr>
              <a:grpSpLocks/>
            </p:cNvGrpSpPr>
            <p:nvPr userDrawn="1"/>
          </p:nvGrpSpPr>
          <p:grpSpPr bwMode="auto">
            <a:xfrm>
              <a:off x="-1665430" y="4203121"/>
              <a:ext cx="412750" cy="196850"/>
              <a:chOff x="1426434" y="3118743"/>
              <a:chExt cx="413649" cy="196850"/>
            </a:xfrm>
          </p:grpSpPr>
          <p:pic>
            <p:nvPicPr>
              <p:cNvPr id="26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5271" y="311874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9" name="Rounded Rectangle 12"/>
              <p:cNvSpPr/>
              <p:nvPr/>
            </p:nvSpPr>
            <p:spPr bwMode="auto">
              <a:xfrm>
                <a:off x="1426434" y="312985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grpSp>
        <p:nvGrpSpPr>
          <p:cNvPr id="42" name="Gruppe 41"/>
          <p:cNvGrpSpPr/>
          <p:nvPr userDrawn="1"/>
        </p:nvGrpSpPr>
        <p:grpSpPr>
          <a:xfrm>
            <a:off x="-2781153" y="3798092"/>
            <a:ext cx="2641303" cy="2091399"/>
            <a:chOff x="-2748102" y="1898650"/>
            <a:chExt cx="2641303" cy="2091399"/>
          </a:xfrm>
        </p:grpSpPr>
        <p:sp>
          <p:nvSpPr>
            <p:cNvPr id="43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170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  </a:t>
              </a:r>
            </a:p>
          </p:txBody>
        </p:sp>
        <p:grpSp>
          <p:nvGrpSpPr>
            <p:cNvPr id="44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46" name="Billede 5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45" name="Billede 56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365470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okse tekst og billede m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Billede 3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2800" y="1973"/>
            <a:ext cx="2637874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29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ECBE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da-DK" dirty="0"/>
          </a:p>
        </p:txBody>
      </p:sp>
      <p:sp>
        <p:nvSpPr>
          <p:cNvPr id="12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6566399" y="1941513"/>
            <a:ext cx="4464000" cy="3724925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50"/>
            <a:ext cx="4462464" cy="3790953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dirty="0" smtClean="0"/>
              <a:t>Indsæt tekst eller punktopstilling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25" name="Gruppe 24"/>
          <p:cNvGrpSpPr/>
          <p:nvPr userDrawn="1"/>
        </p:nvGrpSpPr>
        <p:grpSpPr>
          <a:xfrm>
            <a:off x="-2783394" y="1548000"/>
            <a:ext cx="2637735" cy="2220783"/>
            <a:chOff x="-2783394" y="2179188"/>
            <a:chExt cx="2637735" cy="2220783"/>
          </a:xfrm>
        </p:grpSpPr>
        <p:sp>
          <p:nvSpPr>
            <p:cNvPr id="26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og billede med kant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" name="Gruppe 3"/>
            <p:cNvGrpSpPr>
              <a:grpSpLocks/>
            </p:cNvGrpSpPr>
            <p:nvPr userDrawn="1"/>
          </p:nvGrpSpPr>
          <p:grpSpPr bwMode="auto">
            <a:xfrm>
              <a:off x="-2180364" y="4199517"/>
              <a:ext cx="419099" cy="196850"/>
              <a:chOff x="899631" y="2683904"/>
              <a:chExt cx="417987" cy="196850"/>
            </a:xfrm>
          </p:grpSpPr>
          <p:pic>
            <p:nvPicPr>
              <p:cNvPr id="46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631" y="268390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ounded Rectangle 12"/>
              <p:cNvSpPr/>
              <p:nvPr/>
            </p:nvSpPr>
            <p:spPr bwMode="auto">
              <a:xfrm>
                <a:off x="1121290" y="269501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8" name="Gruppe 2"/>
            <p:cNvGrpSpPr>
              <a:grpSpLocks/>
            </p:cNvGrpSpPr>
            <p:nvPr userDrawn="1"/>
          </p:nvGrpSpPr>
          <p:grpSpPr bwMode="auto">
            <a:xfrm>
              <a:off x="-1665430" y="4203121"/>
              <a:ext cx="412750" cy="196850"/>
              <a:chOff x="1426434" y="3118743"/>
              <a:chExt cx="413649" cy="196850"/>
            </a:xfrm>
          </p:grpSpPr>
          <p:pic>
            <p:nvPicPr>
              <p:cNvPr id="30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5271" y="311874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5" name="Rounded Rectangle 12"/>
              <p:cNvSpPr/>
              <p:nvPr/>
            </p:nvSpPr>
            <p:spPr bwMode="auto">
              <a:xfrm>
                <a:off x="1426434" y="312985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grpSp>
        <p:nvGrpSpPr>
          <p:cNvPr id="48" name="Gruppe 47"/>
          <p:cNvGrpSpPr/>
          <p:nvPr userDrawn="1"/>
        </p:nvGrpSpPr>
        <p:grpSpPr>
          <a:xfrm>
            <a:off x="-2781153" y="3798092"/>
            <a:ext cx="2641303" cy="2091399"/>
            <a:chOff x="-2748102" y="1898650"/>
            <a:chExt cx="2641303" cy="2091399"/>
          </a:xfrm>
        </p:grpSpPr>
        <p:sp>
          <p:nvSpPr>
            <p:cNvPr id="49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170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  </a:t>
              </a:r>
            </a:p>
          </p:txBody>
        </p:sp>
        <p:grpSp>
          <p:nvGrpSpPr>
            <p:cNvPr id="50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52" name="Billede 5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3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51" name="Billede 56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4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32" name="Logo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527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6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1908175" y="1941512"/>
            <a:ext cx="9116086" cy="3726000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pic>
        <p:nvPicPr>
          <p:cNvPr id="14" name="Billed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0"/>
            <a:ext cx="263845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15" name="Gruppe 14"/>
          <p:cNvGrpSpPr/>
          <p:nvPr userDrawn="1"/>
        </p:nvGrpSpPr>
        <p:grpSpPr>
          <a:xfrm>
            <a:off x="-2593570" y="1548000"/>
            <a:ext cx="2484101" cy="2698321"/>
            <a:chOff x="-2593570" y="4522748"/>
            <a:chExt cx="2484101" cy="2698321"/>
          </a:xfrm>
        </p:grpSpPr>
        <p:sp>
          <p:nvSpPr>
            <p:cNvPr id="16" name="TextBox 5"/>
            <p:cNvSpPr txBox="1">
              <a:spLocks noChangeArrowheads="1"/>
            </p:cNvSpPr>
            <p:nvPr userDrawn="1"/>
          </p:nvSpPr>
          <p:spPr bwMode="auto">
            <a:xfrm>
              <a:off x="-2593570" y="4522748"/>
              <a:ext cx="2451171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</a:t>
              </a:r>
            </a:p>
            <a:p>
              <a:pPr algn="r" eaLnBrk="1" hangingPunct="1">
                <a:spcAft>
                  <a:spcPts val="30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det lille billede-indsættelsesikon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midten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af pladsholderen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det ønskede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der trækkes i billedets hjørner</a:t>
              </a:r>
            </a:p>
          </p:txBody>
        </p:sp>
        <p:pic>
          <p:nvPicPr>
            <p:cNvPr id="17" name="Billede 58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6843857"/>
              <a:ext cx="330033" cy="37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ounded Rectangle 25"/>
            <p:cNvSpPr/>
            <p:nvPr userDrawn="1"/>
          </p:nvSpPr>
          <p:spPr bwMode="auto">
            <a:xfrm>
              <a:off x="-478018" y="6842378"/>
              <a:ext cx="185738" cy="152400"/>
            </a:xfrm>
            <a:prstGeom prst="roundRect">
              <a:avLst/>
            </a:prstGeom>
            <a:noFill/>
            <a:ln w="19050">
              <a:solidFill>
                <a:srgbClr val="E31E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a-DK" sz="2000" noProof="1"/>
            </a:p>
          </p:txBody>
        </p:sp>
        <p:pic>
          <p:nvPicPr>
            <p:cNvPr id="19" name="Billede 56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5950060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2899975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ECBE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6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1908176" y="1941513"/>
            <a:ext cx="9116090" cy="3724925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5" name="Gruppe 14"/>
          <p:cNvGrpSpPr/>
          <p:nvPr userDrawn="1"/>
        </p:nvGrpSpPr>
        <p:grpSpPr>
          <a:xfrm>
            <a:off x="-2593570" y="1548000"/>
            <a:ext cx="2484101" cy="2698321"/>
            <a:chOff x="-2593570" y="4522748"/>
            <a:chExt cx="2484101" cy="2698321"/>
          </a:xfrm>
        </p:grpSpPr>
        <p:sp>
          <p:nvSpPr>
            <p:cNvPr id="16" name="TextBox 5"/>
            <p:cNvSpPr txBox="1">
              <a:spLocks noChangeArrowheads="1"/>
            </p:cNvSpPr>
            <p:nvPr userDrawn="1"/>
          </p:nvSpPr>
          <p:spPr bwMode="auto">
            <a:xfrm>
              <a:off x="-2593570" y="4522748"/>
              <a:ext cx="2451171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 med kant</a:t>
              </a:r>
            </a:p>
            <a:p>
              <a:pPr algn="r" eaLnBrk="1" hangingPunct="1">
                <a:spcAft>
                  <a:spcPts val="30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det lille billede-indsættelsesikon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midten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af pladsholderen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det ønskede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der trækkes i billedets hjørner</a:t>
              </a:r>
            </a:p>
          </p:txBody>
        </p:sp>
        <p:pic>
          <p:nvPicPr>
            <p:cNvPr id="17" name="Billede 5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6843857"/>
              <a:ext cx="330033" cy="37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Rounded Rectangle 25"/>
            <p:cNvSpPr/>
            <p:nvPr userDrawn="1"/>
          </p:nvSpPr>
          <p:spPr bwMode="auto">
            <a:xfrm>
              <a:off x="-478018" y="6842378"/>
              <a:ext cx="185738" cy="152400"/>
            </a:xfrm>
            <a:prstGeom prst="roundRect">
              <a:avLst/>
            </a:prstGeom>
            <a:noFill/>
            <a:ln w="19050">
              <a:solidFill>
                <a:srgbClr val="E31E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a-DK" sz="2000" noProof="1"/>
            </a:p>
          </p:txBody>
        </p:sp>
        <p:pic>
          <p:nvPicPr>
            <p:cNvPr id="27" name="Billede 56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5950060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0" name="Billede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2800" y="1972"/>
            <a:ext cx="2637874" cy="148195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9" name="Logo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249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7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</a:t>
            </a:r>
          </a:p>
        </p:txBody>
      </p:sp>
      <p:sp>
        <p:nvSpPr>
          <p:cNvPr id="1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Overskrift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ECBE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med kant</a:t>
            </a:r>
          </a:p>
        </p:txBody>
      </p:sp>
      <p:sp>
        <p:nvSpPr>
          <p:cNvPr id="1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2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6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ECBE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1908174" y="2973600"/>
            <a:ext cx="9116091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5" y="4383656"/>
            <a:ext cx="9116090" cy="648000"/>
          </a:xfrm>
        </p:spPr>
        <p:txBody>
          <a:bodyPr/>
          <a:lstStyle>
            <a:lvl1pPr marL="0" indent="0" algn="l">
              <a:buNone/>
              <a:defRPr sz="1600" b="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19" name="Pladsholder til slidenummer 18" hidden="1"/>
          <p:cNvSpPr>
            <a:spLocks noGrp="1"/>
          </p:cNvSpPr>
          <p:nvPr>
            <p:ph type="sldNum" sz="quarter" idx="12"/>
          </p:nvPr>
        </p:nvSpPr>
        <p:spPr>
          <a:xfrm>
            <a:off x="10465806" y="7115401"/>
            <a:ext cx="541920" cy="438620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 med kant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13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2" name="Billed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812" y="1972"/>
            <a:ext cx="2635898" cy="148195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6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3383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Tomt</a:t>
            </a:r>
          </a:p>
        </p:txBody>
      </p:sp>
      <p:sp>
        <p:nvSpPr>
          <p:cNvPr id="6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ECBE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Tomt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 kant</a:t>
            </a:r>
          </a:p>
        </p:txBody>
      </p:sp>
      <p:sp>
        <p:nvSpPr>
          <p:cNvPr id="10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1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7519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3C577C2-5479-47DE-965B-1C9987ED8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="" xmlns:a16="http://schemas.microsoft.com/office/drawing/2014/main" id="{D07CBB48-887B-4AB4-9A6D-99481E0ED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="" xmlns:a16="http://schemas.microsoft.com/office/drawing/2014/main" id="{6E54D6EF-0C2F-453A-90B6-D0AF7E794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>
                <a:solidFill>
                  <a:prstClr val="black">
                    <a:tint val="75000"/>
                  </a:prstClr>
                </a:solidFill>
              </a:rPr>
              <a:t>It-Arkitekturrådet</a:t>
            </a: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="" xmlns:a16="http://schemas.microsoft.com/office/drawing/2014/main" id="{58273962-C12D-47C6-B35F-F36C62134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>
                    <a:tint val="75000"/>
                  </a:prstClr>
                </a:solidFill>
              </a:rPr>
              <a:t>30. maj 2018</a:t>
            </a: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="" xmlns:a16="http://schemas.microsoft.com/office/drawing/2014/main" id="{421F1128-1C1A-41E1-897B-5DA92F307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794E-C504-489F-BE49-9B9DC219FA0C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12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792007" y="791999"/>
            <a:ext cx="11399993" cy="6066002"/>
          </a:xfrm>
          <a:solidFill>
            <a:srgbClr val="9B9B9B"/>
          </a:solidFill>
        </p:spPr>
        <p:txBody>
          <a:bodyPr tIns="252000"/>
          <a:lstStyle>
            <a:lvl1pPr algn="ctr">
              <a:defRPr b="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Klik her og indsæt baggrundsbillede via fanen INDSÆT / Billeder</a:t>
            </a:r>
            <a:endParaRPr lang="da-DK" noProof="0" dirty="0"/>
          </a:p>
        </p:txBody>
      </p:sp>
      <p:sp>
        <p:nvSpPr>
          <p:cNvPr id="23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ECBE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10465805" y="7224342"/>
            <a:ext cx="48000" cy="36000"/>
          </a:xfrm>
        </p:spPr>
        <p:txBody>
          <a:bodyPr/>
          <a:lstStyle>
            <a:lvl1pPr>
              <a:defRPr sz="100">
                <a:solidFill>
                  <a:schemeClr val="bg2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1908176" y="2973600"/>
            <a:ext cx="9116090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5" y="4383656"/>
            <a:ext cx="9116092" cy="648000"/>
          </a:xfrm>
        </p:spPr>
        <p:txBody>
          <a:bodyPr/>
          <a:lstStyle>
            <a:lvl1pPr marL="0" indent="0" algn="l">
              <a:buNone/>
              <a:defRPr sz="1600" b="0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24" name="Pladsholder til tekst 11"/>
          <p:cNvSpPr>
            <a:spLocks noGrp="1"/>
          </p:cNvSpPr>
          <p:nvPr>
            <p:ph type="body" sz="quarter" idx="14" hasCustomPrompt="1"/>
          </p:nvPr>
        </p:nvSpPr>
        <p:spPr>
          <a:xfrm>
            <a:off x="394034" y="6048000"/>
            <a:ext cx="691200" cy="41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 smtClean="0"/>
              <a:t>.</a:t>
            </a:r>
          </a:p>
        </p:txBody>
      </p:sp>
      <p:grpSp>
        <p:nvGrpSpPr>
          <p:cNvPr id="26" name="Gruppe 25"/>
          <p:cNvGrpSpPr/>
          <p:nvPr userDrawn="1"/>
        </p:nvGrpSpPr>
        <p:grpSpPr>
          <a:xfrm>
            <a:off x="-2781153" y="3198331"/>
            <a:ext cx="2641303" cy="2582758"/>
            <a:chOff x="-2748102" y="1898650"/>
            <a:chExt cx="2641303" cy="2582758"/>
          </a:xfrm>
        </p:grpSpPr>
        <p:sp>
          <p:nvSpPr>
            <p:cNvPr id="27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2582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200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Forsvinder din tekst,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højreklik på billedet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og 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Placer bagest,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eller højreklik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Nulstil slide</a:t>
              </a:r>
            </a:p>
          </p:txBody>
        </p:sp>
        <p:grpSp>
          <p:nvGrpSpPr>
            <p:cNvPr id="28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30" name="Billede 5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1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29" name="Billede 56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 med billede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20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1" name="Billede 2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1972"/>
            <a:ext cx="2634581" cy="148195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76108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85324" y="1170"/>
            <a:ext cx="2642284" cy="148566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Indsæt agenda overskrift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49"/>
            <a:ext cx="7561262" cy="3770313"/>
          </a:xfrm>
        </p:spPr>
        <p:txBody>
          <a:bodyPr/>
          <a:lstStyle>
            <a:lvl1pPr marL="180000" indent="-180000">
              <a:buFont typeface="Arial" panose="020B0604020202020204" pitchFamily="34" charset="0"/>
              <a:buChar char="›"/>
              <a:defRPr b="0"/>
            </a:lvl1pPr>
            <a:lvl2pPr marL="360000" indent="-180000">
              <a:buFont typeface="Arial" panose="020B0604020202020204" pitchFamily="34" charset="0"/>
              <a:buChar char="›"/>
              <a:defRPr sz="1400"/>
            </a:lvl2pPr>
            <a:lvl3pPr marL="360000">
              <a:defRPr sz="1400"/>
            </a:lvl3pPr>
          </a:lstStyle>
          <a:p>
            <a:pPr lvl="0"/>
            <a:r>
              <a:rPr lang="da-DK" dirty="0" smtClean="0"/>
              <a:t>Indsæt agendapunkt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grpSp>
        <p:nvGrpSpPr>
          <p:cNvPr id="23" name="Gruppe 22"/>
          <p:cNvGrpSpPr/>
          <p:nvPr userDrawn="1"/>
        </p:nvGrpSpPr>
        <p:grpSpPr>
          <a:xfrm>
            <a:off x="-2118335" y="1548000"/>
            <a:ext cx="1975295" cy="2568379"/>
            <a:chOff x="-2087997" y="2179188"/>
            <a:chExt cx="1975295" cy="2568379"/>
          </a:xfrm>
        </p:grpSpPr>
        <p:sp>
          <p:nvSpPr>
            <p:cNvPr id="24" name="AutoShape 4"/>
            <p:cNvSpPr>
              <a:spLocks/>
            </p:cNvSpPr>
            <p:nvPr userDrawn="1"/>
          </p:nvSpPr>
          <p:spPr bwMode="gray">
            <a:xfrm>
              <a:off x="-2087997" y="2179188"/>
              <a:ext cx="1975295" cy="2115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Agenda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1-2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få niveau 2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</a:t>
              </a:r>
              <a:b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" name="Gruppe 3"/>
            <p:cNvGrpSpPr>
              <a:grpSpLocks/>
            </p:cNvGrpSpPr>
            <p:nvPr userDrawn="1"/>
          </p:nvGrpSpPr>
          <p:grpSpPr bwMode="auto">
            <a:xfrm>
              <a:off x="-559507" y="4331077"/>
              <a:ext cx="419100" cy="196850"/>
              <a:chOff x="2516188" y="2815464"/>
              <a:chExt cx="417988" cy="196850"/>
            </a:xfrm>
          </p:grpSpPr>
          <p:pic>
            <p:nvPicPr>
              <p:cNvPr id="2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6188" y="28154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Rounded Rectangle 12"/>
              <p:cNvSpPr/>
              <p:nvPr/>
            </p:nvSpPr>
            <p:spPr bwMode="auto">
              <a:xfrm>
                <a:off x="2737848" y="28265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6" name="Gruppe 2"/>
            <p:cNvGrpSpPr>
              <a:grpSpLocks/>
            </p:cNvGrpSpPr>
            <p:nvPr userDrawn="1"/>
          </p:nvGrpSpPr>
          <p:grpSpPr bwMode="auto">
            <a:xfrm>
              <a:off x="-552013" y="4550717"/>
              <a:ext cx="412750" cy="196850"/>
              <a:chOff x="2542276" y="3466339"/>
              <a:chExt cx="413649" cy="196850"/>
            </a:xfrm>
          </p:grpSpPr>
          <p:pic>
            <p:nvPicPr>
              <p:cNvPr id="2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466339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12"/>
              <p:cNvSpPr/>
              <p:nvPr/>
            </p:nvSpPr>
            <p:spPr bwMode="auto">
              <a:xfrm>
                <a:off x="2542276" y="3477452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4111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85326" y="0"/>
            <a:ext cx="2641312" cy="1486832"/>
          </a:xfrm>
          <a:prstGeom prst="rect">
            <a:avLst/>
          </a:prstGeom>
          <a:ln w="6350">
            <a:solidFill>
              <a:schemeClr val="accent5"/>
            </a:solidFill>
          </a:ln>
        </p:spPr>
      </p:pic>
      <p:sp>
        <p:nvSpPr>
          <p:cNvPr id="17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ECBE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Indsæt agenda overskrift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49"/>
            <a:ext cx="7561262" cy="3770313"/>
          </a:xfrm>
        </p:spPr>
        <p:txBody>
          <a:bodyPr/>
          <a:lstStyle>
            <a:lvl1pPr marL="180000" indent="-180000">
              <a:buFont typeface="Arial" panose="020B0604020202020204" pitchFamily="34" charset="0"/>
              <a:buChar char="›"/>
              <a:defRPr b="0"/>
            </a:lvl1pPr>
            <a:lvl2pPr marL="360000" indent="-180000">
              <a:buFont typeface="Arial" panose="020B0604020202020204" pitchFamily="34" charset="0"/>
              <a:buChar char="›"/>
              <a:defRPr sz="1400"/>
            </a:lvl2pPr>
            <a:lvl3pPr marL="360000">
              <a:defRPr sz="1400"/>
            </a:lvl3pPr>
          </a:lstStyle>
          <a:p>
            <a:pPr lvl="0"/>
            <a:r>
              <a:rPr lang="da-DK" dirty="0" smtClean="0"/>
              <a:t>Indsæt agendapunkt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grpSp>
        <p:nvGrpSpPr>
          <p:cNvPr id="23" name="Gruppe 22"/>
          <p:cNvGrpSpPr/>
          <p:nvPr userDrawn="1"/>
        </p:nvGrpSpPr>
        <p:grpSpPr>
          <a:xfrm>
            <a:off x="-2118335" y="1548000"/>
            <a:ext cx="1975295" cy="2568379"/>
            <a:chOff x="-2087997" y="2179188"/>
            <a:chExt cx="1975295" cy="2568379"/>
          </a:xfrm>
        </p:grpSpPr>
        <p:sp>
          <p:nvSpPr>
            <p:cNvPr id="24" name="AutoShape 4"/>
            <p:cNvSpPr>
              <a:spLocks/>
            </p:cNvSpPr>
            <p:nvPr userDrawn="1"/>
          </p:nvSpPr>
          <p:spPr bwMode="gray">
            <a:xfrm>
              <a:off x="-2087997" y="2179188"/>
              <a:ext cx="1975295" cy="2115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Agenda med kant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1-2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få niveau 2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</a:t>
              </a:r>
              <a:b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" name="Gruppe 3"/>
            <p:cNvGrpSpPr>
              <a:grpSpLocks/>
            </p:cNvGrpSpPr>
            <p:nvPr userDrawn="1"/>
          </p:nvGrpSpPr>
          <p:grpSpPr bwMode="auto">
            <a:xfrm>
              <a:off x="-559507" y="4331077"/>
              <a:ext cx="419100" cy="196850"/>
              <a:chOff x="2516188" y="2815464"/>
              <a:chExt cx="417988" cy="196850"/>
            </a:xfrm>
          </p:grpSpPr>
          <p:pic>
            <p:nvPicPr>
              <p:cNvPr id="2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6188" y="28154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Rounded Rectangle 12"/>
              <p:cNvSpPr/>
              <p:nvPr/>
            </p:nvSpPr>
            <p:spPr bwMode="auto">
              <a:xfrm>
                <a:off x="2737848" y="28265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6" name="Gruppe 2"/>
            <p:cNvGrpSpPr>
              <a:grpSpLocks/>
            </p:cNvGrpSpPr>
            <p:nvPr userDrawn="1"/>
          </p:nvGrpSpPr>
          <p:grpSpPr bwMode="auto">
            <a:xfrm>
              <a:off x="-552013" y="4550717"/>
              <a:ext cx="412750" cy="196850"/>
              <a:chOff x="2542276" y="3466339"/>
              <a:chExt cx="413649" cy="196850"/>
            </a:xfrm>
          </p:grpSpPr>
          <p:pic>
            <p:nvPicPr>
              <p:cNvPr id="2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466339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12"/>
              <p:cNvSpPr/>
              <p:nvPr/>
            </p:nvSpPr>
            <p:spPr bwMode="auto">
              <a:xfrm>
                <a:off x="2542276" y="3477452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pic>
        <p:nvPicPr>
          <p:cNvPr id="19" name="Logo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52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 smtClean="0"/>
              <a:t>It-Arkitekturrådet</a:t>
            </a:r>
            <a:endParaRPr lang="da-D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 smtClean="0"/>
              <a:t>30. maj 2018</a:t>
            </a:r>
            <a:endParaRPr lang="da-DK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/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noProof="0" smtClean="0"/>
              <a:t>‹nr.›</a:t>
            </a:fld>
            <a:endParaRPr lang="da-DK" noProof="0" dirty="0"/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1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rgbClr val="ECBE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It-Arkitekturrådet</a:t>
            </a:r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30. maj 2018</a:t>
            </a:r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noProof="0" smtClean="0"/>
              <a:t>‹nr.›</a:t>
            </a:fld>
            <a:endParaRPr lang="da-DK" noProof="0" dirty="0"/>
          </a:p>
        </p:txBody>
      </p:sp>
      <p:sp>
        <p:nvSpPr>
          <p:cNvPr id="11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kant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/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14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pic>
        <p:nvPicPr>
          <p:cNvPr id="15" name="Billed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6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25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farvet 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C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>
          <a:xfrm>
            <a:off x="1908176" y="1"/>
            <a:ext cx="9116090" cy="7921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>
          <a:xfrm rot="-5400000">
            <a:off x="-2042476" y="2834483"/>
            <a:ext cx="4876965" cy="79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2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farvet baggrund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14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pic>
        <p:nvPicPr>
          <p:cNvPr id="16" name="Billed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5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30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rgbClr val="9B9B9B"/>
          </a:solidFill>
        </p:spPr>
        <p:txBody>
          <a:bodyPr tIns="0" bIns="612000" anchor="b" anchorCtr="0"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Klik her og indsæt baggrundsbillede via fanen INDSÆT / Billeder</a:t>
            </a:r>
            <a:endParaRPr lang="da-DK" noProof="0" dirty="0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3" name="Pladsholder til tekst 11"/>
          <p:cNvSpPr>
            <a:spLocks noGrp="1"/>
          </p:cNvSpPr>
          <p:nvPr>
            <p:ph type="body" sz="quarter" idx="17" hasCustomPrompt="1"/>
          </p:nvPr>
        </p:nvSpPr>
        <p:spPr>
          <a:xfrm>
            <a:off x="394034" y="6048000"/>
            <a:ext cx="691200" cy="41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 smtClean="0"/>
              <a:t>.</a:t>
            </a:r>
          </a:p>
        </p:txBody>
      </p:sp>
      <p:pic>
        <p:nvPicPr>
          <p:cNvPr id="24" name="Billede 2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79620" y="2342"/>
            <a:ext cx="2631513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16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billede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uppe 16"/>
          <p:cNvGrpSpPr/>
          <p:nvPr userDrawn="1"/>
        </p:nvGrpSpPr>
        <p:grpSpPr>
          <a:xfrm>
            <a:off x="-2781153" y="3198331"/>
            <a:ext cx="2641303" cy="2582758"/>
            <a:chOff x="-2748102" y="1898650"/>
            <a:chExt cx="2641303" cy="2582758"/>
          </a:xfrm>
        </p:grpSpPr>
        <p:sp>
          <p:nvSpPr>
            <p:cNvPr id="18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2582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200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Forsvinder din tekst,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højreklik på billedet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og 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Placer bagest,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eller højreklik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Nulstil slide</a:t>
              </a:r>
            </a:p>
          </p:txBody>
        </p:sp>
        <p:grpSp>
          <p:nvGrpSpPr>
            <p:cNvPr id="19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21" name="Billede 5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20" name="Billede 56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2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33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34" name="Pladsholder til tekst 2"/>
          <p:cNvSpPr>
            <a:spLocks noGrp="1"/>
          </p:cNvSpPr>
          <p:nvPr>
            <p:ph type="body" sz="quarter" idx="18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</p:spTree>
    <p:extLst>
      <p:ext uri="{BB962C8B-B14F-4D97-AF65-F5344CB8AC3E}">
        <p14:creationId xmlns:p14="http://schemas.microsoft.com/office/powerpoint/2010/main" val="1616749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8175" y="792163"/>
            <a:ext cx="7561264" cy="91491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8175" y="1898650"/>
            <a:ext cx="9116091" cy="37909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6</a:t>
            </a:r>
          </a:p>
          <a:p>
            <a:pPr lvl="6"/>
            <a:r>
              <a:rPr lang="en-US" dirty="0" smtClean="0"/>
              <a:t>7</a:t>
            </a:r>
          </a:p>
          <a:p>
            <a:pPr lvl="7"/>
            <a:r>
              <a:rPr lang="en-US" dirty="0" smtClean="0"/>
              <a:t>8</a:t>
            </a:r>
          </a:p>
          <a:p>
            <a:pPr lvl="8"/>
            <a:r>
              <a:rPr lang="en-US" dirty="0" smtClean="0"/>
              <a:t>9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8176" y="0"/>
            <a:ext cx="9116090" cy="79216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 i="0" cap="all" baseline="0">
                <a:solidFill>
                  <a:srgbClr val="003B7A"/>
                </a:solidFill>
              </a:defRPr>
            </a:lvl1pPr>
          </a:lstStyle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-5400000">
            <a:off x="-2042476" y="2834482"/>
            <a:ext cx="4876965" cy="79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1000" b="1" i="0" cap="all" baseline="0">
                <a:solidFill>
                  <a:srgbClr val="003B7A"/>
                </a:solidFill>
              </a:defRPr>
            </a:lvl1pPr>
          </a:lstStyle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5806" y="6048001"/>
            <a:ext cx="558460" cy="43862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0">
                <a:solidFill>
                  <a:srgbClr val="003B7A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1" name="Logo"/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1" r:id="rId3"/>
    <p:sldLayoutId id="2147483674" r:id="rId4"/>
    <p:sldLayoutId id="2147483676" r:id="rId5"/>
    <p:sldLayoutId id="2147483651" r:id="rId6"/>
    <p:sldLayoutId id="2147483663" r:id="rId7"/>
    <p:sldLayoutId id="2147483664" r:id="rId8"/>
    <p:sldLayoutId id="2147483665" r:id="rId9"/>
    <p:sldLayoutId id="2147483666" r:id="rId10"/>
    <p:sldLayoutId id="2147483650" r:id="rId11"/>
    <p:sldLayoutId id="2147483652" r:id="rId12"/>
    <p:sldLayoutId id="2147483668" r:id="rId13"/>
    <p:sldLayoutId id="2147483657" r:id="rId14"/>
    <p:sldLayoutId id="2147483669" r:id="rId15"/>
    <p:sldLayoutId id="2147483670" r:id="rId16"/>
    <p:sldLayoutId id="2147483671" r:id="rId17"/>
    <p:sldLayoutId id="2147483654" r:id="rId18"/>
    <p:sldLayoutId id="2147483672" r:id="rId19"/>
    <p:sldLayoutId id="2147483655" r:id="rId20"/>
    <p:sldLayoutId id="2147483673" r:id="rId21"/>
    <p:sldLayoutId id="2147483678" r:id="rId22"/>
  </p:sldLayoutIdLst>
  <p:hf sldNum="0" hdr="0"/>
  <p:txStyles>
    <p:titleStyle>
      <a:lvl1pPr algn="l" defTabSz="685800" rtl="0" eaLnBrk="1" latinLnBrk="0" hangingPunct="1">
        <a:lnSpc>
          <a:spcPct val="83000"/>
        </a:lnSpc>
        <a:spcBef>
          <a:spcPct val="0"/>
        </a:spcBef>
        <a:buNone/>
        <a:defRPr sz="2800" b="1" kern="1200">
          <a:solidFill>
            <a:srgbClr val="003B7A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​"/>
        <a:defRPr sz="1600" b="1" kern="1200">
          <a:solidFill>
            <a:srgbClr val="003B7A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600" kern="1200">
          <a:solidFill>
            <a:srgbClr val="003B7A"/>
          </a:solidFill>
          <a:latin typeface="+mn-lt"/>
          <a:ea typeface="+mn-ea"/>
          <a:cs typeface="+mn-cs"/>
        </a:defRPr>
      </a:lvl2pPr>
      <a:lvl3pPr marL="18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600" kern="1200">
          <a:solidFill>
            <a:srgbClr val="003B7A"/>
          </a:solidFill>
          <a:latin typeface="+mn-lt"/>
          <a:ea typeface="+mn-ea"/>
          <a:cs typeface="+mn-cs"/>
        </a:defRPr>
      </a:lvl3pPr>
      <a:lvl4pPr marL="36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400" kern="1200">
          <a:solidFill>
            <a:srgbClr val="003B7A"/>
          </a:solidFill>
          <a:latin typeface="+mn-lt"/>
          <a:ea typeface="+mn-ea"/>
          <a:cs typeface="+mn-cs"/>
        </a:defRPr>
      </a:lvl4pPr>
      <a:lvl5pPr marL="36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400" kern="1200">
          <a:solidFill>
            <a:srgbClr val="003B7A"/>
          </a:solidFill>
          <a:latin typeface="+mn-lt"/>
          <a:ea typeface="+mn-ea"/>
          <a:cs typeface="+mn-cs"/>
        </a:defRPr>
      </a:lvl5pPr>
      <a:lvl6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6pPr>
      <a:lvl7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7pPr>
      <a:lvl8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8pPr>
      <a:lvl9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196" userDrawn="1">
          <p15:clr>
            <a:srgbClr val="F26B43"/>
          </p15:clr>
        </p15:guide>
        <p15:guide id="2" pos="1202" userDrawn="1">
          <p15:clr>
            <a:srgbClr val="F26B43"/>
          </p15:clr>
        </p15:guide>
        <p15:guide id="3" pos="6949" userDrawn="1">
          <p15:clr>
            <a:srgbClr val="F26B43"/>
          </p15:clr>
        </p15:guide>
        <p15:guide id="4" orient="horz" pos="3584" userDrawn="1">
          <p15:clr>
            <a:srgbClr val="F26B43"/>
          </p15:clr>
        </p15:guide>
        <p15:guide id="5" orient="horz" pos="499" userDrawn="1">
          <p15:clr>
            <a:srgbClr val="F26B43"/>
          </p15:clr>
        </p15:guide>
        <p15:guide id="6" pos="498" userDrawn="1">
          <p15:clr>
            <a:srgbClr val="F26B43"/>
          </p15:clr>
        </p15:guide>
        <p15:guide id="7" pos="4013" userDrawn="1">
          <p15:clr>
            <a:srgbClr val="F26B43"/>
          </p15:clr>
        </p15:guide>
        <p15:guide id="8" pos="4137" userDrawn="1">
          <p15:clr>
            <a:srgbClr val="F26B43"/>
          </p15:clr>
        </p15:guide>
        <p15:guide id="9" pos="5965" userDrawn="1">
          <p15:clr>
            <a:srgbClr val="F26B43"/>
          </p15:clr>
        </p15:guide>
        <p15:guide id="10" orient="horz" pos="1223" userDrawn="1">
          <p15:clr>
            <a:srgbClr val="F26B43"/>
          </p15:clr>
        </p15:guide>
        <p15:guide id="11" orient="horz" pos="357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14.svg"/><Relationship Id="rId18" Type="http://schemas.openxmlformats.org/officeDocument/2006/relationships/image" Target="../media/image38.png"/><Relationship Id="rId26" Type="http://schemas.openxmlformats.org/officeDocument/2006/relationships/image" Target="../media/image44.png"/><Relationship Id="rId3" Type="http://schemas.openxmlformats.org/officeDocument/2006/relationships/image" Target="../media/image30.emf"/><Relationship Id="rId21" Type="http://schemas.openxmlformats.org/officeDocument/2006/relationships/image" Target="../media/image22.svg"/><Relationship Id="rId7" Type="http://schemas.openxmlformats.org/officeDocument/2006/relationships/image" Target="../media/image8.svg"/><Relationship Id="rId12" Type="http://schemas.openxmlformats.org/officeDocument/2006/relationships/image" Target="../media/image35.png"/><Relationship Id="rId17" Type="http://schemas.openxmlformats.org/officeDocument/2006/relationships/image" Target="../media/image18.svg"/><Relationship Id="rId25" Type="http://schemas.openxmlformats.org/officeDocument/2006/relationships/image" Target="../media/image43.emf"/><Relationship Id="rId2" Type="http://schemas.openxmlformats.org/officeDocument/2006/relationships/image" Target="../media/image29.emf"/><Relationship Id="rId16" Type="http://schemas.openxmlformats.org/officeDocument/2006/relationships/image" Target="../media/image37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32.png"/><Relationship Id="rId11" Type="http://schemas.openxmlformats.org/officeDocument/2006/relationships/image" Target="../media/image12.svg"/><Relationship Id="rId24" Type="http://schemas.openxmlformats.org/officeDocument/2006/relationships/image" Target="../media/image42.emf"/><Relationship Id="rId5" Type="http://schemas.openxmlformats.org/officeDocument/2006/relationships/image" Target="../media/image6.svg"/><Relationship Id="rId15" Type="http://schemas.openxmlformats.org/officeDocument/2006/relationships/image" Target="../media/image16.svg"/><Relationship Id="rId23" Type="http://schemas.openxmlformats.org/officeDocument/2006/relationships/image" Target="../media/image41.emf"/><Relationship Id="rId10" Type="http://schemas.openxmlformats.org/officeDocument/2006/relationships/image" Target="../media/image34.png"/><Relationship Id="rId19" Type="http://schemas.openxmlformats.org/officeDocument/2006/relationships/image" Target="../media/image20.svg"/><Relationship Id="rId4" Type="http://schemas.openxmlformats.org/officeDocument/2006/relationships/image" Target="../media/image31.png"/><Relationship Id="rId9" Type="http://schemas.openxmlformats.org/officeDocument/2006/relationships/image" Target="../media/image10.svg"/><Relationship Id="rId14" Type="http://schemas.openxmlformats.org/officeDocument/2006/relationships/image" Target="../media/image36.png"/><Relationship Id="rId22" Type="http://schemas.openxmlformats.org/officeDocument/2006/relationships/image" Target="../media/image40.emf"/><Relationship Id="rId27" Type="http://schemas.openxmlformats.org/officeDocument/2006/relationships/image" Target="../media/image28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908174" y="2696510"/>
            <a:ext cx="9116091" cy="1411200"/>
          </a:xfrm>
        </p:spPr>
        <p:txBody>
          <a:bodyPr/>
          <a:lstStyle/>
          <a:p>
            <a:r>
              <a:rPr lang="da-DK" dirty="0" smtClean="0"/>
              <a:t>Adgang til egne data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IT-Arkitekturrådet d. 30.5 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282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10 råd til processen for udstilling af data</a:t>
            </a:r>
            <a:endParaRPr lang="da-DK" sz="1800" dirty="0"/>
          </a:p>
        </p:txBody>
      </p:sp>
      <p:sp>
        <p:nvSpPr>
          <p:cNvPr id="5" name="Pladsholder til indhol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da-DK" dirty="0" smtClean="0"/>
              <a:t>Overvej og undersøg, hvad borgerne efterspørger</a:t>
            </a:r>
          </a:p>
          <a:p>
            <a:pPr marL="645750" lvl="3" indent="-285750">
              <a:buFont typeface="Wingdings" panose="05000000000000000000" pitchFamily="2" charset="2"/>
              <a:buChar char="Ø"/>
            </a:pPr>
            <a:r>
              <a:rPr lang="da-DK" dirty="0" smtClean="0"/>
              <a:t>Hvor er der mange henvendelser? Hvor efterspørger borgerne viden, overblik, gennemsigtighed </a:t>
            </a:r>
          </a:p>
          <a:p>
            <a:pPr marL="285750" lvl="1" indent="-285750">
              <a:buFont typeface="Wingdings" panose="05000000000000000000" pitchFamily="2" charset="2"/>
              <a:buChar char="v"/>
            </a:pPr>
            <a:r>
              <a:rPr lang="da-DK" b="1" dirty="0" smtClean="0"/>
              <a:t>Sikker ledelsesopbakning</a:t>
            </a:r>
          </a:p>
          <a:p>
            <a:pPr marL="645750" lvl="3" indent="-285750">
              <a:buFont typeface="Wingdings" panose="05000000000000000000" pitchFamily="2" charset="2"/>
              <a:buChar char="Ø"/>
            </a:pPr>
            <a:r>
              <a:rPr lang="da-DK" dirty="0"/>
              <a:t>Hvordan sikrer I at der er ledelsesopbakning? Skal der koordineres på tværs i organisationen, laves en fælles vision eller strategi  </a:t>
            </a:r>
          </a:p>
          <a:p>
            <a:pPr marL="285750" lvl="1" indent="-285750">
              <a:buFont typeface="Wingdings" panose="05000000000000000000" pitchFamily="2" charset="2"/>
              <a:buChar char="v"/>
            </a:pPr>
            <a:r>
              <a:rPr lang="da-DK" b="1" dirty="0" smtClean="0"/>
              <a:t>Start der hvor det er muligt </a:t>
            </a:r>
          </a:p>
          <a:p>
            <a:pPr marL="645750" lvl="3" indent="-285750">
              <a:buFont typeface="Wingdings" panose="05000000000000000000" pitchFamily="2" charset="2"/>
              <a:buChar char="Ø"/>
            </a:pPr>
            <a:r>
              <a:rPr lang="da-DK" dirty="0"/>
              <a:t>Hvilke områder og systemer kan man udstille fra? Start i det simple og i det små</a:t>
            </a:r>
            <a:r>
              <a:rPr lang="da-DK" dirty="0" smtClean="0"/>
              <a:t>.</a:t>
            </a:r>
          </a:p>
          <a:p>
            <a:pPr marL="645750" lvl="3" indent="-285750">
              <a:buFont typeface="Wingdings" panose="05000000000000000000" pitchFamily="2" charset="2"/>
              <a:buChar char="Ø"/>
            </a:pPr>
            <a:r>
              <a:rPr lang="da-DK" dirty="0" smtClean="0"/>
              <a:t>Har I anledninger til at gøre udstilling mulig – eksempelvis ved indførsel af nye systemer?</a:t>
            </a:r>
            <a:endParaRPr lang="da-DK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da-DK" dirty="0" smtClean="0"/>
              <a:t>Overvej hvilke gevinster I ønsker at opnå og sæt jer mål.</a:t>
            </a:r>
          </a:p>
          <a:p>
            <a:pPr marL="645750" lvl="3" indent="-285750">
              <a:buFont typeface="Wingdings" panose="05000000000000000000" pitchFamily="2" charset="2"/>
              <a:buChar char="Ø"/>
            </a:pPr>
            <a:r>
              <a:rPr lang="da-DK" dirty="0"/>
              <a:t>Vurder, hvad I ønsker at opnå, og hvordan I vil undersøge at I når målet. Det giver retning for indsatsen. 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85750" lvl="1" indent="-285750">
              <a:buFont typeface="Wingdings" panose="05000000000000000000" pitchFamily="2" charset="2"/>
              <a:buChar char="v"/>
            </a:pPr>
            <a:r>
              <a:rPr lang="da-DK" b="1" dirty="0"/>
              <a:t>Foretag en risikovurdering </a:t>
            </a:r>
          </a:p>
          <a:p>
            <a:pPr marL="645750" lvl="3" indent="-285750">
              <a:buFont typeface="Wingdings" panose="05000000000000000000" pitchFamily="2" charset="2"/>
              <a:buChar char="Ø"/>
            </a:pPr>
            <a:r>
              <a:rPr lang="da-DK" dirty="0"/>
              <a:t>Hvor er der risiko for flest menneskelige fejl og mest følsom information</a:t>
            </a:r>
            <a:r>
              <a:rPr lang="da-DK" dirty="0" smtClean="0"/>
              <a:t>?</a:t>
            </a:r>
          </a:p>
          <a:p>
            <a:pPr marL="645750" lvl="3" indent="-285750">
              <a:buFont typeface="Wingdings" panose="05000000000000000000" pitchFamily="2" charset="2"/>
              <a:buChar char="Ø"/>
            </a:pPr>
            <a:r>
              <a:rPr lang="da-DK" dirty="0"/>
              <a:t>Er der behov for teknisk eller menneskeligt validering, screening el. lignende</a:t>
            </a:r>
            <a:r>
              <a:rPr lang="da-DK" dirty="0" smtClean="0"/>
              <a:t>?</a:t>
            </a:r>
            <a:endParaRPr lang="da-DK" b="1" dirty="0" smtClean="0"/>
          </a:p>
          <a:p>
            <a:pPr marL="285750" lvl="1" indent="-285750">
              <a:buFont typeface="Wingdings" panose="05000000000000000000" pitchFamily="2" charset="2"/>
              <a:buChar char="v"/>
            </a:pPr>
            <a:r>
              <a:rPr lang="da-DK" b="1" dirty="0" smtClean="0"/>
              <a:t>Vurder </a:t>
            </a:r>
            <a:r>
              <a:rPr lang="da-DK" b="1" dirty="0"/>
              <a:t>datakvalitet</a:t>
            </a:r>
          </a:p>
          <a:p>
            <a:pPr marL="645750" lvl="3" indent="-285750">
              <a:buFont typeface="Wingdings" panose="05000000000000000000" pitchFamily="2" charset="2"/>
              <a:buChar char="Ø"/>
            </a:pPr>
            <a:r>
              <a:rPr lang="da-DK" dirty="0"/>
              <a:t>Hvordan er vores registreringspraksis? </a:t>
            </a:r>
          </a:p>
          <a:p>
            <a:pPr marL="645750" lvl="3" indent="-285750">
              <a:buFont typeface="Wingdings" panose="05000000000000000000" pitchFamily="2" charset="2"/>
              <a:buChar char="Ø"/>
            </a:pPr>
            <a:r>
              <a:rPr lang="da-DK" dirty="0"/>
              <a:t>Skal der laves et </a:t>
            </a:r>
            <a:r>
              <a:rPr lang="da-DK" dirty="0" err="1"/>
              <a:t>compliancesystem</a:t>
            </a:r>
            <a:r>
              <a:rPr lang="da-DK" dirty="0"/>
              <a:t>? </a:t>
            </a:r>
          </a:p>
          <a:p>
            <a:pPr marL="285750" lvl="1" indent="-285750">
              <a:buFont typeface="Wingdings" panose="05000000000000000000" pitchFamily="2" charset="2"/>
              <a:buChar char="v"/>
            </a:pPr>
            <a:r>
              <a:rPr lang="da-DK" b="1" dirty="0" smtClean="0"/>
              <a:t>Overvej </a:t>
            </a:r>
            <a:r>
              <a:rPr lang="da-DK" b="1" dirty="0"/>
              <a:t>om medarbejdere skal kompetenceudvikles</a:t>
            </a:r>
          </a:p>
          <a:p>
            <a:pPr marL="645750" lvl="3" indent="-285750">
              <a:buFont typeface="Wingdings" panose="05000000000000000000" pitchFamily="2" charset="2"/>
              <a:buChar char="Ø"/>
            </a:pPr>
            <a:r>
              <a:rPr lang="da-DK" dirty="0"/>
              <a:t>Der kan være et behov for kompetenceudvikling så der journaliseres i overensstemmelse med retningslinjerne </a:t>
            </a:r>
            <a:endParaRPr lang="da-DK" dirty="0" smtClean="0"/>
          </a:p>
          <a:p>
            <a:pPr marL="285750" lvl="1" indent="-285750">
              <a:buFont typeface="Wingdings" panose="05000000000000000000" pitchFamily="2" charset="2"/>
              <a:buChar char="v"/>
            </a:pPr>
            <a:r>
              <a:rPr lang="da-DK" b="1" dirty="0" smtClean="0"/>
              <a:t>Tænk kommunikation og oversættelse ind i projektet</a:t>
            </a:r>
          </a:p>
          <a:p>
            <a:pPr marL="645750" lvl="3" indent="-285750">
              <a:buFont typeface="Wingdings" panose="05000000000000000000" pitchFamily="2" charset="2"/>
              <a:buChar char="Ø"/>
            </a:pPr>
            <a:r>
              <a:rPr lang="da-DK" dirty="0" smtClean="0"/>
              <a:t>Hvordan tilpasser I jeres sprog til borgeren?</a:t>
            </a:r>
            <a:endParaRPr lang="da-DK" dirty="0"/>
          </a:p>
          <a:p>
            <a:pPr marL="285750" lvl="1" indent="-285750">
              <a:buFont typeface="Wingdings" panose="05000000000000000000" pitchFamily="2" charset="2"/>
              <a:buChar char="v"/>
            </a:pPr>
            <a:r>
              <a:rPr lang="da-DK" b="1" dirty="0"/>
              <a:t>Beslut en </a:t>
            </a:r>
            <a:r>
              <a:rPr lang="da-DK" b="1" dirty="0" smtClean="0"/>
              <a:t>startdato/skæringsdato </a:t>
            </a:r>
          </a:p>
          <a:p>
            <a:pPr marL="285750" lvl="1" indent="-285750">
              <a:buFont typeface="Wingdings" panose="05000000000000000000" pitchFamily="2" charset="2"/>
              <a:buChar char="v"/>
            </a:pPr>
            <a:r>
              <a:rPr lang="da-DK" b="1" dirty="0" smtClean="0"/>
              <a:t>Overvej hvordan I følger op på målsætningerne </a:t>
            </a:r>
            <a:endParaRPr lang="da-DK" b="1" dirty="0"/>
          </a:p>
          <a:p>
            <a:pPr lvl="1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0799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Det videre arbejde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24716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Næste skridt</a:t>
            </a:r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/>
            <a:r>
              <a:rPr lang="da-DK" dirty="0" smtClean="0"/>
              <a:t>Dialog med </a:t>
            </a:r>
            <a:r>
              <a:rPr lang="da-DK" dirty="0" err="1" smtClean="0"/>
              <a:t>NetCompany</a:t>
            </a:r>
            <a:r>
              <a:rPr lang="da-DK" dirty="0" smtClean="0"/>
              <a:t> om løsning</a:t>
            </a:r>
          </a:p>
          <a:p>
            <a:pPr marL="180000" lvl="1" indent="0">
              <a:buNone/>
            </a:pPr>
            <a:endParaRPr lang="da-DK" dirty="0"/>
          </a:p>
          <a:p>
            <a:pPr lvl="1"/>
            <a:r>
              <a:rPr lang="da-DK" dirty="0" smtClean="0"/>
              <a:t>Udarbejdelse af funktionel specifikation</a:t>
            </a:r>
          </a:p>
          <a:p>
            <a:pPr lvl="1"/>
            <a:endParaRPr lang="da-DK" dirty="0"/>
          </a:p>
          <a:p>
            <a:pPr lvl="1"/>
            <a:r>
              <a:rPr lang="da-DK" dirty="0" smtClean="0"/>
              <a:t>Afklaring af relevante målpunkter i pilot</a:t>
            </a:r>
          </a:p>
          <a:p>
            <a:pPr lvl="1"/>
            <a:endParaRPr lang="da-DK" dirty="0"/>
          </a:p>
          <a:p>
            <a:pPr lvl="1"/>
            <a:r>
              <a:rPr lang="da-DK" dirty="0" smtClean="0"/>
              <a:t>Erfaringsopsamling og kommunikation til kommunerne</a:t>
            </a:r>
          </a:p>
          <a:p>
            <a:pPr lvl="1"/>
            <a:endParaRPr lang="da-DK" dirty="0" smtClean="0"/>
          </a:p>
          <a:p>
            <a:pPr lvl="1"/>
            <a:r>
              <a:rPr lang="da-DK" dirty="0" smtClean="0"/>
              <a:t>Dialog </a:t>
            </a:r>
            <a:r>
              <a:rPr lang="da-DK" dirty="0"/>
              <a:t>med fællesoffentlige parter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7022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Agenda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7" name="Pladsholder til tekst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 smtClean="0"/>
              <a:t>Siden sidst</a:t>
            </a:r>
          </a:p>
          <a:p>
            <a:endParaRPr lang="da-DK" dirty="0"/>
          </a:p>
          <a:p>
            <a:r>
              <a:rPr lang="da-DK" dirty="0" smtClean="0"/>
              <a:t>Præsentation af løsningskoncept</a:t>
            </a:r>
          </a:p>
          <a:p>
            <a:endParaRPr lang="da-DK" dirty="0" smtClean="0"/>
          </a:p>
          <a:p>
            <a:r>
              <a:rPr lang="da-DK" dirty="0" smtClean="0"/>
              <a:t>Præsentation af de fællesoffentlige samarbejde</a:t>
            </a:r>
          </a:p>
          <a:p>
            <a:endParaRPr lang="da-DK" dirty="0"/>
          </a:p>
          <a:p>
            <a:r>
              <a:rPr lang="da-DK" dirty="0" smtClean="0"/>
              <a:t>Præsentation af erfaringsopsamling</a:t>
            </a:r>
          </a:p>
          <a:p>
            <a:endParaRPr lang="da-DK" dirty="0"/>
          </a:p>
          <a:p>
            <a:r>
              <a:rPr lang="da-DK" dirty="0" smtClean="0"/>
              <a:t>Det videre arbejde</a:t>
            </a:r>
          </a:p>
        </p:txBody>
      </p:sp>
    </p:spTree>
    <p:extLst>
      <p:ext uri="{BB962C8B-B14F-4D97-AF65-F5344CB8AC3E}">
        <p14:creationId xmlns:p14="http://schemas.microsoft.com/office/powerpoint/2010/main" val="4244613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Siden sidst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Slutfase for løsningskoncept</a:t>
            </a:r>
          </a:p>
          <a:p>
            <a:pPr lvl="3" indent="0">
              <a:buNone/>
            </a:pPr>
            <a:endParaRPr lang="da-DK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Indsamling af erfaring fra en række kommuner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Påbegyndt overvejelser om juridisk afklaring</a:t>
            </a:r>
          </a:p>
          <a:p>
            <a:pPr>
              <a:buNone/>
            </a:pPr>
            <a:endParaRPr lang="da-DK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Igangsat indledende afklaring af datakvalitet med pilotkommuner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Dialog med fællesoffentlige parter om det videre arbejde</a:t>
            </a:r>
            <a:endParaRPr lang="da-DK" b="0" dirty="0"/>
          </a:p>
          <a:p>
            <a:pPr>
              <a:buNone/>
            </a:pPr>
            <a:endParaRPr lang="da-DK" b="0" dirty="0" smtClean="0"/>
          </a:p>
        </p:txBody>
      </p:sp>
    </p:spTree>
    <p:extLst>
      <p:ext uri="{BB962C8B-B14F-4D97-AF65-F5344CB8AC3E}">
        <p14:creationId xmlns:p14="http://schemas.microsoft.com/office/powerpoint/2010/main" val="11043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7" name="Rektangel 6"/>
          <p:cNvSpPr/>
          <p:nvPr/>
        </p:nvSpPr>
        <p:spPr>
          <a:xfrm>
            <a:off x="5292436" y="230910"/>
            <a:ext cx="6650182" cy="5855854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endParaRPr lang="da-DK" sz="1600" dirty="0" err="1" smtClean="0">
              <a:solidFill>
                <a:schemeClr val="tx2"/>
              </a:solidFill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5292436" y="387927"/>
            <a:ext cx="6650182" cy="27709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600" dirty="0" smtClean="0">
                <a:solidFill>
                  <a:schemeClr val="bg1"/>
                </a:solidFill>
              </a:rPr>
              <a:t>Spor 1 - pilotprojekter</a:t>
            </a:r>
          </a:p>
        </p:txBody>
      </p:sp>
      <p:sp>
        <p:nvSpPr>
          <p:cNvPr id="12" name="Rektangel 11"/>
          <p:cNvSpPr/>
          <p:nvPr/>
        </p:nvSpPr>
        <p:spPr>
          <a:xfrm>
            <a:off x="5292436" y="3890875"/>
            <a:ext cx="6650182" cy="27709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600" dirty="0" smtClean="0">
                <a:solidFill>
                  <a:schemeClr val="bg1"/>
                </a:solidFill>
              </a:rPr>
              <a:t>Spor 2 – koordination til øvrige</a:t>
            </a:r>
          </a:p>
        </p:txBody>
      </p:sp>
      <p:sp>
        <p:nvSpPr>
          <p:cNvPr id="13" name="Rektangel 12"/>
          <p:cNvSpPr/>
          <p:nvPr/>
        </p:nvSpPr>
        <p:spPr>
          <a:xfrm>
            <a:off x="5308932" y="4867478"/>
            <a:ext cx="6616647" cy="27709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600" dirty="0" smtClean="0">
                <a:solidFill>
                  <a:schemeClr val="bg1"/>
                </a:solidFill>
              </a:rPr>
              <a:t>Spor 3 - Kommunikation</a:t>
            </a:r>
          </a:p>
        </p:txBody>
      </p:sp>
      <p:sp>
        <p:nvSpPr>
          <p:cNvPr id="19" name="Tekstfelt 18"/>
          <p:cNvSpPr txBox="1"/>
          <p:nvPr/>
        </p:nvSpPr>
        <p:spPr>
          <a:xfrm>
            <a:off x="5298244" y="6107553"/>
            <a:ext cx="985396" cy="256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600" dirty="0" smtClean="0">
                <a:solidFill>
                  <a:schemeClr val="accent1"/>
                </a:solidFill>
              </a:rPr>
              <a:t>Q1 2018</a:t>
            </a:r>
          </a:p>
        </p:txBody>
      </p:sp>
      <p:sp>
        <p:nvSpPr>
          <p:cNvPr id="20" name="Tekstfelt 19"/>
          <p:cNvSpPr txBox="1"/>
          <p:nvPr/>
        </p:nvSpPr>
        <p:spPr>
          <a:xfrm>
            <a:off x="6751946" y="6106845"/>
            <a:ext cx="1517072" cy="256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600" dirty="0" smtClean="0">
                <a:solidFill>
                  <a:schemeClr val="accent1"/>
                </a:solidFill>
              </a:rPr>
              <a:t>Q2 2018</a:t>
            </a:r>
          </a:p>
        </p:txBody>
      </p:sp>
      <p:sp>
        <p:nvSpPr>
          <p:cNvPr id="21" name="Tekstfelt 20"/>
          <p:cNvSpPr txBox="1"/>
          <p:nvPr/>
        </p:nvSpPr>
        <p:spPr>
          <a:xfrm>
            <a:off x="8906346" y="6115950"/>
            <a:ext cx="1517072" cy="256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600" dirty="0" smtClean="0">
                <a:solidFill>
                  <a:schemeClr val="accent1"/>
                </a:solidFill>
              </a:rPr>
              <a:t>Q3 2018</a:t>
            </a:r>
          </a:p>
        </p:txBody>
      </p:sp>
      <p:sp>
        <p:nvSpPr>
          <p:cNvPr id="23" name="Pentagon 22"/>
          <p:cNvSpPr/>
          <p:nvPr/>
        </p:nvSpPr>
        <p:spPr>
          <a:xfrm>
            <a:off x="5292436" y="1214419"/>
            <a:ext cx="1470892" cy="288656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Løsningskoncept</a:t>
            </a:r>
          </a:p>
        </p:txBody>
      </p:sp>
      <p:sp>
        <p:nvSpPr>
          <p:cNvPr id="24" name="Pentagon 23"/>
          <p:cNvSpPr/>
          <p:nvPr/>
        </p:nvSpPr>
        <p:spPr>
          <a:xfrm>
            <a:off x="5292436" y="705570"/>
            <a:ext cx="827563" cy="445128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Brugerbehov</a:t>
            </a:r>
          </a:p>
        </p:txBody>
      </p:sp>
      <p:sp>
        <p:nvSpPr>
          <p:cNvPr id="25" name="Pentagon 24"/>
          <p:cNvSpPr/>
          <p:nvPr/>
        </p:nvSpPr>
        <p:spPr>
          <a:xfrm>
            <a:off x="6582751" y="1553385"/>
            <a:ext cx="1962855" cy="288656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Funktionel specifikation</a:t>
            </a:r>
          </a:p>
        </p:txBody>
      </p:sp>
      <p:sp>
        <p:nvSpPr>
          <p:cNvPr id="26" name="Pentagon 25"/>
          <p:cNvSpPr/>
          <p:nvPr/>
        </p:nvSpPr>
        <p:spPr>
          <a:xfrm>
            <a:off x="6149080" y="1908632"/>
            <a:ext cx="5211647" cy="279540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Datakvalitet og forberedelse af udstilling (ejerskab i kommuner) </a:t>
            </a:r>
          </a:p>
        </p:txBody>
      </p:sp>
      <p:sp>
        <p:nvSpPr>
          <p:cNvPr id="27" name="Pentagon 26"/>
          <p:cNvSpPr/>
          <p:nvPr/>
        </p:nvSpPr>
        <p:spPr>
          <a:xfrm>
            <a:off x="6315186" y="2245196"/>
            <a:ext cx="3423909" cy="291969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Myndighedsspecifik juridisk afklaring</a:t>
            </a:r>
          </a:p>
        </p:txBody>
      </p:sp>
      <p:sp>
        <p:nvSpPr>
          <p:cNvPr id="28" name="Pentagon 27"/>
          <p:cNvSpPr/>
          <p:nvPr/>
        </p:nvSpPr>
        <p:spPr>
          <a:xfrm>
            <a:off x="8572653" y="2584794"/>
            <a:ext cx="2588324" cy="279540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Teknisk udvikling af pilot</a:t>
            </a:r>
          </a:p>
        </p:txBody>
      </p:sp>
      <p:sp>
        <p:nvSpPr>
          <p:cNvPr id="30" name="Tekstfelt 29"/>
          <p:cNvSpPr txBox="1"/>
          <p:nvPr/>
        </p:nvSpPr>
        <p:spPr>
          <a:xfrm>
            <a:off x="10826747" y="6105368"/>
            <a:ext cx="1517072" cy="256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600" dirty="0" smtClean="0">
                <a:solidFill>
                  <a:schemeClr val="accent1"/>
                </a:solidFill>
              </a:rPr>
              <a:t>Q4 2018</a:t>
            </a:r>
          </a:p>
        </p:txBody>
      </p:sp>
      <p:sp>
        <p:nvSpPr>
          <p:cNvPr id="31" name="Pentagon 30"/>
          <p:cNvSpPr/>
          <p:nvPr/>
        </p:nvSpPr>
        <p:spPr>
          <a:xfrm>
            <a:off x="11006083" y="3582636"/>
            <a:ext cx="917909" cy="263040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Udrulning</a:t>
            </a:r>
          </a:p>
        </p:txBody>
      </p:sp>
      <p:sp>
        <p:nvSpPr>
          <p:cNvPr id="32" name="Pentagon 31"/>
          <p:cNvSpPr/>
          <p:nvPr/>
        </p:nvSpPr>
        <p:spPr>
          <a:xfrm>
            <a:off x="7196519" y="2912530"/>
            <a:ext cx="1970638" cy="284420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Målpunkter </a:t>
            </a:r>
          </a:p>
        </p:txBody>
      </p:sp>
      <p:sp>
        <p:nvSpPr>
          <p:cNvPr id="33" name="Pentagon 32"/>
          <p:cNvSpPr/>
          <p:nvPr/>
        </p:nvSpPr>
        <p:spPr>
          <a:xfrm>
            <a:off x="10139217" y="4230335"/>
            <a:ext cx="1781325" cy="279540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Referencearkitektur</a:t>
            </a:r>
          </a:p>
        </p:txBody>
      </p:sp>
      <p:sp>
        <p:nvSpPr>
          <p:cNvPr id="34" name="Pentagon 33"/>
          <p:cNvSpPr/>
          <p:nvPr/>
        </p:nvSpPr>
        <p:spPr>
          <a:xfrm>
            <a:off x="5308933" y="5285755"/>
            <a:ext cx="2886026" cy="279540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Interviews og kortlægning af erfaringer</a:t>
            </a:r>
          </a:p>
        </p:txBody>
      </p:sp>
      <p:sp>
        <p:nvSpPr>
          <p:cNvPr id="35" name="Pentagon 34"/>
          <p:cNvSpPr/>
          <p:nvPr/>
        </p:nvSpPr>
        <p:spPr>
          <a:xfrm>
            <a:off x="6238916" y="5668965"/>
            <a:ext cx="5720740" cy="279540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Løbende opsamling og kommunikation af projektet</a:t>
            </a:r>
          </a:p>
        </p:txBody>
      </p:sp>
      <p:sp>
        <p:nvSpPr>
          <p:cNvPr id="36" name="Pentagon 35"/>
          <p:cNvSpPr/>
          <p:nvPr/>
        </p:nvSpPr>
        <p:spPr>
          <a:xfrm>
            <a:off x="5292436" y="4555074"/>
            <a:ext cx="6628529" cy="279540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Koordination med øvrige projekter </a:t>
            </a:r>
          </a:p>
        </p:txBody>
      </p:sp>
      <p:cxnSp>
        <p:nvCxnSpPr>
          <p:cNvPr id="8" name="Lige forbindelse 7"/>
          <p:cNvCxnSpPr/>
          <p:nvPr/>
        </p:nvCxnSpPr>
        <p:spPr>
          <a:xfrm>
            <a:off x="6465165" y="254000"/>
            <a:ext cx="40489" cy="5885344"/>
          </a:xfrm>
          <a:prstGeom prst="line">
            <a:avLst/>
          </a:prstGeom>
          <a:ln w="952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Pentagon 36"/>
          <p:cNvSpPr/>
          <p:nvPr/>
        </p:nvSpPr>
        <p:spPr>
          <a:xfrm>
            <a:off x="9374909" y="3287013"/>
            <a:ext cx="2097019" cy="262759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 smtClean="0">
                <a:solidFill>
                  <a:schemeClr val="tx2"/>
                </a:solidFill>
              </a:rPr>
              <a:t>Kommunikation til borgere</a:t>
            </a:r>
          </a:p>
        </p:txBody>
      </p:sp>
      <p:sp>
        <p:nvSpPr>
          <p:cNvPr id="38" name="Pentagon 37"/>
          <p:cNvSpPr/>
          <p:nvPr/>
        </p:nvSpPr>
        <p:spPr>
          <a:xfrm>
            <a:off x="10139217" y="2918468"/>
            <a:ext cx="1705839" cy="277060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r>
              <a:rPr lang="da-DK" sz="1200" dirty="0">
                <a:solidFill>
                  <a:schemeClr val="tx2"/>
                </a:solidFill>
              </a:rPr>
              <a:t>L</a:t>
            </a:r>
            <a:r>
              <a:rPr lang="da-DK" sz="1200" dirty="0" smtClean="0">
                <a:solidFill>
                  <a:schemeClr val="tx2"/>
                </a:solidFill>
              </a:rPr>
              <a:t>øbende opfølgning </a:t>
            </a:r>
          </a:p>
        </p:txBody>
      </p:sp>
      <p:pic>
        <p:nvPicPr>
          <p:cNvPr id="39" name="Pladsholder til indhold 2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1315" y="1796355"/>
            <a:ext cx="5157351" cy="3209668"/>
          </a:xfrm>
          <a:prstGeom prst="rect">
            <a:avLst/>
          </a:prstGeom>
        </p:spPr>
      </p:pic>
      <p:sp>
        <p:nvSpPr>
          <p:cNvPr id="5" name="Tekstfelt 4"/>
          <p:cNvSpPr txBox="1"/>
          <p:nvPr/>
        </p:nvSpPr>
        <p:spPr>
          <a:xfrm>
            <a:off x="696862" y="939835"/>
            <a:ext cx="3519054" cy="4476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3000" dirty="0" smtClean="0">
                <a:solidFill>
                  <a:schemeClr val="accent1"/>
                </a:solidFill>
              </a:rPr>
              <a:t>Tidsplan</a:t>
            </a:r>
          </a:p>
        </p:txBody>
      </p:sp>
      <p:cxnSp>
        <p:nvCxnSpPr>
          <p:cNvPr id="4" name="Lige forbindelse 3"/>
          <p:cNvCxnSpPr/>
          <p:nvPr/>
        </p:nvCxnSpPr>
        <p:spPr>
          <a:xfrm>
            <a:off x="6040582" y="230910"/>
            <a:ext cx="79417" cy="614113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Lige forbindelse 39"/>
          <p:cNvCxnSpPr/>
          <p:nvPr/>
        </p:nvCxnSpPr>
        <p:spPr>
          <a:xfrm>
            <a:off x="8502488" y="230910"/>
            <a:ext cx="87835" cy="614113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ktangel 8"/>
          <p:cNvSpPr/>
          <p:nvPr/>
        </p:nvSpPr>
        <p:spPr>
          <a:xfrm>
            <a:off x="6076844" y="1549720"/>
            <a:ext cx="496307" cy="274388"/>
          </a:xfrm>
          <a:prstGeom prst="rect">
            <a:avLst/>
          </a:prstGeom>
          <a:noFill/>
          <a:ln w="952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endParaRPr lang="da-DK" sz="1600" dirty="0" err="1" smtClean="0">
              <a:solidFill>
                <a:schemeClr val="tx2"/>
              </a:solidFill>
            </a:endParaRPr>
          </a:p>
        </p:txBody>
      </p:sp>
      <p:sp>
        <p:nvSpPr>
          <p:cNvPr id="41" name="Rektangel 40"/>
          <p:cNvSpPr/>
          <p:nvPr/>
        </p:nvSpPr>
        <p:spPr>
          <a:xfrm>
            <a:off x="6044755" y="1221416"/>
            <a:ext cx="544398" cy="274388"/>
          </a:xfrm>
          <a:prstGeom prst="rect">
            <a:avLst/>
          </a:prstGeom>
          <a:noFill/>
          <a:ln w="952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endParaRPr lang="da-DK" sz="1600" dirty="0" err="1" smtClean="0">
              <a:solidFill>
                <a:schemeClr val="tx2"/>
              </a:solidFill>
            </a:endParaRPr>
          </a:p>
        </p:txBody>
      </p:sp>
      <p:cxnSp>
        <p:nvCxnSpPr>
          <p:cNvPr id="42" name="Lige forbindelse 41"/>
          <p:cNvCxnSpPr/>
          <p:nvPr/>
        </p:nvCxnSpPr>
        <p:spPr>
          <a:xfrm>
            <a:off x="10501642" y="230910"/>
            <a:ext cx="79417" cy="614113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964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Løsningskoncept </a:t>
            </a:r>
            <a:br>
              <a:rPr lang="da-DK" dirty="0" smtClean="0"/>
            </a:br>
            <a:r>
              <a:rPr lang="da-DK" dirty="0" smtClean="0"/>
              <a:t>&amp;</a:t>
            </a:r>
            <a:r>
              <a:rPr lang="da-DK" dirty="0"/>
              <a:t/>
            </a:r>
            <a:br>
              <a:rPr lang="da-DK" dirty="0"/>
            </a:br>
            <a:r>
              <a:rPr lang="da-DK" dirty="0" smtClean="0"/>
              <a:t>fællesoffentlig arketyper for </a:t>
            </a:r>
            <a:r>
              <a:rPr lang="da-DK" dirty="0"/>
              <a:t>a</a:t>
            </a:r>
            <a:r>
              <a:rPr lang="da-DK" dirty="0" smtClean="0"/>
              <a:t>rkitektur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22767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kstfelt 56">
            <a:extLst>
              <a:ext uri="{FF2B5EF4-FFF2-40B4-BE49-F238E27FC236}">
                <a16:creationId xmlns="" xmlns:a16="http://schemas.microsoft.com/office/drawing/2014/main" id="{9344FBE6-8D3A-4968-A5F4-98883F19B37F}"/>
              </a:ext>
            </a:extLst>
          </p:cNvPr>
          <p:cNvSpPr txBox="1"/>
          <p:nvPr/>
        </p:nvSpPr>
        <p:spPr>
          <a:xfrm>
            <a:off x="3261460" y="4460511"/>
            <a:ext cx="2140580" cy="1996943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da-DK" dirty="0">
              <a:solidFill>
                <a:prstClr val="black"/>
              </a:solidFill>
            </a:endParaRPr>
          </a:p>
        </p:txBody>
      </p:sp>
      <p:pic>
        <p:nvPicPr>
          <p:cNvPr id="36" name="Billede 35">
            <a:extLst>
              <a:ext uri="{FF2B5EF4-FFF2-40B4-BE49-F238E27FC236}">
                <a16:creationId xmlns="" xmlns:a16="http://schemas.microsoft.com/office/drawing/2014/main" id="{2AF35704-D58C-42D6-84FD-770B24CAC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2147" y="4711380"/>
            <a:ext cx="1760824" cy="1606762"/>
          </a:xfrm>
          <a:prstGeom prst="rect">
            <a:avLst/>
          </a:prstGeom>
          <a:ln w="15875">
            <a:solidFill>
              <a:schemeClr val="accent6"/>
            </a:solidFill>
          </a:ln>
        </p:spPr>
      </p:pic>
      <p:sp>
        <p:nvSpPr>
          <p:cNvPr id="69" name="Tekstfelt 68">
            <a:extLst>
              <a:ext uri="{FF2B5EF4-FFF2-40B4-BE49-F238E27FC236}">
                <a16:creationId xmlns="" xmlns:a16="http://schemas.microsoft.com/office/drawing/2014/main" id="{BAAAC07A-A787-4716-80C7-98312F477D5F}"/>
              </a:ext>
            </a:extLst>
          </p:cNvPr>
          <p:cNvSpPr txBox="1"/>
          <p:nvPr/>
        </p:nvSpPr>
        <p:spPr>
          <a:xfrm>
            <a:off x="8878041" y="4518267"/>
            <a:ext cx="2140580" cy="1939188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da-DK" dirty="0">
              <a:solidFill>
                <a:prstClr val="black"/>
              </a:solidFill>
            </a:endParaRPr>
          </a:p>
        </p:txBody>
      </p:sp>
      <p:pic>
        <p:nvPicPr>
          <p:cNvPr id="34" name="Billede 33">
            <a:extLst>
              <a:ext uri="{FF2B5EF4-FFF2-40B4-BE49-F238E27FC236}">
                <a16:creationId xmlns="" xmlns:a16="http://schemas.microsoft.com/office/drawing/2014/main" id="{95907582-BA8F-46BC-98BD-FACA218D75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8319" y="4711380"/>
            <a:ext cx="1760824" cy="1606763"/>
          </a:xfrm>
          <a:prstGeom prst="rect">
            <a:avLst/>
          </a:prstGeom>
          <a:ln w="12700">
            <a:solidFill>
              <a:srgbClr val="C00000"/>
            </a:solidFill>
          </a:ln>
        </p:spPr>
      </p:pic>
      <p:pic>
        <p:nvPicPr>
          <p:cNvPr id="5" name="Grafik 4" descr="Database">
            <a:extLst>
              <a:ext uri="{FF2B5EF4-FFF2-40B4-BE49-F238E27FC236}">
                <a16:creationId xmlns="" xmlns:a16="http://schemas.microsoft.com/office/drawing/2014/main" id="{BDF7A6F7-C7FB-4CDD-A925-55720754054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4541" y="808553"/>
            <a:ext cx="914400" cy="914400"/>
          </a:xfrm>
          <a:prstGeom prst="rect">
            <a:avLst/>
          </a:prstGeom>
        </p:spPr>
      </p:pic>
      <p:pic>
        <p:nvPicPr>
          <p:cNvPr id="6" name="Grafik 5" descr="Database">
            <a:extLst>
              <a:ext uri="{FF2B5EF4-FFF2-40B4-BE49-F238E27FC236}">
                <a16:creationId xmlns="" xmlns:a16="http://schemas.microsoft.com/office/drawing/2014/main" id="{AC381E68-74A4-4CC1-A1BE-42043EB74E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91534" y="575223"/>
            <a:ext cx="914400" cy="914400"/>
          </a:xfrm>
          <a:prstGeom prst="rect">
            <a:avLst/>
          </a:prstGeom>
        </p:spPr>
      </p:pic>
      <p:pic>
        <p:nvPicPr>
          <p:cNvPr id="7" name="Grafik 6" descr="Database">
            <a:extLst>
              <a:ext uri="{FF2B5EF4-FFF2-40B4-BE49-F238E27FC236}">
                <a16:creationId xmlns="" xmlns:a16="http://schemas.microsoft.com/office/drawing/2014/main" id="{DEC1A58E-AC4E-4362-8DC9-3CAF8CE9CB3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3035" y="1845564"/>
            <a:ext cx="914400" cy="914400"/>
          </a:xfrm>
          <a:prstGeom prst="rect">
            <a:avLst/>
          </a:prstGeom>
        </p:spPr>
      </p:pic>
      <p:cxnSp>
        <p:nvCxnSpPr>
          <p:cNvPr id="10" name="Lige forbindelse 9">
            <a:extLst>
              <a:ext uri="{FF2B5EF4-FFF2-40B4-BE49-F238E27FC236}">
                <a16:creationId xmlns="" xmlns:a16="http://schemas.microsoft.com/office/drawing/2014/main" id="{A5E09AD8-0251-40AE-B6A0-BBF7CF74C04B}"/>
              </a:ext>
            </a:extLst>
          </p:cNvPr>
          <p:cNvCxnSpPr>
            <a:cxnSpLocks/>
          </p:cNvCxnSpPr>
          <p:nvPr/>
        </p:nvCxnSpPr>
        <p:spPr>
          <a:xfrm>
            <a:off x="0" y="3403600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ktangel 11">
            <a:extLst>
              <a:ext uri="{FF2B5EF4-FFF2-40B4-BE49-F238E27FC236}">
                <a16:creationId xmlns="" xmlns:a16="http://schemas.microsoft.com/office/drawing/2014/main" id="{D58CF49C-B30E-4097-8CFA-1C8089F3E49A}"/>
              </a:ext>
            </a:extLst>
          </p:cNvPr>
          <p:cNvSpPr/>
          <p:nvPr/>
        </p:nvSpPr>
        <p:spPr>
          <a:xfrm>
            <a:off x="4409169" y="979274"/>
            <a:ext cx="2184400" cy="177117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prstClr val="white"/>
              </a:solidFill>
            </a:endParaRPr>
          </a:p>
        </p:txBody>
      </p:sp>
      <p:pic>
        <p:nvPicPr>
          <p:cNvPr id="14" name="Grafik 13" descr="Åben mappe">
            <a:extLst>
              <a:ext uri="{FF2B5EF4-FFF2-40B4-BE49-F238E27FC236}">
                <a16:creationId xmlns="" xmlns:a16="http://schemas.microsoft.com/office/drawing/2014/main" id="{ED7589BE-347F-42EB-BCB9-50F9C77924B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08294" y="1010421"/>
            <a:ext cx="735330" cy="735330"/>
          </a:xfrm>
          <a:prstGeom prst="rect">
            <a:avLst/>
          </a:prstGeom>
        </p:spPr>
      </p:pic>
      <p:pic>
        <p:nvPicPr>
          <p:cNvPr id="16" name="Grafik 15" descr="Dokument">
            <a:extLst>
              <a:ext uri="{FF2B5EF4-FFF2-40B4-BE49-F238E27FC236}">
                <a16:creationId xmlns="" xmlns:a16="http://schemas.microsoft.com/office/drawing/2014/main" id="{9498A381-1FAA-44F2-84B4-2B6465D2CA4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49645" y="1047251"/>
            <a:ext cx="698500" cy="698500"/>
          </a:xfrm>
          <a:prstGeom prst="rect">
            <a:avLst/>
          </a:prstGeom>
        </p:spPr>
      </p:pic>
      <p:pic>
        <p:nvPicPr>
          <p:cNvPr id="18" name="Grafik 17" descr="Mønter">
            <a:extLst>
              <a:ext uri="{FF2B5EF4-FFF2-40B4-BE49-F238E27FC236}">
                <a16:creationId xmlns="" xmlns:a16="http://schemas.microsoft.com/office/drawing/2014/main" id="{46F624B1-5A6B-4D61-8F26-D29B35A89A5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31995" y="1970663"/>
            <a:ext cx="658495" cy="658495"/>
          </a:xfrm>
          <a:prstGeom prst="rect">
            <a:avLst/>
          </a:prstGeom>
        </p:spPr>
      </p:pic>
      <p:pic>
        <p:nvPicPr>
          <p:cNvPr id="29" name="Grafik 28" descr="Bruger">
            <a:extLst>
              <a:ext uri="{FF2B5EF4-FFF2-40B4-BE49-F238E27FC236}">
                <a16:creationId xmlns="" xmlns:a16="http://schemas.microsoft.com/office/drawing/2014/main" id="{E269A65A-C06B-41C2-B6CF-071601184A7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402864" y="167521"/>
            <a:ext cx="556312" cy="574441"/>
          </a:xfrm>
          <a:prstGeom prst="rect">
            <a:avLst/>
          </a:prstGeom>
        </p:spPr>
      </p:pic>
      <p:sp>
        <p:nvSpPr>
          <p:cNvPr id="31" name="Tekstfelt 30">
            <a:extLst>
              <a:ext uri="{FF2B5EF4-FFF2-40B4-BE49-F238E27FC236}">
                <a16:creationId xmlns="" xmlns:a16="http://schemas.microsoft.com/office/drawing/2014/main" id="{727280A7-8379-40D9-96CB-8569BCEB275F}"/>
              </a:ext>
            </a:extLst>
          </p:cNvPr>
          <p:cNvSpPr txBox="1"/>
          <p:nvPr/>
        </p:nvSpPr>
        <p:spPr>
          <a:xfrm>
            <a:off x="4959176" y="168575"/>
            <a:ext cx="1632891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600" dirty="0">
                <a:solidFill>
                  <a:prstClr val="black"/>
                </a:solidFill>
              </a:rPr>
              <a:t>CPR #</a:t>
            </a:r>
          </a:p>
          <a:p>
            <a:r>
              <a:rPr lang="da-DK" sz="1600" dirty="0">
                <a:solidFill>
                  <a:prstClr val="black"/>
                </a:solidFill>
              </a:rPr>
              <a:t>NemID</a:t>
            </a:r>
          </a:p>
        </p:txBody>
      </p:sp>
      <p:pic>
        <p:nvPicPr>
          <p:cNvPr id="33" name="Grafik 32" descr="Lås op">
            <a:extLst>
              <a:ext uri="{FF2B5EF4-FFF2-40B4-BE49-F238E27FC236}">
                <a16:creationId xmlns="" xmlns:a16="http://schemas.microsoft.com/office/drawing/2014/main" id="{EA7E998B-B8C0-4743-A4A1-2C04AB92B77A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883233" y="217641"/>
            <a:ext cx="470820" cy="470820"/>
          </a:xfrm>
          <a:prstGeom prst="rect">
            <a:avLst/>
          </a:prstGeom>
        </p:spPr>
      </p:pic>
      <p:cxnSp>
        <p:nvCxnSpPr>
          <p:cNvPr id="35" name="Lige forbindelse 34">
            <a:extLst>
              <a:ext uri="{FF2B5EF4-FFF2-40B4-BE49-F238E27FC236}">
                <a16:creationId xmlns="" xmlns:a16="http://schemas.microsoft.com/office/drawing/2014/main" id="{CC512515-B832-478F-BCC9-322DC4FDB420}"/>
              </a:ext>
            </a:extLst>
          </p:cNvPr>
          <p:cNvCxnSpPr>
            <a:cxnSpLocks/>
            <a:stCxn id="33" idx="2"/>
            <a:endCxn id="20" idx="0"/>
          </p:cNvCxnSpPr>
          <p:nvPr/>
        </p:nvCxnSpPr>
        <p:spPr>
          <a:xfrm flipH="1">
            <a:off x="5553763" y="688461"/>
            <a:ext cx="564880" cy="468297"/>
          </a:xfrm>
          <a:prstGeom prst="line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kstfelt 39">
            <a:extLst>
              <a:ext uri="{FF2B5EF4-FFF2-40B4-BE49-F238E27FC236}">
                <a16:creationId xmlns="" xmlns:a16="http://schemas.microsoft.com/office/drawing/2014/main" id="{B5E765B9-1E4E-4067-811E-42AA0D502104}"/>
              </a:ext>
            </a:extLst>
          </p:cNvPr>
          <p:cNvSpPr txBox="1"/>
          <p:nvPr/>
        </p:nvSpPr>
        <p:spPr>
          <a:xfrm>
            <a:off x="8449908" y="830769"/>
            <a:ext cx="2201811" cy="2271606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da-DK" sz="1000" b="1" dirty="0">
                <a:solidFill>
                  <a:srgbClr val="4472C4"/>
                </a:solidFill>
              </a:rPr>
              <a:t>Egenskaber</a:t>
            </a:r>
          </a:p>
          <a:p>
            <a:r>
              <a:rPr lang="da-DK" sz="1000" dirty="0">
                <a:solidFill>
                  <a:srgbClr val="4472C4"/>
                </a:solidFill>
              </a:rPr>
              <a:t>&lt;Titel&gt;</a:t>
            </a:r>
          </a:p>
          <a:p>
            <a:r>
              <a:rPr lang="da-DK" sz="1000" dirty="0">
                <a:solidFill>
                  <a:srgbClr val="4472C4"/>
                </a:solidFill>
              </a:rPr>
              <a:t>&lt;Sagsbehandler&gt;</a:t>
            </a:r>
          </a:p>
          <a:p>
            <a:r>
              <a:rPr lang="da-DK" sz="1000" dirty="0">
                <a:solidFill>
                  <a:srgbClr val="4472C4"/>
                </a:solidFill>
              </a:rPr>
              <a:t>&lt;OrgEnhed&gt;</a:t>
            </a:r>
          </a:p>
          <a:p>
            <a:r>
              <a:rPr lang="da-DK" sz="1000" dirty="0">
                <a:solidFill>
                  <a:srgbClr val="4472C4"/>
                </a:solidFill>
              </a:rPr>
              <a:t>&lt;Dato&gt;</a:t>
            </a:r>
          </a:p>
          <a:p>
            <a:r>
              <a:rPr lang="da-DK" sz="1000" dirty="0">
                <a:solidFill>
                  <a:srgbClr val="4472C4"/>
                </a:solidFill>
              </a:rPr>
              <a:t>&lt;Status&gt;</a:t>
            </a:r>
          </a:p>
          <a:p>
            <a:r>
              <a:rPr lang="da-DK" sz="1000" dirty="0">
                <a:solidFill>
                  <a:srgbClr val="4472C4"/>
                </a:solidFill>
              </a:rPr>
              <a:t>        &lt;Journalnote&gt;</a:t>
            </a:r>
          </a:p>
          <a:p>
            <a:r>
              <a:rPr lang="da-DK" sz="1000" dirty="0">
                <a:solidFill>
                  <a:srgbClr val="4472C4"/>
                </a:solidFill>
              </a:rPr>
              <a:t>        &lt;Økonomi&gt;</a:t>
            </a:r>
          </a:p>
          <a:p>
            <a:r>
              <a:rPr lang="da-DK" sz="1000" b="1" dirty="0">
                <a:solidFill>
                  <a:srgbClr val="4472C4"/>
                </a:solidFill>
              </a:rPr>
              <a:t>HOP</a:t>
            </a:r>
          </a:p>
          <a:p>
            <a:r>
              <a:rPr lang="da-DK" sz="1000" dirty="0">
                <a:solidFill>
                  <a:srgbClr val="4472C4"/>
                </a:solidFill>
              </a:rPr>
              <a:t>        &lt;CPR&gt;</a:t>
            </a:r>
          </a:p>
          <a:p>
            <a:r>
              <a:rPr lang="da-DK" sz="1000" dirty="0">
                <a:solidFill>
                  <a:srgbClr val="4472C4"/>
                </a:solidFill>
              </a:rPr>
              <a:t>        &lt;Parametre&gt;</a:t>
            </a:r>
          </a:p>
          <a:p>
            <a:endParaRPr lang="da-DK" sz="1200" dirty="0">
              <a:solidFill>
                <a:prstClr val="black"/>
              </a:solidFill>
            </a:endParaRPr>
          </a:p>
        </p:txBody>
      </p:sp>
      <p:sp>
        <p:nvSpPr>
          <p:cNvPr id="41" name="Tekstfelt 40">
            <a:extLst>
              <a:ext uri="{FF2B5EF4-FFF2-40B4-BE49-F238E27FC236}">
                <a16:creationId xmlns="" xmlns:a16="http://schemas.microsoft.com/office/drawing/2014/main" id="{EA43945C-68DD-4957-852A-0CA68B6FE639}"/>
              </a:ext>
            </a:extLst>
          </p:cNvPr>
          <p:cNvSpPr txBox="1"/>
          <p:nvPr/>
        </p:nvSpPr>
        <p:spPr>
          <a:xfrm>
            <a:off x="11157834" y="56897"/>
            <a:ext cx="960538" cy="33855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600" b="1" dirty="0">
                <a:solidFill>
                  <a:prstClr val="black"/>
                </a:solidFill>
              </a:rPr>
              <a:t>Centralt</a:t>
            </a:r>
          </a:p>
        </p:txBody>
      </p:sp>
      <p:sp>
        <p:nvSpPr>
          <p:cNvPr id="42" name="Tekstfelt 41">
            <a:extLst>
              <a:ext uri="{FF2B5EF4-FFF2-40B4-BE49-F238E27FC236}">
                <a16:creationId xmlns="" xmlns:a16="http://schemas.microsoft.com/office/drawing/2014/main" id="{6D8D31E7-A07A-4110-8669-253CEB270415}"/>
              </a:ext>
            </a:extLst>
          </p:cNvPr>
          <p:cNvSpPr txBox="1"/>
          <p:nvPr/>
        </p:nvSpPr>
        <p:spPr>
          <a:xfrm>
            <a:off x="11157834" y="3507222"/>
            <a:ext cx="960538" cy="33855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600" b="1" dirty="0">
                <a:solidFill>
                  <a:prstClr val="black"/>
                </a:solidFill>
              </a:rPr>
              <a:t>Lokalt</a:t>
            </a:r>
          </a:p>
        </p:txBody>
      </p:sp>
      <p:cxnSp>
        <p:nvCxnSpPr>
          <p:cNvPr id="50" name="Lige pilforbindelse 49">
            <a:extLst>
              <a:ext uri="{FF2B5EF4-FFF2-40B4-BE49-F238E27FC236}">
                <a16:creationId xmlns="" xmlns:a16="http://schemas.microsoft.com/office/drawing/2014/main" id="{197EB039-C6CD-4C82-947B-60308AF7F3E2}"/>
              </a:ext>
            </a:extLst>
          </p:cNvPr>
          <p:cNvCxnSpPr>
            <a:cxnSpLocks/>
            <a:stCxn id="5" idx="2"/>
            <a:endCxn id="12" idx="1"/>
          </p:cNvCxnSpPr>
          <p:nvPr/>
        </p:nvCxnSpPr>
        <p:spPr>
          <a:xfrm>
            <a:off x="731741" y="1722953"/>
            <a:ext cx="3677428" cy="141909"/>
          </a:xfrm>
          <a:prstGeom prst="straightConnector1">
            <a:avLst/>
          </a:prstGeom>
          <a:ln w="28575">
            <a:solidFill>
              <a:schemeClr val="accent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pilforbindelse 53">
            <a:extLst>
              <a:ext uri="{FF2B5EF4-FFF2-40B4-BE49-F238E27FC236}">
                <a16:creationId xmlns="" xmlns:a16="http://schemas.microsoft.com/office/drawing/2014/main" id="{6BA86D9F-4AF0-488D-958B-5CE2F1D97515}"/>
              </a:ext>
            </a:extLst>
          </p:cNvPr>
          <p:cNvCxnSpPr>
            <a:cxnSpLocks/>
            <a:stCxn id="6" idx="2"/>
            <a:endCxn id="12" idx="1"/>
          </p:cNvCxnSpPr>
          <p:nvPr/>
        </p:nvCxnSpPr>
        <p:spPr>
          <a:xfrm>
            <a:off x="1748734" y="1489623"/>
            <a:ext cx="2660435" cy="375239"/>
          </a:xfrm>
          <a:prstGeom prst="straightConnector1">
            <a:avLst/>
          </a:prstGeom>
          <a:ln w="28575"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pilforbindelse 59">
            <a:extLst>
              <a:ext uri="{FF2B5EF4-FFF2-40B4-BE49-F238E27FC236}">
                <a16:creationId xmlns="" xmlns:a16="http://schemas.microsoft.com/office/drawing/2014/main" id="{18D89256-4AB0-4007-8B9B-E3DCEE5D2B6E}"/>
              </a:ext>
            </a:extLst>
          </p:cNvPr>
          <p:cNvCxnSpPr>
            <a:cxnSpLocks/>
            <a:stCxn id="7" idx="2"/>
            <a:endCxn id="12" idx="1"/>
          </p:cNvCxnSpPr>
          <p:nvPr/>
        </p:nvCxnSpPr>
        <p:spPr>
          <a:xfrm flipV="1">
            <a:off x="690235" y="1864862"/>
            <a:ext cx="3718934" cy="895102"/>
          </a:xfrm>
          <a:prstGeom prst="straightConnector1">
            <a:avLst/>
          </a:prstGeom>
          <a:ln w="28575"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pilforbindelse 62">
            <a:extLst>
              <a:ext uri="{FF2B5EF4-FFF2-40B4-BE49-F238E27FC236}">
                <a16:creationId xmlns="" xmlns:a16="http://schemas.microsoft.com/office/drawing/2014/main" id="{E46C3648-8DC6-42D9-A2B8-CC68EF32D6F8}"/>
              </a:ext>
            </a:extLst>
          </p:cNvPr>
          <p:cNvCxnSpPr>
            <a:cxnSpLocks/>
            <a:stCxn id="8" idx="2"/>
            <a:endCxn id="12" idx="1"/>
          </p:cNvCxnSpPr>
          <p:nvPr/>
        </p:nvCxnSpPr>
        <p:spPr>
          <a:xfrm flipV="1">
            <a:off x="1767019" y="1864862"/>
            <a:ext cx="2642150" cy="1117011"/>
          </a:xfrm>
          <a:prstGeom prst="straightConnector1">
            <a:avLst/>
          </a:prstGeom>
          <a:ln w="28575"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 descr="Database">
            <a:extLst>
              <a:ext uri="{FF2B5EF4-FFF2-40B4-BE49-F238E27FC236}">
                <a16:creationId xmlns="" xmlns:a16="http://schemas.microsoft.com/office/drawing/2014/main" id="{B4A6153C-3344-4F10-8DF5-1FEFE74109F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9819" y="2067473"/>
            <a:ext cx="914400" cy="914400"/>
          </a:xfrm>
          <a:prstGeom prst="rect">
            <a:avLst/>
          </a:prstGeom>
        </p:spPr>
      </p:pic>
      <p:cxnSp>
        <p:nvCxnSpPr>
          <p:cNvPr id="74" name="Lige pilforbindelse 73">
            <a:extLst>
              <a:ext uri="{FF2B5EF4-FFF2-40B4-BE49-F238E27FC236}">
                <a16:creationId xmlns="" xmlns:a16="http://schemas.microsoft.com/office/drawing/2014/main" id="{DCFD252A-C758-4BD0-AE2C-6D4D0AC8C0D5}"/>
              </a:ext>
            </a:extLst>
          </p:cNvPr>
          <p:cNvCxnSpPr>
            <a:cxnSpLocks/>
            <a:stCxn id="39" idx="3"/>
            <a:endCxn id="87" idx="1"/>
          </p:cNvCxnSpPr>
          <p:nvPr/>
        </p:nvCxnSpPr>
        <p:spPr>
          <a:xfrm flipV="1">
            <a:off x="1156905" y="5077624"/>
            <a:ext cx="618360" cy="592684"/>
          </a:xfrm>
          <a:prstGeom prst="straightConnector1">
            <a:avLst/>
          </a:prstGeom>
          <a:ln w="28575"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Lige pilforbindelse 79">
            <a:extLst>
              <a:ext uri="{FF2B5EF4-FFF2-40B4-BE49-F238E27FC236}">
                <a16:creationId xmlns="" xmlns:a16="http://schemas.microsoft.com/office/drawing/2014/main" id="{B5540CCE-C335-41D9-94CA-91AE02551E58}"/>
              </a:ext>
            </a:extLst>
          </p:cNvPr>
          <p:cNvCxnSpPr>
            <a:cxnSpLocks/>
            <a:stCxn id="43" idx="3"/>
            <a:endCxn id="126" idx="1"/>
          </p:cNvCxnSpPr>
          <p:nvPr/>
        </p:nvCxnSpPr>
        <p:spPr>
          <a:xfrm flipV="1">
            <a:off x="6884472" y="5096736"/>
            <a:ext cx="575754" cy="573572"/>
          </a:xfrm>
          <a:prstGeom prst="straightConnector1">
            <a:avLst/>
          </a:prstGeom>
          <a:ln w="28575"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7" name="Grafik 86" descr="Liste">
            <a:extLst>
              <a:ext uri="{FF2B5EF4-FFF2-40B4-BE49-F238E27FC236}">
                <a16:creationId xmlns="" xmlns:a16="http://schemas.microsoft.com/office/drawing/2014/main" id="{74A526B5-4772-40C1-8751-03E9A9E8323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775265" y="4634760"/>
            <a:ext cx="885728" cy="885728"/>
          </a:xfrm>
          <a:prstGeom prst="rect">
            <a:avLst/>
          </a:prstGeom>
        </p:spPr>
      </p:pic>
      <p:sp>
        <p:nvSpPr>
          <p:cNvPr id="81" name="Tekstfelt 80">
            <a:extLst>
              <a:ext uri="{FF2B5EF4-FFF2-40B4-BE49-F238E27FC236}">
                <a16:creationId xmlns="" xmlns:a16="http://schemas.microsoft.com/office/drawing/2014/main" id="{2BA3490F-0487-4C46-9B9E-0961DBAB463A}"/>
              </a:ext>
            </a:extLst>
          </p:cNvPr>
          <p:cNvSpPr txBox="1"/>
          <p:nvPr/>
        </p:nvSpPr>
        <p:spPr>
          <a:xfrm>
            <a:off x="2826891" y="4021175"/>
            <a:ext cx="2132285" cy="1940249"/>
          </a:xfrm>
          <a:prstGeom prst="rect">
            <a:avLst/>
          </a:prstGeom>
          <a:solidFill>
            <a:schemeClr val="bg1">
              <a:alpha val="6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da-DK" sz="900" dirty="0">
              <a:solidFill>
                <a:srgbClr val="70AD47"/>
              </a:solidFill>
            </a:endParaRPr>
          </a:p>
        </p:txBody>
      </p:sp>
      <p:pic>
        <p:nvPicPr>
          <p:cNvPr id="126" name="Grafik 125" descr="Liste">
            <a:extLst>
              <a:ext uri="{FF2B5EF4-FFF2-40B4-BE49-F238E27FC236}">
                <a16:creationId xmlns="" xmlns:a16="http://schemas.microsoft.com/office/drawing/2014/main" id="{FFA14460-A0D3-4340-AD24-34D5B37B95D5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460226" y="4653872"/>
            <a:ext cx="885728" cy="885728"/>
          </a:xfrm>
          <a:prstGeom prst="rect">
            <a:avLst/>
          </a:prstGeom>
        </p:spPr>
      </p:pic>
      <p:sp>
        <p:nvSpPr>
          <p:cNvPr id="133" name="Tekstfelt 132">
            <a:extLst>
              <a:ext uri="{FF2B5EF4-FFF2-40B4-BE49-F238E27FC236}">
                <a16:creationId xmlns="" xmlns:a16="http://schemas.microsoft.com/office/drawing/2014/main" id="{43162138-39B4-4DD5-87CE-75E504FC6E3F}"/>
              </a:ext>
            </a:extLst>
          </p:cNvPr>
          <p:cNvSpPr txBox="1"/>
          <p:nvPr/>
        </p:nvSpPr>
        <p:spPr>
          <a:xfrm>
            <a:off x="1532811" y="252458"/>
            <a:ext cx="484908" cy="464501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da-DK" sz="1200" dirty="0">
                <a:solidFill>
                  <a:prstClr val="black"/>
                </a:solidFill>
              </a:rPr>
              <a:t>Sag </a:t>
            </a:r>
            <a:br>
              <a:rPr lang="da-DK" sz="1200" dirty="0">
                <a:solidFill>
                  <a:prstClr val="black"/>
                </a:solidFill>
              </a:rPr>
            </a:br>
            <a:r>
              <a:rPr lang="da-DK" sz="1200" dirty="0">
                <a:solidFill>
                  <a:prstClr val="black"/>
                </a:solidFill>
              </a:rPr>
              <a:t>Dok</a:t>
            </a:r>
          </a:p>
        </p:txBody>
      </p:sp>
      <p:sp>
        <p:nvSpPr>
          <p:cNvPr id="134" name="Tekstfelt 133">
            <a:extLst>
              <a:ext uri="{FF2B5EF4-FFF2-40B4-BE49-F238E27FC236}">
                <a16:creationId xmlns="" xmlns:a16="http://schemas.microsoft.com/office/drawing/2014/main" id="{C3B3C8B4-CBAF-41F2-98D8-9815850C4C98}"/>
              </a:ext>
            </a:extLst>
          </p:cNvPr>
          <p:cNvSpPr txBox="1"/>
          <p:nvPr/>
        </p:nvSpPr>
        <p:spPr>
          <a:xfrm>
            <a:off x="437633" y="651281"/>
            <a:ext cx="644454" cy="311366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da-DK" sz="1200" dirty="0">
                <a:solidFill>
                  <a:prstClr val="black"/>
                </a:solidFill>
              </a:rPr>
              <a:t>Ydelse</a:t>
            </a:r>
          </a:p>
        </p:txBody>
      </p:sp>
      <p:sp>
        <p:nvSpPr>
          <p:cNvPr id="135" name="Tekstfelt 134">
            <a:extLst>
              <a:ext uri="{FF2B5EF4-FFF2-40B4-BE49-F238E27FC236}">
                <a16:creationId xmlns="" xmlns:a16="http://schemas.microsoft.com/office/drawing/2014/main" id="{84ABF3B2-DB8B-4C56-85F7-DF3F661B754F}"/>
              </a:ext>
            </a:extLst>
          </p:cNvPr>
          <p:cNvSpPr txBox="1"/>
          <p:nvPr/>
        </p:nvSpPr>
        <p:spPr>
          <a:xfrm>
            <a:off x="233035" y="1708905"/>
            <a:ext cx="1089903" cy="2788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da-DK" sz="1200" dirty="0">
                <a:solidFill>
                  <a:prstClr val="black"/>
                </a:solidFill>
              </a:rPr>
              <a:t>Klassifikation</a:t>
            </a:r>
          </a:p>
        </p:txBody>
      </p:sp>
      <p:sp>
        <p:nvSpPr>
          <p:cNvPr id="136" name="Tekstfelt 135">
            <a:extLst>
              <a:ext uri="{FF2B5EF4-FFF2-40B4-BE49-F238E27FC236}">
                <a16:creationId xmlns="" xmlns:a16="http://schemas.microsoft.com/office/drawing/2014/main" id="{36C8C138-3B1A-4BAF-90F7-B2E79D7D65C9}"/>
              </a:ext>
            </a:extLst>
          </p:cNvPr>
          <p:cNvSpPr txBox="1"/>
          <p:nvPr/>
        </p:nvSpPr>
        <p:spPr>
          <a:xfrm>
            <a:off x="1309819" y="1941811"/>
            <a:ext cx="1089903" cy="27880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da-DK" sz="1200" dirty="0">
                <a:solidFill>
                  <a:prstClr val="black"/>
                </a:solidFill>
              </a:rPr>
              <a:t>Organisation</a:t>
            </a:r>
          </a:p>
        </p:txBody>
      </p:sp>
      <p:pic>
        <p:nvPicPr>
          <p:cNvPr id="20" name="Grafik 19" descr="Mand">
            <a:extLst>
              <a:ext uri="{FF2B5EF4-FFF2-40B4-BE49-F238E27FC236}">
                <a16:creationId xmlns="" xmlns:a16="http://schemas.microsoft.com/office/drawing/2014/main" id="{6438C924-AB9C-459A-BA19-D3A3ADB20228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861243" y="1156758"/>
            <a:ext cx="1385040" cy="1540224"/>
          </a:xfrm>
          <a:prstGeom prst="rect">
            <a:avLst/>
          </a:prstGeom>
        </p:spPr>
      </p:pic>
      <p:sp>
        <p:nvSpPr>
          <p:cNvPr id="55" name="Rektangel 54">
            <a:extLst>
              <a:ext uri="{FF2B5EF4-FFF2-40B4-BE49-F238E27FC236}">
                <a16:creationId xmlns="" xmlns:a16="http://schemas.microsoft.com/office/drawing/2014/main" id="{95967CAD-7D58-4823-8100-A6FC2707F7A7}"/>
              </a:ext>
            </a:extLst>
          </p:cNvPr>
          <p:cNvSpPr/>
          <p:nvPr/>
        </p:nvSpPr>
        <p:spPr>
          <a:xfrm>
            <a:off x="1507580" y="3981715"/>
            <a:ext cx="110656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000" b="1" dirty="0">
                <a:solidFill>
                  <a:srgbClr val="4472C4"/>
                </a:solidFill>
              </a:rPr>
              <a:t>HOP</a:t>
            </a:r>
          </a:p>
          <a:p>
            <a:r>
              <a:rPr lang="da-DK" sz="1000" dirty="0">
                <a:solidFill>
                  <a:srgbClr val="4472C4"/>
                </a:solidFill>
              </a:rPr>
              <a:t>        &lt;CPR&gt;</a:t>
            </a:r>
          </a:p>
          <a:p>
            <a:r>
              <a:rPr lang="da-DK" sz="1000" dirty="0">
                <a:solidFill>
                  <a:srgbClr val="4472C4"/>
                </a:solidFill>
              </a:rPr>
              <a:t>        &lt;Parametre&gt;</a:t>
            </a:r>
          </a:p>
        </p:txBody>
      </p:sp>
      <p:sp>
        <p:nvSpPr>
          <p:cNvPr id="71" name="Tekstfelt 70">
            <a:extLst>
              <a:ext uri="{FF2B5EF4-FFF2-40B4-BE49-F238E27FC236}">
                <a16:creationId xmlns="" xmlns:a16="http://schemas.microsoft.com/office/drawing/2014/main" id="{44A4CB5A-4926-49E2-85C1-5B11D2231F83}"/>
              </a:ext>
            </a:extLst>
          </p:cNvPr>
          <p:cNvSpPr txBox="1"/>
          <p:nvPr/>
        </p:nvSpPr>
        <p:spPr>
          <a:xfrm>
            <a:off x="8433068" y="4021496"/>
            <a:ext cx="2132285" cy="1940249"/>
          </a:xfrm>
          <a:prstGeom prst="rect">
            <a:avLst/>
          </a:prstGeom>
          <a:solidFill>
            <a:schemeClr val="bg1">
              <a:alpha val="6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da-DK" sz="900" dirty="0">
              <a:solidFill>
                <a:srgbClr val="C00000"/>
              </a:solidFill>
            </a:endParaRPr>
          </a:p>
        </p:txBody>
      </p:sp>
      <p:sp>
        <p:nvSpPr>
          <p:cNvPr id="56" name="Sky 55">
            <a:extLst>
              <a:ext uri="{FF2B5EF4-FFF2-40B4-BE49-F238E27FC236}">
                <a16:creationId xmlns="" xmlns:a16="http://schemas.microsoft.com/office/drawing/2014/main" id="{1B16E5C4-2CC0-4D04-9A3B-3B7269AF2F74}"/>
              </a:ext>
            </a:extLst>
          </p:cNvPr>
          <p:cNvSpPr/>
          <p:nvPr/>
        </p:nvSpPr>
        <p:spPr>
          <a:xfrm rot="766107">
            <a:off x="7830426" y="549198"/>
            <a:ext cx="2487715" cy="251544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prstClr val="white"/>
              </a:solidFill>
            </a:endParaRPr>
          </a:p>
        </p:txBody>
      </p:sp>
      <p:pic>
        <p:nvPicPr>
          <p:cNvPr id="37" name="Billede 36">
            <a:extLst>
              <a:ext uri="{FF2B5EF4-FFF2-40B4-BE49-F238E27FC236}">
                <a16:creationId xmlns="" xmlns:a16="http://schemas.microsoft.com/office/drawing/2014/main" id="{FAC92AF0-427D-41DF-B8BD-DF02395CAB23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8664366" y="4145253"/>
            <a:ext cx="1669687" cy="1702167"/>
          </a:xfrm>
          <a:prstGeom prst="rect">
            <a:avLst/>
          </a:prstGeom>
        </p:spPr>
      </p:pic>
      <p:pic>
        <p:nvPicPr>
          <p:cNvPr id="38" name="Billede 37">
            <a:extLst>
              <a:ext uri="{FF2B5EF4-FFF2-40B4-BE49-F238E27FC236}">
                <a16:creationId xmlns="" xmlns:a16="http://schemas.microsoft.com/office/drawing/2014/main" id="{3939A079-E495-489F-A1AA-5605075C0078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057645" y="4145253"/>
            <a:ext cx="1680726" cy="1702167"/>
          </a:xfrm>
          <a:prstGeom prst="rect">
            <a:avLst/>
          </a:prstGeom>
        </p:spPr>
      </p:pic>
      <p:pic>
        <p:nvPicPr>
          <p:cNvPr id="39" name="Billede 38">
            <a:extLst>
              <a:ext uri="{FF2B5EF4-FFF2-40B4-BE49-F238E27FC236}">
                <a16:creationId xmlns="" xmlns:a16="http://schemas.microsoft.com/office/drawing/2014/main" id="{82B09F70-ADEF-4D41-AFC6-6F321F5B7A5D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70346" y="5196203"/>
            <a:ext cx="686559" cy="948210"/>
          </a:xfrm>
          <a:prstGeom prst="rect">
            <a:avLst/>
          </a:prstGeom>
        </p:spPr>
      </p:pic>
      <p:pic>
        <p:nvPicPr>
          <p:cNvPr id="43" name="Billede 42">
            <a:extLst>
              <a:ext uri="{FF2B5EF4-FFF2-40B4-BE49-F238E27FC236}">
                <a16:creationId xmlns="" xmlns:a16="http://schemas.microsoft.com/office/drawing/2014/main" id="{284BC951-5C8B-4F06-B4E3-532E3A3941A3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197914" y="5196203"/>
            <a:ext cx="686558" cy="948210"/>
          </a:xfrm>
          <a:prstGeom prst="rect">
            <a:avLst/>
          </a:prstGeom>
        </p:spPr>
      </p:pic>
      <p:pic>
        <p:nvPicPr>
          <p:cNvPr id="3" name="Grafik 2" descr="Mærkat">
            <a:extLst>
              <a:ext uri="{FF2B5EF4-FFF2-40B4-BE49-F238E27FC236}">
                <a16:creationId xmlns="" xmlns:a16="http://schemas.microsoft.com/office/drawing/2014/main" id="{BD372D30-0DDB-4B9A-A2EE-C3B61AEA9A96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 rot="5400000">
            <a:off x="7290014" y="1277977"/>
            <a:ext cx="798529" cy="798529"/>
          </a:xfrm>
          <a:prstGeom prst="rect">
            <a:avLst/>
          </a:prstGeom>
        </p:spPr>
      </p:pic>
      <p:sp>
        <p:nvSpPr>
          <p:cNvPr id="79" name="Rektangel 78">
            <a:extLst>
              <a:ext uri="{FF2B5EF4-FFF2-40B4-BE49-F238E27FC236}">
                <a16:creationId xmlns="" xmlns:a16="http://schemas.microsoft.com/office/drawing/2014/main" id="{CE7D685E-29FE-470F-8AAF-FFCBDFDBDA82}"/>
              </a:ext>
            </a:extLst>
          </p:cNvPr>
          <p:cNvSpPr/>
          <p:nvPr/>
        </p:nvSpPr>
        <p:spPr>
          <a:xfrm>
            <a:off x="7210858" y="3993560"/>
            <a:ext cx="110656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000" b="1" dirty="0">
                <a:solidFill>
                  <a:srgbClr val="4472C4"/>
                </a:solidFill>
              </a:rPr>
              <a:t>HOP</a:t>
            </a:r>
          </a:p>
          <a:p>
            <a:r>
              <a:rPr lang="da-DK" sz="1000" dirty="0">
                <a:solidFill>
                  <a:srgbClr val="4472C4"/>
                </a:solidFill>
              </a:rPr>
              <a:t>        &lt;CPR&gt;</a:t>
            </a:r>
          </a:p>
          <a:p>
            <a:r>
              <a:rPr lang="da-DK" sz="1000" dirty="0">
                <a:solidFill>
                  <a:srgbClr val="4472C4"/>
                </a:solidFill>
              </a:rPr>
              <a:t>        &lt;Parametre&gt;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>
                <a:solidFill>
                  <a:prstClr val="black">
                    <a:tint val="75000"/>
                  </a:prstClr>
                </a:solidFill>
              </a:rPr>
              <a:t>It-Arkitekturrådet</a:t>
            </a: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>
                    <a:tint val="75000"/>
                  </a:prstClr>
                </a:solidFill>
              </a:rPr>
              <a:t>30. maj 2018</a:t>
            </a: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62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Fællesoffentlige overvejelser om løsningsarkitektur</a:t>
            </a:r>
            <a:endParaRPr lang="da-DK" dirty="0"/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3258"/>
            <a:ext cx="12192000" cy="3508866"/>
          </a:xfrm>
          <a:prstGeom prst="rect">
            <a:avLst/>
          </a:prstGeom>
        </p:spPr>
      </p:pic>
      <p:sp>
        <p:nvSpPr>
          <p:cNvPr id="10" name="Afrundet rektangel 9"/>
          <p:cNvSpPr/>
          <p:nvPr/>
        </p:nvSpPr>
        <p:spPr>
          <a:xfrm>
            <a:off x="4027055" y="1976582"/>
            <a:ext cx="4193309" cy="383309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4000"/>
              </a:lnSpc>
            </a:pPr>
            <a:endParaRPr lang="da-DK" sz="1600" dirty="0" err="1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89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Foreløbig Erfaringsopsamling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85435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It-Arkitekturrådet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30. maj 2018</a:t>
            </a:r>
            <a:endParaRPr lang="en-GB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Erfaringsopsamling og gode råd</a:t>
            </a:r>
            <a:endParaRPr lang="da-DK" dirty="0"/>
          </a:p>
        </p:txBody>
      </p:sp>
      <p:sp>
        <p:nvSpPr>
          <p:cNvPr id="7" name="Pladsholder til indhold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 smtClean="0"/>
              <a:t>Igangsat interviews med relevante parter om erfaringer med udstilling af borgernes data. Forventer at være i dialog med:</a:t>
            </a:r>
          </a:p>
          <a:p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Kommuner udvalgt fra spørgeskemaundersøgelsen </a:t>
            </a:r>
          </a:p>
          <a:p>
            <a:pPr marL="465750" lvl="2" indent="-285750">
              <a:buFont typeface="Arial" panose="020B0604020202020204" pitchFamily="34" charset="0"/>
              <a:buChar char="•"/>
            </a:pPr>
            <a:r>
              <a:rPr lang="da-DK" dirty="0" smtClean="0"/>
              <a:t>[Pt. Syddjurs, Silkeborg, Sønderborg, Frederiksberg, Helsingør &amp; Fredericia]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Øvrige offentlige parter, </a:t>
            </a:r>
            <a:r>
              <a:rPr lang="da-DK" dirty="0"/>
              <a:t>med kendskab til at give adgang til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/>
              <a:t>Internationale parter, med kendskab til at give adgang til data</a:t>
            </a:r>
          </a:p>
          <a:p>
            <a:endParaRPr lang="da-DK" dirty="0"/>
          </a:p>
          <a:p>
            <a:r>
              <a:rPr lang="da-DK" dirty="0" smtClean="0"/>
              <a:t> </a:t>
            </a:r>
            <a:endParaRPr lang="da-DK" dirty="0"/>
          </a:p>
        </p:txBody>
      </p:sp>
      <p:sp>
        <p:nvSpPr>
          <p:cNvPr id="8" name="Pladsholder til indhold 7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da-DK" dirty="0" smtClean="0"/>
              <a:t>Temaer i interviewguide: </a:t>
            </a:r>
          </a:p>
          <a:p>
            <a:pPr>
              <a:buNone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/>
              <a:t>Baggrunden og motivationen for at udstille borgerens </a:t>
            </a:r>
            <a:r>
              <a:rPr lang="da-DK" b="0" dirty="0" smtClean="0"/>
              <a:t>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Sikre </a:t>
            </a:r>
            <a:r>
              <a:rPr lang="da-DK" b="0" dirty="0"/>
              <a:t>d</a:t>
            </a:r>
            <a:r>
              <a:rPr lang="da-DK" b="0" dirty="0" smtClean="0"/>
              <a:t>atakvalitet </a:t>
            </a:r>
            <a:r>
              <a:rPr lang="da-DK" b="0" dirty="0"/>
              <a:t>– </a:t>
            </a:r>
            <a:r>
              <a:rPr lang="da-DK" b="0" dirty="0" smtClean="0"/>
              <a:t>forberedelse forud for igangsættelse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Udvælgelse </a:t>
            </a:r>
            <a:r>
              <a:rPr lang="da-DK" b="0" dirty="0"/>
              <a:t>af </a:t>
            </a:r>
            <a:r>
              <a:rPr lang="da-DK" b="0" dirty="0" smtClean="0"/>
              <a:t>områder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Klarlægge </a:t>
            </a:r>
            <a:r>
              <a:rPr lang="da-DK" b="0" dirty="0"/>
              <a:t>udfordringer og løsninger </a:t>
            </a: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Gevinster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Tekniske aspekter – beskrivelse af løsningen</a:t>
            </a:r>
          </a:p>
          <a:p>
            <a:pPr>
              <a:buNone/>
            </a:pPr>
            <a:endParaRPr lang="da-DK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b="0" dirty="0" smtClean="0"/>
              <a:t>Anbefalinger</a:t>
            </a:r>
            <a:endParaRPr lang="da-DK" b="0" dirty="0"/>
          </a:p>
        </p:txBody>
      </p:sp>
    </p:spTree>
    <p:extLst>
      <p:ext uri="{BB962C8B-B14F-4D97-AF65-F5344CB8AC3E}">
        <p14:creationId xmlns:p14="http://schemas.microsoft.com/office/powerpoint/2010/main" val="75624199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KL gul">
      <a:dk1>
        <a:sysClr val="windowText" lastClr="000000"/>
      </a:dk1>
      <a:lt1>
        <a:sysClr val="window" lastClr="FFFFFF"/>
      </a:lt1>
      <a:dk2>
        <a:srgbClr val="003B7A"/>
      </a:dk2>
      <a:lt2>
        <a:srgbClr val="E6E6E6"/>
      </a:lt2>
      <a:accent1>
        <a:srgbClr val="003B7A"/>
      </a:accent1>
      <a:accent2>
        <a:srgbClr val="ECBE00"/>
      </a:accent2>
      <a:accent3>
        <a:srgbClr val="F5DB73"/>
      </a:accent3>
      <a:accent4>
        <a:srgbClr val="565656"/>
      </a:accent4>
      <a:accent5>
        <a:srgbClr val="9B9B9B"/>
      </a:accent5>
      <a:accent6>
        <a:srgbClr val="8493B6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 w="9525">
          <a:solidFill>
            <a:schemeClr val="accent2"/>
          </a:solidFill>
        </a:ln>
      </a:spPr>
      <a:bodyPr rtlCol="0" anchor="ctr"/>
      <a:lstStyle>
        <a:defPPr algn="ctr">
          <a:lnSpc>
            <a:spcPct val="104000"/>
          </a:lnSpc>
          <a:defRPr sz="1600" dirty="0" err="1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104000"/>
          </a:lnSpc>
          <a:defRPr sz="1600" dirty="0" err="1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L 4-3" id="{1B07B580-9EDD-432D-9779-416A21540967}" vid="{410260B3-D937-4ABA-B8B3-35452AAB9D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7A5C799FCB467C4A9FD011245ABC4880" ma:contentTypeVersion="1" ma:contentTypeDescription="GetOrganized dokument" ma:contentTypeScope="" ma:versionID="81100de6e7ff21e039f60b6f957d2756">
  <xsd:schema xmlns:xsd="http://www.w3.org/2001/XMLSchema" xmlns:xs="http://www.w3.org/2001/XMLSchema" xmlns:p="http://schemas.microsoft.com/office/2006/metadata/properties" xmlns:ns1="http://schemas.microsoft.com/sharepoint/v3" xmlns:ns2="C2191D58-9C4C-4913-B5B4-F8B6A9BF8043" targetNamespace="http://schemas.microsoft.com/office/2006/metadata/properties" ma:root="true" ma:fieldsID="2a0ee8fcaba3a87561649e5ce3cdd56a" ns1:_="" ns2:_="">
    <xsd:import namespace="http://schemas.microsoft.com/sharepoint/v3"/>
    <xsd:import namespace="C2191D58-9C4C-4913-B5B4-F8B6A9BF8043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91D58-9C4C-4913-B5B4-F8B6A9BF8043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 ma:readOnly="false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alAttachment xmlns="http://schemas.microsoft.com/sharepoint/v3">false</LocalAttachment>
    <CaseRecordNumber xmlns="http://schemas.microsoft.com/sharepoint/v3">0</CaseRecordNumber>
    <CaseID xmlns="http://schemas.microsoft.com/sharepoint/v3">SAG-2017-06822</CaseID>
    <RegistrationDate xmlns="http://schemas.microsoft.com/sharepoint/v3" xsi:nil="true"/>
    <Related xmlns="http://schemas.microsoft.com/sharepoint/v3">false</Related>
    <CCMSystemID xmlns="http://schemas.microsoft.com/sharepoint/v3">ca7dc1c5-fc98-48bd-8345-b1ffede9fa82</CCMSystemID>
    <CCMVisualId xmlns="http://schemas.microsoft.com/sharepoint/v3">SAG-2017-06822</CCMVisualId>
    <Finalized xmlns="http://schemas.microsoft.com/sharepoint/v3">false</Finalized>
    <DocID xmlns="http://schemas.microsoft.com/sharepoint/v3">2543139</DocID>
    <CCMTemplateID xmlns="http://schemas.microsoft.com/sharepoint/v3">0</CCMTemplateID>
    <Dokumenttype xmlns="C2191D58-9C4C-4913-B5B4-F8B6A9BF8043">Andet dokument</Dokumenttype>
    <CCMAgendaDocumentStatus xmlns="C2191D58-9C4C-4913-B5B4-F8B6A9BF8043" xsi:nil="true"/>
    <CCMAgendaStatus xmlns="C2191D58-9C4C-4913-B5B4-F8B6A9BF8043" xsi:nil="true"/>
    <AgendaStatusIcon xmlns="C2191D58-9C4C-4913-B5B4-F8B6A9BF8043" xsi:nil="true"/>
    <CCMMeetingCaseInstanceId xmlns="C2191D58-9C4C-4913-B5B4-F8B6A9BF8043" xsi:nil="true"/>
    <CCMMeetingCaseId xmlns="C2191D58-9C4C-4913-B5B4-F8B6A9BF8043" xsi:nil="true"/>
    <CCMMeetingCaseLink xmlns="C2191D58-9C4C-4913-B5B4-F8B6A9BF8043">
      <Url xsi:nil="true"/>
      <Description xsi:nil="true"/>
    </CCMMeetingCaseLink>
    <CCMAgendaItemId xmlns="C2191D58-9C4C-4913-B5B4-F8B6A9BF8043" xsi:nil="true"/>
    <DocumentDescription xmlns="C2191D58-9C4C-4913-B5B4-F8B6A9BF8043" xsi:nil="true"/>
    <CCMConversation xmlns="http://schemas.microsoft.com/sharepoint/v3">Overblik over præsentationer til It-arkitekturrådsmøde01D3F775166C1DB0D4D493E04BA6BE3AD4DED956895D</CCMConversation>
  </documentManagement>
</p:properties>
</file>

<file path=customXml/itemProps1.xml><?xml version="1.0" encoding="utf-8"?>
<ds:datastoreItem xmlns:ds="http://schemas.openxmlformats.org/officeDocument/2006/customXml" ds:itemID="{5196F788-9FD5-40EB-8E08-5E15319DDB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2191D58-9C4C-4913-B5B4-F8B6A9BF8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899866A-902C-4E61-869F-DCCE73AE85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AC5CA0-9C60-46A7-925D-D1BB54D0633E}">
  <ds:schemaRefs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DDDB22C9-276D-49CF-9C24-082A74D0AEE0"/>
    <ds:schemaRef ds:uri="http://schemas.microsoft.com/sharepoint/v3"/>
    <ds:schemaRef ds:uri="http://schemas.microsoft.com/office/2006/metadata/properties"/>
    <ds:schemaRef ds:uri="C2191D58-9C4C-4913-B5B4-F8B6A9BF804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937</TotalTime>
  <Words>602</Words>
  <Application>Microsoft Office PowerPoint</Application>
  <PresentationFormat>Widescreen</PresentationFormat>
  <Paragraphs>160</Paragraphs>
  <Slides>12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HelveticaNeueLT Std Lt Cn</vt:lpstr>
      <vt:lpstr>Wingdings</vt:lpstr>
      <vt:lpstr>Blank</vt:lpstr>
      <vt:lpstr>Adgang til egne data</vt:lpstr>
      <vt:lpstr>Agenda</vt:lpstr>
      <vt:lpstr>Siden sidst</vt:lpstr>
      <vt:lpstr>PowerPoint-præsentation</vt:lpstr>
      <vt:lpstr>Løsningskoncept  &amp; fællesoffentlig arketyper for arkitektur</vt:lpstr>
      <vt:lpstr>PowerPoint-præsentation</vt:lpstr>
      <vt:lpstr>Fællesoffentlige overvejelser om løsningsarkitektur</vt:lpstr>
      <vt:lpstr>Foreløbig Erfaringsopsamling</vt:lpstr>
      <vt:lpstr>Erfaringsopsamling og gode råd</vt:lpstr>
      <vt:lpstr>10 råd til processen for udstilling af data</vt:lpstr>
      <vt:lpstr>Det videre arbejde</vt:lpstr>
      <vt:lpstr>Næste skridt</vt:lpstr>
    </vt:vector>
  </TitlesOfParts>
  <Company>KL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2.6 Adgang til egne data</dc:title>
  <dc:creator>KL</dc:creator>
  <cp:lastModifiedBy>Thilde Krog</cp:lastModifiedBy>
  <cp:revision>49</cp:revision>
  <dcterms:created xsi:type="dcterms:W3CDTF">2015-09-18T12:44:32Z</dcterms:created>
  <dcterms:modified xsi:type="dcterms:W3CDTF">2018-10-18T07:40:16Z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ContentTypeId">
    <vt:lpwstr>0x010100AC085CFC53BC46CEA2EADE194AD9D482007A5C799FCB467C4A9FD011245ABC4880</vt:lpwstr>
  </property>
  <property fmtid="{D5CDD505-2E9C-101B-9397-08002B2CF9AE}" pid="4" name="CCMIsSharedOnOneDrive">
    <vt:bool>false</vt:bool>
  </property>
  <property fmtid="{D5CDD505-2E9C-101B-9397-08002B2CF9AE}" pid="5" name="CCMOneDriveID">
    <vt:lpwstr/>
  </property>
  <property fmtid="{D5CDD505-2E9C-101B-9397-08002B2CF9AE}" pid="6" name="CCMOneDriveOwnerID">
    <vt:lpwstr/>
  </property>
  <property fmtid="{D5CDD505-2E9C-101B-9397-08002B2CF9AE}" pid="7" name="CCMOneDriveItemID">
    <vt:lpwstr/>
  </property>
  <property fmtid="{D5CDD505-2E9C-101B-9397-08002B2CF9AE}" pid="8" name="CCMSystem">
    <vt:lpwstr> </vt:lpwstr>
  </property>
  <property fmtid="{D5CDD505-2E9C-101B-9397-08002B2CF9AE}" pid="9" name="CCMEventContext">
    <vt:lpwstr>35cfa431-0189-480d-b557-fd98f08cc219</vt:lpwstr>
  </property>
  <property fmtid="{D5CDD505-2E9C-101B-9397-08002B2CF9AE}" pid="10" name="CCMIsEmailAttachment">
    <vt:i4>1</vt:i4>
  </property>
</Properties>
</file>