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7" r:id="rId5"/>
    <p:sldMasterId id="2147483800" r:id="rId6"/>
    <p:sldMasterId id="2147483823" r:id="rId7"/>
    <p:sldMasterId id="2147483912" r:id="rId8"/>
    <p:sldMasterId id="2147483934" r:id="rId9"/>
    <p:sldMasterId id="2147483956" r:id="rId10"/>
    <p:sldMasterId id="2147484002" r:id="rId11"/>
  </p:sldMasterIdLst>
  <p:notesMasterIdLst>
    <p:notesMasterId r:id="rId30"/>
  </p:notesMasterIdLst>
  <p:handoutMasterIdLst>
    <p:handoutMasterId r:id="rId31"/>
  </p:handoutMasterIdLst>
  <p:sldIdLst>
    <p:sldId id="394" r:id="rId12"/>
    <p:sldId id="550" r:id="rId13"/>
    <p:sldId id="435" r:id="rId14"/>
    <p:sldId id="551" r:id="rId15"/>
    <p:sldId id="552" r:id="rId16"/>
    <p:sldId id="564" r:id="rId17"/>
    <p:sldId id="554" r:id="rId18"/>
    <p:sldId id="555" r:id="rId19"/>
    <p:sldId id="556" r:id="rId20"/>
    <p:sldId id="558" r:id="rId21"/>
    <p:sldId id="559" r:id="rId22"/>
    <p:sldId id="560" r:id="rId23"/>
    <p:sldId id="562" r:id="rId24"/>
    <p:sldId id="565" r:id="rId25"/>
    <p:sldId id="561" r:id="rId26"/>
    <p:sldId id="553" r:id="rId27"/>
    <p:sldId id="563" r:id="rId28"/>
    <p:sldId id="567" r:id="rId2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00000"/>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7" autoAdjust="0"/>
    <p:restoredTop sz="87721" autoAdjust="0"/>
  </p:normalViewPr>
  <p:slideViewPr>
    <p:cSldViewPr snapToGrid="0" showGuides="1">
      <p:cViewPr varScale="1">
        <p:scale>
          <a:sx n="96" d="100"/>
          <a:sy n="96" d="100"/>
        </p:scale>
        <p:origin x="222"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2946189" cy="49839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900" y="2"/>
            <a:ext cx="2946189" cy="498395"/>
          </a:xfrm>
          <a:prstGeom prst="rect">
            <a:avLst/>
          </a:prstGeom>
        </p:spPr>
        <p:txBody>
          <a:bodyPr vert="horz" lIns="91440" tIns="45720" rIns="91440" bIns="45720" rtlCol="0"/>
          <a:lstStyle>
            <a:lvl1pPr algn="r">
              <a:defRPr sz="1200"/>
            </a:lvl1pPr>
          </a:lstStyle>
          <a:p>
            <a:fld id="{62ADA390-C4ED-4941-B7B9-B6EE395A3B69}" type="datetimeFigureOut">
              <a:rPr lang="da-DK" smtClean="0"/>
              <a:t>18-10-2018</a:t>
            </a:fld>
            <a:endParaRPr lang="da-DK"/>
          </a:p>
        </p:txBody>
      </p:sp>
      <p:sp>
        <p:nvSpPr>
          <p:cNvPr id="4" name="Pladsholder til sidefod 3"/>
          <p:cNvSpPr>
            <a:spLocks noGrp="1"/>
          </p:cNvSpPr>
          <p:nvPr>
            <p:ph type="ftr" sz="quarter" idx="2"/>
          </p:nvPr>
        </p:nvSpPr>
        <p:spPr>
          <a:xfrm>
            <a:off x="2" y="9431419"/>
            <a:ext cx="2946189" cy="49839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900" y="9431419"/>
            <a:ext cx="2946189" cy="498395"/>
          </a:xfrm>
          <a:prstGeom prst="rect">
            <a:avLst/>
          </a:prstGeom>
        </p:spPr>
        <p:txBody>
          <a:bodyPr vert="horz" lIns="91440" tIns="45720" rIns="91440" bIns="45720" rtlCol="0" anchor="b"/>
          <a:lstStyle>
            <a:lvl1pPr algn="r">
              <a:defRPr sz="1200"/>
            </a:lvl1pPr>
          </a:lstStyle>
          <a:p>
            <a:fld id="{2FF8D765-D356-4A5E-A922-D79BB9285135}" type="slidenum">
              <a:rPr lang="da-DK" smtClean="0"/>
              <a:t>‹nr.›</a:t>
            </a:fld>
            <a:endParaRPr lang="da-DK"/>
          </a:p>
        </p:txBody>
      </p:sp>
    </p:spTree>
    <p:extLst>
      <p:ext uri="{BB962C8B-B14F-4D97-AF65-F5344CB8AC3E}">
        <p14:creationId xmlns:p14="http://schemas.microsoft.com/office/powerpoint/2010/main" val="19688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1"/>
            <a:ext cx="2945659" cy="496491"/>
          </a:xfrm>
          <a:prstGeom prst="rect">
            <a:avLst/>
          </a:prstGeom>
        </p:spPr>
        <p:txBody>
          <a:bodyPr vert="horz" lIns="91440" tIns="45720" rIns="91440" bIns="45720" rtlCol="0"/>
          <a:lstStyle>
            <a:lvl1pPr algn="r">
              <a:defRPr sz="1200"/>
            </a:lvl1pPr>
          </a:lstStyle>
          <a:p>
            <a:fld id="{CD72A38B-F9FA-4036-A084-652409E98F08}" type="datetimeFigureOut">
              <a:rPr lang="en-GB" smtClean="0"/>
              <a:t>18/10/2018</a:t>
            </a:fld>
            <a:endParaRPr lang="en-GB"/>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598"/>
            <a:ext cx="2945659"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1598"/>
            <a:ext cx="2945659" cy="496491"/>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75179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rådet har fungeret som ekstern styregruppe for rammearkitekturprogrammet og har i den forbindelse været sparringspartner i bl.a. udviklingen af it-arkitekturnetværket, konceptet for effektmåling af rammearkitekturen, form og indhold på kommunikationspakken om rammearkitekturen m.m.</a:t>
            </a:r>
          </a:p>
        </p:txBody>
      </p:sp>
      <p:sp>
        <p:nvSpPr>
          <p:cNvPr id="4" name="Pladsholder til slidenummer 3"/>
          <p:cNvSpPr>
            <a:spLocks noGrp="1"/>
          </p:cNvSpPr>
          <p:nvPr>
            <p:ph type="sldNum" sz="quarter" idx="10"/>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37026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rådet har fungeret som ambassadører for </a:t>
            </a:r>
            <a:r>
              <a:rPr lang="da-DK" sz="1200" kern="1200" dirty="0" err="1" smtClean="0">
                <a:solidFill>
                  <a:schemeClr val="tx1"/>
                </a:solidFill>
                <a:effectLst/>
                <a:latin typeface="+mn-lt"/>
                <a:ea typeface="+mn-ea"/>
                <a:cs typeface="+mn-cs"/>
              </a:rPr>
              <a:t>rammearkitekturpuljen</a:t>
            </a:r>
            <a:r>
              <a:rPr lang="da-DK" sz="1200" kern="1200" dirty="0" smtClean="0">
                <a:solidFill>
                  <a:schemeClr val="tx1"/>
                </a:solidFill>
                <a:effectLst/>
                <a:latin typeface="+mn-lt"/>
                <a:ea typeface="+mn-ea"/>
                <a:cs typeface="+mn-cs"/>
              </a:rPr>
              <a:t> og de resultater, der er skabt med puljens midler. 4 brugbare</a:t>
            </a:r>
            <a:r>
              <a:rPr lang="da-DK" sz="1200" kern="1200" baseline="0" dirty="0" smtClean="0">
                <a:solidFill>
                  <a:schemeClr val="tx1"/>
                </a:solidFill>
                <a:effectLst/>
                <a:latin typeface="+mn-lt"/>
                <a:ea typeface="+mn-ea"/>
                <a:cs typeface="+mn-cs"/>
              </a:rPr>
              <a:t>, åbne og retningssættende ”produkter”/resultater.</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HBX – evt. nævne de fire initiativer.</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119787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Visionen – fra </a:t>
            </a:r>
            <a:r>
              <a:rPr lang="da-DK" sz="1200" kern="1200" dirty="0" err="1" smtClean="0">
                <a:solidFill>
                  <a:schemeClr val="tx1"/>
                </a:solidFill>
                <a:effectLst/>
                <a:latin typeface="+mn-lt"/>
                <a:ea typeface="+mn-ea"/>
                <a:cs typeface="+mn-cs"/>
              </a:rPr>
              <a:t>feb</a:t>
            </a:r>
            <a:r>
              <a:rPr lang="da-DK" sz="1200" kern="1200" dirty="0" smtClean="0">
                <a:solidFill>
                  <a:schemeClr val="tx1"/>
                </a:solidFill>
                <a:effectLst/>
                <a:latin typeface="+mn-lt"/>
                <a:ea typeface="+mn-ea"/>
                <a:cs typeface="+mn-cs"/>
              </a:rPr>
              <a:t> 2017.</a:t>
            </a:r>
            <a:r>
              <a:rPr lang="da-DK" sz="1200" kern="1200" baseline="0" dirty="0" smtClean="0">
                <a:solidFill>
                  <a:schemeClr val="tx1"/>
                </a:solidFill>
                <a:effectLst/>
                <a:latin typeface="+mn-lt"/>
                <a:ea typeface="+mn-ea"/>
                <a:cs typeface="+mn-cs"/>
              </a:rPr>
              <a:t> R</a:t>
            </a:r>
            <a:r>
              <a:rPr lang="da-DK" sz="1200" kern="1200" dirty="0" smtClean="0">
                <a:solidFill>
                  <a:schemeClr val="tx1"/>
                </a:solidFill>
                <a:effectLst/>
                <a:latin typeface="+mn-lt"/>
                <a:ea typeface="+mn-ea"/>
                <a:cs typeface="+mn-cs"/>
              </a:rPr>
              <a:t>ådet har præget arbejdet med formulering af en fælles vision for rammearkitekturen og medvirket aktivt til udarbejdelse af diverse kommunikationsprodukter til bl.a. ledelsen i kommunerne om rammearkitekturens betydning.</a:t>
            </a:r>
            <a:r>
              <a:rPr lang="da-DK" sz="1200" kern="1200" baseline="0" dirty="0" smtClean="0">
                <a:solidFill>
                  <a:schemeClr val="tx1"/>
                </a:solidFill>
                <a:effectLst/>
                <a:latin typeface="+mn-lt"/>
                <a:ea typeface="+mn-ea"/>
                <a:cs typeface="+mn-cs"/>
              </a:rPr>
              <a:t> Skal måske udgå – kan virke provokerende…</a:t>
            </a:r>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12</a:t>
            </a:fld>
            <a:endParaRPr lang="en-GB"/>
          </a:p>
        </p:txBody>
      </p:sp>
    </p:spTree>
    <p:extLst>
      <p:ext uri="{BB962C8B-B14F-4D97-AF65-F5344CB8AC3E}">
        <p14:creationId xmlns:p14="http://schemas.microsoft.com/office/powerpoint/2010/main" val="226699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13</a:t>
            </a:fld>
            <a:endParaRPr lang="en-GB"/>
          </a:p>
        </p:txBody>
      </p:sp>
    </p:spTree>
    <p:extLst>
      <p:ext uri="{BB962C8B-B14F-4D97-AF65-F5344CB8AC3E}">
        <p14:creationId xmlns:p14="http://schemas.microsoft.com/office/powerpoint/2010/main" val="136159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dirty="0" smtClean="0"/>
              <a:t>Over</a:t>
            </a:r>
            <a:r>
              <a:rPr lang="da-DK" sz="1400" baseline="0" dirty="0" smtClean="0"/>
              <a:t> 150 deltagere.  </a:t>
            </a:r>
          </a:p>
          <a:p>
            <a:r>
              <a:rPr lang="da-DK" sz="1400" baseline="0" dirty="0" smtClean="0"/>
              <a:t>Skal noget herfra medtages på forrige?</a:t>
            </a:r>
            <a:endParaRPr lang="da-DK" sz="1400" dirty="0"/>
          </a:p>
        </p:txBody>
      </p:sp>
      <p:sp>
        <p:nvSpPr>
          <p:cNvPr id="4" name="Pladsholder til slidenummer 3"/>
          <p:cNvSpPr>
            <a:spLocks noGrp="1"/>
          </p:cNvSpPr>
          <p:nvPr>
            <p:ph type="sldNum" sz="quarter" idx="10"/>
          </p:nvPr>
        </p:nvSpPr>
        <p:spPr/>
        <p:txBody>
          <a:bodyPr/>
          <a:lstStyle/>
          <a:p>
            <a:pPr marL="0" marR="0" lvl="0" indent="0" algn="r" defTabSz="906505" rtl="0" eaLnBrk="1" fontAlgn="base" latinLnBrk="0" hangingPunct="1">
              <a:lnSpc>
                <a:spcPct val="100000"/>
              </a:lnSpc>
              <a:spcBef>
                <a:spcPct val="0"/>
              </a:spcBef>
              <a:spcAft>
                <a:spcPct val="0"/>
              </a:spcAft>
              <a:buClrTx/>
              <a:buSzTx/>
              <a:buFontTx/>
              <a:buNone/>
              <a:tabLst/>
              <a:defRPr/>
            </a:pPr>
            <a:fld id="{C9F3EE62-2DAB-430F-8E4D-B15D90FE3E3E}" type="slidenum">
              <a:rPr kumimoji="0" lang="da-DK"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6505" rtl="0" eaLnBrk="1" fontAlgn="base" latinLnBrk="0" hangingPunct="1">
                <a:lnSpc>
                  <a:spcPct val="100000"/>
                </a:lnSpc>
                <a:spcBef>
                  <a:spcPct val="0"/>
                </a:spcBef>
                <a:spcAft>
                  <a:spcPct val="0"/>
                </a:spcAft>
                <a:buClrTx/>
                <a:buSzTx/>
                <a:buFontTx/>
                <a:buNone/>
                <a:tabLst/>
                <a:defRPr/>
              </a:pPr>
              <a:t>14</a:t>
            </a:fld>
            <a:endParaRPr kumimoji="0" lang="da-DK"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5564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Flere</a:t>
            </a:r>
            <a:r>
              <a:rPr lang="da-DK" sz="1200" kern="1200" baseline="0" dirty="0" smtClean="0">
                <a:solidFill>
                  <a:schemeClr val="tx1"/>
                </a:solidFill>
                <a:effectLst/>
                <a:latin typeface="+mn-lt"/>
                <a:ea typeface="+mn-ea"/>
                <a:cs typeface="+mn-cs"/>
              </a:rPr>
              <a:t> eksempler på formidling af rammearkitekturen.</a:t>
            </a:r>
          </a:p>
          <a:p>
            <a:pPr lvl="0"/>
            <a:r>
              <a:rPr lang="da-DK" sz="1200" kern="1200" baseline="0" dirty="0" smtClean="0">
                <a:solidFill>
                  <a:schemeClr val="tx1"/>
                </a:solidFill>
                <a:effectLst/>
                <a:latin typeface="+mn-lt"/>
                <a:ea typeface="+mn-ea"/>
                <a:cs typeface="+mn-cs"/>
              </a:rPr>
              <a:t>Enkeltkommuner: Aalborg, Aarhus, Jammerbugt, Nordfyn, Syddjurs/Norddjurs, </a:t>
            </a:r>
          </a:p>
          <a:p>
            <a:pPr lvl="0"/>
            <a:r>
              <a:rPr lang="da-DK" sz="1200" kern="1200" baseline="0" dirty="0" smtClean="0">
                <a:solidFill>
                  <a:schemeClr val="tx1"/>
                </a:solidFill>
                <a:effectLst/>
                <a:latin typeface="+mn-lt"/>
                <a:ea typeface="+mn-ea"/>
                <a:cs typeface="+mn-cs"/>
              </a:rPr>
              <a:t>PIC – præsentationssituation </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15</a:t>
            </a:fld>
            <a:endParaRPr lang="en-GB"/>
          </a:p>
        </p:txBody>
      </p:sp>
    </p:spTree>
    <p:extLst>
      <p:ext uri="{BB962C8B-B14F-4D97-AF65-F5344CB8AC3E}">
        <p14:creationId xmlns:p14="http://schemas.microsoft.com/office/powerpoint/2010/main" val="247892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Sammenhængsreform, informationssikkerhed og gevinsterne ved datadeling, …</a:t>
            </a:r>
          </a:p>
          <a:p>
            <a:r>
              <a:rPr lang="da-DK" baseline="0" dirty="0" smtClean="0"/>
              <a:t>Vise flere resultater: til gavn for borgere og medarbejdere. Og målingerne.</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16</a:t>
            </a:fld>
            <a:endParaRPr lang="en-GB"/>
          </a:p>
        </p:txBody>
      </p:sp>
    </p:spTree>
    <p:extLst>
      <p:ext uri="{BB962C8B-B14F-4D97-AF65-F5344CB8AC3E}">
        <p14:creationId xmlns:p14="http://schemas.microsoft.com/office/powerpoint/2010/main" val="204974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Skal</a:t>
            </a:r>
            <a:r>
              <a:rPr lang="da-DK" baseline="0" dirty="0" smtClean="0"/>
              <a:t> Ghita eller jeg tage denne?</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17</a:t>
            </a:fld>
            <a:endParaRPr lang="en-GB"/>
          </a:p>
        </p:txBody>
      </p:sp>
    </p:spTree>
    <p:extLst>
      <p:ext uri="{BB962C8B-B14F-4D97-AF65-F5344CB8AC3E}">
        <p14:creationId xmlns:p14="http://schemas.microsoft.com/office/powerpoint/2010/main" val="291096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 går helt tilbage</a:t>
            </a:r>
            <a:r>
              <a:rPr lang="da-DK" baseline="0" dirty="0" smtClean="0"/>
              <a:t> da dette er den første ”formandens beretning”</a:t>
            </a:r>
          </a:p>
          <a:p>
            <a:r>
              <a:rPr lang="da-DK" baseline="0" dirty="0" smtClean="0"/>
              <a:t>Opstartsmøde </a:t>
            </a:r>
            <a:r>
              <a:rPr lang="da-DK" dirty="0" smtClean="0"/>
              <a:t>11.11 – bagerens fødselsdag</a:t>
            </a:r>
            <a:r>
              <a:rPr lang="da-DK" baseline="0" dirty="0" smtClean="0"/>
              <a:t> – Allan Bager!</a:t>
            </a:r>
          </a:p>
          <a:p>
            <a:r>
              <a:rPr lang="da-DK" baseline="0" dirty="0" smtClean="0"/>
              <a:t>Faktisk det 25. møde da opstartsmødet ikke tæller med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278445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smtClean="0"/>
              <a:t>Jeg går helt tilbage</a:t>
            </a:r>
            <a:r>
              <a:rPr lang="da-DK" sz="1000" baseline="0" dirty="0" smtClean="0"/>
              <a:t> da dette er den første ”formandens beretning”. Opstartsmøde </a:t>
            </a:r>
            <a:r>
              <a:rPr lang="da-DK" sz="1000" dirty="0" smtClean="0"/>
              <a:t>11.11 – bagerens fødselsdag</a:t>
            </a:r>
            <a:r>
              <a:rPr lang="da-DK" sz="1000" baseline="0" dirty="0" smtClean="0"/>
              <a:t> – Allan Bager! Faktisk det 25. møde da opstartsmødet ikke tæller med.</a:t>
            </a:r>
          </a:p>
          <a:p>
            <a:r>
              <a:rPr lang="da-DK" sz="1000" baseline="0" dirty="0" smtClean="0"/>
              <a:t>33 sager (inkl. 2 høringssager) foruden de faste (</a:t>
            </a:r>
            <a:r>
              <a:rPr lang="da-DK" sz="1000" baseline="0" dirty="0" err="1" smtClean="0"/>
              <a:t>SaGeRa</a:t>
            </a:r>
            <a:r>
              <a:rPr lang="da-DK" sz="1000" baseline="0" dirty="0" smtClean="0"/>
              <a:t> og KDI) – temmelig tætpakket.</a:t>
            </a:r>
          </a:p>
          <a:p>
            <a:r>
              <a:rPr lang="da-DK" sz="1000" baseline="0" dirty="0" smtClean="0"/>
              <a:t>PIC: krævende møde, </a:t>
            </a:r>
            <a:endParaRPr lang="da-DK" sz="1000"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21780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smtClean="0"/>
              <a:t>Jeg går helt tilbage</a:t>
            </a:r>
            <a:r>
              <a:rPr lang="da-DK" sz="1000" baseline="0" dirty="0" smtClean="0"/>
              <a:t> da dette er den første ”formandens beretning”. Opstartsmøde </a:t>
            </a:r>
            <a:r>
              <a:rPr lang="da-DK" sz="1000" dirty="0" smtClean="0"/>
              <a:t>11.11 – bagerens fødselsdag</a:t>
            </a:r>
            <a:r>
              <a:rPr lang="da-DK" sz="1000" baseline="0" dirty="0" smtClean="0"/>
              <a:t> – Allan Bager! Faktisk det 25. møde da opstartsmødet ikke tæller med.</a:t>
            </a:r>
            <a:endParaRPr lang="da-DK" sz="1000" dirty="0"/>
          </a:p>
        </p:txBody>
      </p:sp>
      <p:sp>
        <p:nvSpPr>
          <p:cNvPr id="4" name="Pladsholder til slidenumm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380734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Opnået</a:t>
            </a:r>
            <a:r>
              <a:rPr lang="da-DK" baseline="0" dirty="0" smtClean="0"/>
              <a:t> på den store bane – og siden start. </a:t>
            </a:r>
            <a:endParaRPr lang="da-DK" dirty="0" smtClean="0"/>
          </a:p>
          <a:p>
            <a:r>
              <a:rPr lang="da-DK" dirty="0" smtClean="0"/>
              <a:t>Åbenhed</a:t>
            </a:r>
            <a:r>
              <a:rPr lang="da-DK" baseline="0" dirty="0" smtClean="0"/>
              <a:t> – alt er på nettet, kommunikation – vi maser os ind alle steder, kompetencer – kurser i flere år, sammenhold – vi stiller de samme krav (også via SKI). Kommunerne var slet ikke kommet så langt hvis ikke vi havde lavet denne indsats.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a:t>
            </a:r>
            <a:r>
              <a:rPr lang="da-DK" sz="1200" kern="1200" dirty="0" smtClean="0">
                <a:solidFill>
                  <a:schemeClr val="tx1"/>
                </a:solidFill>
                <a:effectLst/>
                <a:latin typeface="+mn-lt"/>
                <a:ea typeface="+mn-ea"/>
                <a:cs typeface="+mn-cs"/>
              </a:rPr>
              <a:t> rådet har sat rammer og retning for den fælleskommunale rammearkitektur (qua </a:t>
            </a:r>
            <a:r>
              <a:rPr lang="da-DK" sz="1200" kern="1200" dirty="0" err="1" smtClean="0">
                <a:solidFill>
                  <a:schemeClr val="tx1"/>
                </a:solidFill>
                <a:effectLst/>
                <a:latin typeface="+mn-lt"/>
                <a:ea typeface="+mn-ea"/>
                <a:cs typeface="+mn-cs"/>
              </a:rPr>
              <a:t>governancemodel</a:t>
            </a:r>
            <a:r>
              <a:rPr lang="da-DK" sz="1200" kern="1200" dirty="0" smtClean="0">
                <a:solidFill>
                  <a:schemeClr val="tx1"/>
                </a:solidFill>
                <a:effectLst/>
                <a:latin typeface="+mn-lt"/>
                <a:ea typeface="+mn-ea"/>
                <a:cs typeface="+mn-cs"/>
              </a:rPr>
              <a:t> og vision og målbillede)</a:t>
            </a:r>
          </a:p>
          <a:p>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405741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Hvem skulle have troet</a:t>
            </a:r>
            <a:r>
              <a:rPr lang="da-DK" baseline="0" dirty="0" smtClean="0"/>
              <a:t> at alle kommuner – i større eller mindre grad – ville komme til at arbejde med it-arkitekturstyring. Det er ret flot. Det er måske nogle få som ikke er så aktive. Kortet er over tilsluttede kommuner på Serviceplatformen.</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218372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rådet har styrket kommunernes afsæt i dialogen om den fællesoffentlige arkitektur og har derigennem sat et tydeligt kommunalt 'fingeraftryk' på resultatet </a:t>
            </a:r>
          </a:p>
          <a:p>
            <a:pPr lvl="0"/>
            <a:r>
              <a:rPr lang="da-DK" sz="1200" kern="1200" dirty="0" smtClean="0">
                <a:solidFill>
                  <a:schemeClr val="tx1"/>
                </a:solidFill>
                <a:effectLst/>
                <a:latin typeface="+mn-lt"/>
                <a:ea typeface="+mn-ea"/>
                <a:cs typeface="+mn-cs"/>
              </a:rPr>
              <a:t>rådet har medvirket til en styrket sammenhæng og synergi mellem det fælleskommunale og den fælles offentlige arkitekturarbejde</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07514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Det er ret tydeligt at der er hentet inspiration hos kommunernes arkitekturarbejde.</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82605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smtClean="0">
                <a:solidFill>
                  <a:schemeClr val="tx1"/>
                </a:solidFill>
                <a:effectLst/>
                <a:latin typeface="+mn-lt"/>
                <a:ea typeface="+mn-ea"/>
                <a:cs typeface="+mn-cs"/>
              </a:rPr>
              <a:t>rådets opbakning har haft afgørende betydning i kampen for én samlet infrastruktur for telemedicin, fordi det gennem rådet har været muligt at nå relevante beslutningstagere i stat og regioner, og markere en fælleskommunal holdning, som de kommunale repræsentanter har kunnet henvise til i dialogen med de øvrige sektorer. HBX - PIC:</a:t>
            </a:r>
            <a:r>
              <a:rPr lang="da-DK" sz="1200" kern="1200" baseline="0" dirty="0" smtClean="0">
                <a:solidFill>
                  <a:schemeClr val="tx1"/>
                </a:solidFill>
                <a:effectLst/>
                <a:latin typeface="+mn-lt"/>
                <a:ea typeface="+mn-ea"/>
                <a:cs typeface="+mn-cs"/>
              </a:rPr>
              <a:t> Telemedicin ar-tegning (eller en af de gamle med 5 spor).</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1673685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9.jp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Master" Target="../slideMasters/slideMaster5.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emf"/><Relationship Id="rId2" Type="http://schemas.openxmlformats.org/officeDocument/2006/relationships/image" Target="../media/image42.jp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Master" Target="../slideMasters/slideMaster5.xml"/><Relationship Id="rId5" Type="http://schemas.openxmlformats.org/officeDocument/2006/relationships/image" Target="../media/image1.emf"/><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emf"/><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Master" Target="../slideMasters/slideMaster6.xml"/><Relationship Id="rId5" Type="http://schemas.openxmlformats.org/officeDocument/2006/relationships/image" Target="../media/image1.emf"/><Relationship Id="rId4" Type="http://schemas.openxmlformats.org/officeDocument/2006/relationships/image" Target="../media/image11.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9.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Master" Target="../slideMasters/slideMaster6.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9.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Master" Target="../slideMasters/slideMaster6.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emf"/><Relationship Id="rId2" Type="http://schemas.openxmlformats.org/officeDocument/2006/relationships/image" Target="../media/image42.jp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Master" Target="../slideMasters/slideMaster6.xml"/><Relationship Id="rId5" Type="http://schemas.openxmlformats.org/officeDocument/2006/relationships/image" Target="../media/image1.emf"/><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emf"/><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Master" Target="../slideMasters/slideMaster7.xml"/><Relationship Id="rId5" Type="http://schemas.openxmlformats.org/officeDocument/2006/relationships/image" Target="../media/image1.emf"/><Relationship Id="rId4" Type="http://schemas.openxmlformats.org/officeDocument/2006/relationships/image" Target="../media/image11.pn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9.jp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9.jp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emf"/><Relationship Id="rId2" Type="http://schemas.openxmlformats.org/officeDocument/2006/relationships/image" Target="../media/image42.jp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Master" Target="../slideMasters/slideMaster7.xml"/><Relationship Id="rId5" Type="http://schemas.openxmlformats.org/officeDocument/2006/relationships/image" Target="../media/image1.emf"/><Relationship Id="rId4" Type="http://schemas.openxmlformats.org/officeDocument/2006/relationships/image" Target="../media/image7.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Master" Target="../slideMasters/slideMaster2.xml"/><Relationship Id="rId5" Type="http://schemas.openxmlformats.org/officeDocument/2006/relationships/image" Target="../media/image23.jpg"/><Relationship Id="rId4"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jp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5.jp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g"/><Relationship Id="rId1" Type="http://schemas.openxmlformats.org/officeDocument/2006/relationships/slideMaster" Target="../slideMasters/slideMaster3.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3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Master" Target="../slideMasters/slideMaster3.xml"/><Relationship Id="rId5" Type="http://schemas.openxmlformats.org/officeDocument/2006/relationships/image" Target="../media/image23.jpg"/><Relationship Id="rId4" Type="http://schemas.openxmlformats.org/officeDocument/2006/relationships/image" Target="../media/image3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jp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3.emf"/><Relationship Id="rId4" Type="http://schemas.openxmlformats.org/officeDocument/2006/relationships/image" Target="../media/image30.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5.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g"/><Relationship Id="rId1" Type="http://schemas.openxmlformats.org/officeDocument/2006/relationships/slideMaster" Target="../slideMasters/slideMaster4.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3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Master" Target="../slideMasters/slideMaster4.xml"/><Relationship Id="rId5" Type="http://schemas.openxmlformats.org/officeDocument/2006/relationships/image" Target="../media/image23.jpg"/><Relationship Id="rId4" Type="http://schemas.openxmlformats.org/officeDocument/2006/relationships/image" Target="../media/image3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jp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emf"/><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Master" Target="../slideMasters/slideMaster5.xml"/><Relationship Id="rId5" Type="http://schemas.openxmlformats.org/officeDocument/2006/relationships/image" Target="../media/image1.emf"/><Relationship Id="rId4"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9.jp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Master" Target="../slideMasters/slideMaster5.xml"/><Relationship Id="rId6" Type="http://schemas.openxmlformats.org/officeDocument/2006/relationships/image" Target="../media/image1.emf"/><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a:t>Sammenhæng og Genbrug med Rammearkitekturen</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Governance, mål og indhold</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none"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a:t>Sammenhæng og Genbrug med Rammearkitekturen</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lvl1pPr marL="0" indent="0">
              <a:buFont typeface="Arial" panose="020B0604020202020204" pitchFamily="34" charset="0"/>
              <a:buNone/>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vl2pPr marL="342000" indent="-342000">
              <a:buFont typeface="Arial" panose="020B0604020202020204" pitchFamily="34" charset="0"/>
              <a:buChar char="•"/>
              <a:defRPr sz="3200"/>
            </a:lvl2pPr>
            <a:lvl3pPr marL="612000" indent="-342900">
              <a:buFont typeface="Arial" panose="020B0604020202020204" pitchFamily="34" charset="0"/>
              <a:buChar char="•"/>
              <a:defRPr sz="2800"/>
            </a:lvl3pPr>
            <a:lvl4pPr marL="864000" indent="-342900">
              <a:buFont typeface="Arial" panose="020B0604020202020204" pitchFamily="34" charset="0"/>
              <a:buChar char="•"/>
              <a:defRPr sz="2800"/>
            </a:lvl4pPr>
            <a:lvl5pPr marL="1008000" indent="-342900">
              <a:buFont typeface="Arial" panose="020B0604020202020204" pitchFamily="34" charset="0"/>
              <a:buChar char="•"/>
              <a:defRPr sz="2800"/>
            </a:lvl5pPr>
          </a:lstStyle>
          <a:p>
            <a:pPr lvl="1"/>
            <a:r>
              <a:rPr lang="da-DK" noProof="0" dirty="0" smtClean="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smtClean="0"/>
              <a:t>level</a:t>
            </a:r>
            <a:endParaRPr lang="da-DK" noProof="0" dirty="0" smtClean="0"/>
          </a:p>
          <a:p>
            <a:pPr lvl="4"/>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7"/>
          </a:xfrm>
          <a:prstGeom prst="rect">
            <a:avLst/>
          </a:prstGeom>
          <a:ln w="3175">
            <a:solidFill>
              <a:schemeClr val="accent5"/>
            </a:solidFill>
          </a:ln>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0"/>
            <a:endParaRPr lang="da-DK" noProof="0"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eller grafik</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2257634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Pladsholder til sidefod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6"/>
          </a:xfrm>
          <a:prstGeom prst="rect">
            <a:avLst/>
          </a:prstGeom>
          <a:ln w="3175">
            <a:solidFill>
              <a:schemeClr val="accent5"/>
            </a:solidFill>
          </a:ln>
        </p:spPr>
      </p:pic>
      <p:pic>
        <p:nvPicPr>
          <p:cNvPr id="28" name="Billed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0" y="0"/>
            <a:ext cx="2642915" cy="1485897"/>
          </a:xfrm>
          <a:prstGeom prst="rect">
            <a:avLst/>
          </a:prstGeom>
          <a:ln w="3175">
            <a:solidFill>
              <a:schemeClr val="accent5"/>
            </a:solidFill>
          </a:ln>
        </p:spPr>
      </p:pic>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 grafik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9"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851477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6607851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Pladsholder til dato 1"/>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idefod 2"/>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44" name="Billed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3"/>
            <a:ext cx="2637874" cy="1481951"/>
          </a:xfrm>
          <a:prstGeom prst="rect">
            <a:avLst/>
          </a:prstGeom>
          <a:ln w="3175">
            <a:solidFill>
              <a:schemeClr val="accent5"/>
            </a:solidFill>
          </a:ln>
        </p:spPr>
      </p:pic>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51"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31" name="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935697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5905047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9" name="Bille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2"/>
            <a:ext cx="2637874" cy="1481951"/>
          </a:xfrm>
          <a:prstGeom prst="rect">
            <a:avLst/>
          </a:prstGeom>
          <a:ln w="3175">
            <a:solidFill>
              <a:schemeClr val="accent5"/>
            </a:solidFill>
          </a:ln>
        </p:spPr>
      </p:pic>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27"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0"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5006462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23801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Date Placeholder 2"/>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8885095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4104749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Date Placeholder 1"/>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28276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1"/>
            <a:r>
              <a:rPr lang="en-US" dirty="0" smtClean="0"/>
              <a:t>Second </a:t>
            </a:r>
            <a:r>
              <a:rPr lang="en-US" dirty="0"/>
              <a:t>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3396612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811" y="1972"/>
            <a:ext cx="2635896" cy="1481951"/>
          </a:xfrm>
          <a:prstGeom prst="rect">
            <a:avLst/>
          </a:prstGeom>
          <a:ln w="3175">
            <a:solidFill>
              <a:schemeClr val="accent5"/>
            </a:solidFill>
          </a:ln>
        </p:spPr>
      </p:pic>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479822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smtClean="0"/>
              <a:t>Klik her og indsæt baggrundsbillede via fanen INDSÆT / Billeder</a:t>
            </a:r>
            <a:endParaRPr lang="da-DK" noProof="0" dirty="0"/>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panose="020B0604020202020204"/>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smtClean="0"/>
              <a:t>Overskrift I to linjer</a:t>
            </a:r>
            <a:endParaRPr lang="da-DK" noProof="0" dirty="0"/>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5" name="Billed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1153" y="1972"/>
            <a:ext cx="2634579" cy="1481951"/>
          </a:xfrm>
          <a:prstGeom prst="rect">
            <a:avLst/>
          </a:prstGeom>
          <a:ln w="3175">
            <a:solidFill>
              <a:schemeClr val="accent5"/>
            </a:solidFill>
          </a:ln>
        </p:spPr>
      </p:pic>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9"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4967755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31290431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785325" y="0"/>
            <a:ext cx="2641312" cy="1486832"/>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19"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5279112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2240296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pic>
        <p:nvPicPr>
          <p:cNvPr id="15"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70479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88B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41137102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smtClean="0"/>
              <a:t>Klik her og indsæt baggrundsbillede via fanen INDSÆT / Billeder</a:t>
            </a:r>
            <a:endParaRPr lang="da-DK" noProof="0" dirty="0"/>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spTree>
    <p:extLst>
      <p:ext uri="{BB962C8B-B14F-4D97-AF65-F5344CB8AC3E}">
        <p14:creationId xmlns:p14="http://schemas.microsoft.com/office/powerpoint/2010/main" val="16582211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Content Placeholder 2"/>
          <p:cNvSpPr>
            <a:spLocks noGrp="1"/>
          </p:cNvSpPr>
          <p:nvPr>
            <p:ph idx="1" hasCustomPrompt="1"/>
          </p:nvPr>
        </p:nvSpPr>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22" name="Billed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1530000"/>
            <a:ext cx="2642919" cy="1485899"/>
          </a:xfrm>
          <a:prstGeom prst="rect">
            <a:avLst/>
          </a:prstGeom>
          <a:ln w="3175">
            <a:solidFill>
              <a:schemeClr val="accent5"/>
            </a:solidFill>
          </a:ln>
        </p:spPr>
      </p:pic>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1174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Sammenhæng og Genbrug med Rammearkitekturen</a:t>
            </a:r>
            <a:endParaRPr lang="en-GB" dirty="0"/>
          </a:p>
        </p:txBody>
      </p:sp>
      <p:sp>
        <p:nvSpPr>
          <p:cNvPr id="6" name="Footer Placeholder 5"/>
          <p:cNvSpPr>
            <a:spLocks noGrp="1"/>
          </p:cNvSpPr>
          <p:nvPr>
            <p:ph type="ftr" sz="quarter" idx="11"/>
          </p:nvPr>
        </p:nvSpPr>
        <p:spPr/>
        <p:txBody>
          <a:body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 med kant)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3" name="Billed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1" y="1530000"/>
            <a:ext cx="2642917" cy="1485898"/>
          </a:xfrm>
          <a:prstGeom prst="rect">
            <a:avLst/>
          </a:prstGeom>
          <a:ln w="3175">
            <a:solidFill>
              <a:schemeClr val="accent5"/>
            </a:solidFill>
          </a:ln>
        </p:spPr>
      </p:pic>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3"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8141310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7"/>
          </a:xfrm>
          <a:prstGeom prst="rect">
            <a:avLst/>
          </a:prstGeom>
          <a:ln w="3175">
            <a:solidFill>
              <a:schemeClr val="accent5"/>
            </a:solidFill>
          </a:ln>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0"/>
            <a:endParaRPr lang="da-DK" noProof="0"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eller grafik</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2481154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Pladsholder til sidefod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6"/>
          </a:xfrm>
          <a:prstGeom prst="rect">
            <a:avLst/>
          </a:prstGeom>
          <a:ln w="3175">
            <a:solidFill>
              <a:schemeClr val="accent5"/>
            </a:solidFill>
          </a:ln>
        </p:spPr>
      </p:pic>
      <p:pic>
        <p:nvPicPr>
          <p:cNvPr id="28" name="Billed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0" y="0"/>
            <a:ext cx="2642915" cy="1485897"/>
          </a:xfrm>
          <a:prstGeom prst="rect">
            <a:avLst/>
          </a:prstGeom>
          <a:ln w="3175">
            <a:solidFill>
              <a:schemeClr val="accent5"/>
            </a:solidFill>
          </a:ln>
        </p:spPr>
      </p:pic>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 grafik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9"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76676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150690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Pladsholder til dato 1"/>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idefod 2"/>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44" name="Billed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3"/>
            <a:ext cx="2637874" cy="1481951"/>
          </a:xfrm>
          <a:prstGeom prst="rect">
            <a:avLst/>
          </a:prstGeom>
          <a:ln w="3175">
            <a:solidFill>
              <a:schemeClr val="accent5"/>
            </a:solidFill>
          </a:ln>
        </p:spPr>
      </p:pic>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51"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31" name="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7829660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0837570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9" name="Bille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2"/>
            <a:ext cx="2637874" cy="1481951"/>
          </a:xfrm>
          <a:prstGeom prst="rect">
            <a:avLst/>
          </a:prstGeom>
          <a:ln w="3175">
            <a:solidFill>
              <a:schemeClr val="accent5"/>
            </a:solidFill>
          </a:ln>
        </p:spPr>
      </p:pic>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27"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0"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000621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7899904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Date Placeholder 2"/>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985503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21735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Date Placeholder 1"/>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3999702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3906765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811" y="1972"/>
            <a:ext cx="2635896" cy="1481951"/>
          </a:xfrm>
          <a:prstGeom prst="rect">
            <a:avLst/>
          </a:prstGeom>
          <a:ln w="3175">
            <a:solidFill>
              <a:schemeClr val="accent5"/>
            </a:solidFill>
          </a:ln>
        </p:spPr>
      </p:pic>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3562894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smtClean="0"/>
              <a:t>Klik her og indsæt baggrundsbillede via fanen INDSÆT / Billeder</a:t>
            </a:r>
            <a:endParaRPr lang="da-DK" noProof="0" dirty="0"/>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panose="020B0604020202020204"/>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smtClean="0"/>
              <a:t>Overskrift I to linjer</a:t>
            </a:r>
            <a:endParaRPr lang="da-DK" noProof="0" dirty="0"/>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5" name="Billed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1153" y="1972"/>
            <a:ext cx="2634579" cy="1481951"/>
          </a:xfrm>
          <a:prstGeom prst="rect">
            <a:avLst/>
          </a:prstGeom>
          <a:ln w="3175">
            <a:solidFill>
              <a:schemeClr val="accent5"/>
            </a:solidFill>
          </a:ln>
        </p:spPr>
      </p:pic>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9"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2626759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21887046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785325" y="0"/>
            <a:ext cx="2641312" cy="1486832"/>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19"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7824744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170296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pic>
        <p:nvPicPr>
          <p:cNvPr id="15"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6289946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88B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287076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smtClean="0"/>
              <a:t>Klik her og indsæt baggrundsbillede via fanen INDSÆT / Billeder</a:t>
            </a:r>
            <a:endParaRPr lang="da-DK" noProof="0" dirty="0"/>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spTree>
    <p:extLst>
      <p:ext uri="{BB962C8B-B14F-4D97-AF65-F5344CB8AC3E}">
        <p14:creationId xmlns:p14="http://schemas.microsoft.com/office/powerpoint/2010/main" val="390439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Sammenhæng og Genbrug med Rammearkitekturen</a:t>
            </a:r>
            <a:endParaRPr lang="en-GB" dirty="0"/>
          </a:p>
        </p:txBody>
      </p:sp>
      <p:sp>
        <p:nvSpPr>
          <p:cNvPr id="6" name="Footer Placeholder 5"/>
          <p:cNvSpPr>
            <a:spLocks noGrp="1"/>
          </p:cNvSpPr>
          <p:nvPr>
            <p:ph type="ftr" sz="quarter" idx="11"/>
          </p:nvPr>
        </p:nvSpPr>
        <p:spPr/>
        <p:txBody>
          <a:bodyPr/>
          <a:lstStyle/>
          <a:p>
            <a:r>
              <a:rPr lang="da-DK"/>
              <a:t>Governance, mål og indhold</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Content Placeholder 2"/>
          <p:cNvSpPr>
            <a:spLocks noGrp="1"/>
          </p:cNvSpPr>
          <p:nvPr>
            <p:ph idx="1" hasCustomPrompt="1"/>
          </p:nvPr>
        </p:nvSpPr>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22" name="Billed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1530000"/>
            <a:ext cx="2642919" cy="1485899"/>
          </a:xfrm>
          <a:prstGeom prst="rect">
            <a:avLst/>
          </a:prstGeom>
          <a:ln w="3175">
            <a:solidFill>
              <a:schemeClr val="accent5"/>
            </a:solidFill>
          </a:ln>
        </p:spPr>
      </p:pic>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9724264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 med kant)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3" name="Billed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1" y="1530000"/>
            <a:ext cx="2642917" cy="1485898"/>
          </a:xfrm>
          <a:prstGeom prst="rect">
            <a:avLst/>
          </a:prstGeom>
          <a:ln w="3175">
            <a:solidFill>
              <a:schemeClr val="accent5"/>
            </a:solidFill>
          </a:ln>
        </p:spPr>
      </p:pic>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3"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2916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7"/>
          </a:xfrm>
          <a:prstGeom prst="rect">
            <a:avLst/>
          </a:prstGeom>
          <a:ln w="3175">
            <a:solidFill>
              <a:schemeClr val="accent5"/>
            </a:solidFill>
          </a:ln>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a:t>
            </a:r>
          </a:p>
          <a:p>
            <a:pPr lvl="0"/>
            <a:endParaRPr lang="da-DK" noProof="0"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eller grafik</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8633391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Pladsholder til sidefod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 brug andet layout til billede-indsættelse (To bokse tekst og billede m kant)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6"/>
          </a:xfrm>
          <a:prstGeom prst="rect">
            <a:avLst/>
          </a:prstGeom>
          <a:ln w="3175">
            <a:solidFill>
              <a:schemeClr val="accent5"/>
            </a:solidFill>
          </a:ln>
        </p:spPr>
      </p:pic>
      <p:pic>
        <p:nvPicPr>
          <p:cNvPr id="28" name="Billed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0" y="0"/>
            <a:ext cx="2642915" cy="1485897"/>
          </a:xfrm>
          <a:prstGeom prst="rect">
            <a:avLst/>
          </a:prstGeom>
          <a:ln w="3175">
            <a:solidFill>
              <a:schemeClr val="accent5"/>
            </a:solidFill>
          </a:ln>
        </p:spPr>
      </p:pic>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 grafik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9"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8064703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27064280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Pladsholder til dato 1"/>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idefod 2"/>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el 1"/>
          <p:cNvSpPr>
            <a:spLocks noGrp="1"/>
          </p:cNvSpPr>
          <p:nvPr>
            <p:ph type="title" hasCustomPrompt="1"/>
          </p:nvPr>
        </p:nvSpPr>
        <p:spPr/>
        <p:txBody>
          <a:bodyPr/>
          <a:lstStyle/>
          <a:p>
            <a:r>
              <a:rPr lang="da-DK" noProof="0" dirty="0" smtClean="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smtClean="0"/>
              <a:t>Indsæt tekst eller punktopstilling</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pic>
        <p:nvPicPr>
          <p:cNvPr id="44" name="Billed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3"/>
            <a:ext cx="2637874" cy="1481951"/>
          </a:xfrm>
          <a:prstGeom prst="rect">
            <a:avLst/>
          </a:prstGeom>
          <a:ln w="3175">
            <a:solidFill>
              <a:schemeClr val="accent5"/>
            </a:solidFill>
          </a:ln>
        </p:spPr>
      </p:pic>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To bokse tekst og billede med kant</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51"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31" name="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8774470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8979576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smtClean="0"/>
              <a:t>Klik på ikonet for at tilføje et billede</a:t>
            </a:r>
            <a:endParaRPr lang="da-DK" dirty="0"/>
          </a:p>
        </p:txBody>
      </p:sp>
      <p:pic>
        <p:nvPicPr>
          <p:cNvPr id="19" name="Bille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2"/>
            <a:ext cx="2637874" cy="1481951"/>
          </a:xfrm>
          <a:prstGeom prst="rect">
            <a:avLst/>
          </a:prstGeom>
          <a:ln w="3175">
            <a:solidFill>
              <a:schemeClr val="accent5"/>
            </a:solidFill>
          </a:ln>
        </p:spPr>
      </p:pic>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pic>
          <p:nvPicPr>
            <p:cNvPr id="27"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0"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40245104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735387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Date Placeholder 2"/>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p>
            <a:r>
              <a:rPr lang="da-DK" noProof="0" dirty="0" smtClean="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46671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a:t>Sammenhæng og Genbrug med Rammearkitekturen</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Governance, mål og indhold</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3883204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Date Placeholder 1"/>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433465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5" name="Pladsholder til sidefod 4"/>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6" name="Pladsholder til diasnummer 5"/>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6116848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5" name="Pladsholder til sidefod 4"/>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6" name="Pladsholder til diasnummer 5"/>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21373757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5" name="Pladsholder til sidefod 4"/>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6" name="Pladsholder til diasnummer 5"/>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5396974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6" name="Pladsholder til sidefod 5"/>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7" name="Pladsholder til diasnummer 6"/>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29394290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8" name="Pladsholder til sidefod 7"/>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9" name="Pladsholder til diasnummer 8"/>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35462617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4" name="Pladsholder til sidefod 3"/>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5" name="Pladsholder til diasnummer 4"/>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14048475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3" name="Pladsholder til sidefod 2"/>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4" name="Pladsholder til diasnummer 3"/>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1646725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6" name="Pladsholder til sidefod 5"/>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7" name="Pladsholder til diasnummer 6"/>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96508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Sammenhæng og Genbrug med Rammearkitekturen</a:t>
            </a:r>
            <a:endParaRPr lang="en-GB" dirty="0"/>
          </a:p>
        </p:txBody>
      </p:sp>
      <p:sp>
        <p:nvSpPr>
          <p:cNvPr id="4" name="Footer Placeholder 3"/>
          <p:cNvSpPr>
            <a:spLocks noGrp="1"/>
          </p:cNvSpPr>
          <p:nvPr>
            <p:ph type="ftr" sz="quarter" idx="11"/>
          </p:nvPr>
        </p:nvSpPr>
        <p:spPr/>
        <p:txBody>
          <a:body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6" name="Pladsholder til sidefod 5"/>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7" name="Pladsholder til diasnummer 6"/>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28679334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5" name="Pladsholder til sidefod 4"/>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6" name="Pladsholder til diasnummer 5"/>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4488771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pPr fontAlgn="base">
              <a:spcBef>
                <a:spcPct val="0"/>
              </a:spcBef>
              <a:spcAft>
                <a:spcPct val="0"/>
              </a:spcAft>
            </a:pPr>
            <a:fld id="{D2FD1E4D-6B93-4EE9-8A10-B8AD336451E2}" type="datetimeFigureOut">
              <a:rPr lang="da-DK" smtClean="0">
                <a:solidFill>
                  <a:prstClr val="black">
                    <a:tint val="75000"/>
                  </a:prstClr>
                </a:solidFill>
                <a:latin typeface="Arial" charset="0"/>
              </a:rPr>
              <a:pPr fontAlgn="base">
                <a:spcBef>
                  <a:spcPct val="0"/>
                </a:spcBef>
                <a:spcAft>
                  <a:spcPct val="0"/>
                </a:spcAft>
              </a:pPr>
              <a:t>18-10-2018</a:t>
            </a:fld>
            <a:endParaRPr lang="da-DK">
              <a:solidFill>
                <a:prstClr val="black">
                  <a:tint val="75000"/>
                </a:prstClr>
              </a:solidFill>
              <a:latin typeface="Arial" charset="0"/>
            </a:endParaRPr>
          </a:p>
        </p:txBody>
      </p:sp>
      <p:sp>
        <p:nvSpPr>
          <p:cNvPr id="5" name="Pladsholder til sidefod 4"/>
          <p:cNvSpPr>
            <a:spLocks noGrp="1"/>
          </p:cNvSpPr>
          <p:nvPr>
            <p:ph type="ftr" sz="quarter" idx="11"/>
          </p:nvPr>
        </p:nvSpPr>
        <p:spPr/>
        <p:txBody>
          <a:bodyPr/>
          <a:lstStyle/>
          <a:p>
            <a:pPr fontAlgn="base">
              <a:spcBef>
                <a:spcPct val="0"/>
              </a:spcBef>
              <a:spcAft>
                <a:spcPct val="0"/>
              </a:spcAft>
            </a:pPr>
            <a:endParaRPr lang="da-DK">
              <a:solidFill>
                <a:prstClr val="black">
                  <a:tint val="75000"/>
                </a:prstClr>
              </a:solidFill>
              <a:latin typeface="Arial" charset="0"/>
            </a:endParaRPr>
          </a:p>
        </p:txBody>
      </p:sp>
      <p:sp>
        <p:nvSpPr>
          <p:cNvPr id="6" name="Pladsholder til diasnummer 5"/>
          <p:cNvSpPr>
            <a:spLocks noGrp="1"/>
          </p:cNvSpPr>
          <p:nvPr>
            <p:ph type="sldNum" sz="quarter" idx="12"/>
          </p:nvPr>
        </p:nvSpPr>
        <p:spPr/>
        <p:txBody>
          <a:bodyPr/>
          <a:lstStyle/>
          <a:p>
            <a:pPr fontAlgn="base">
              <a:spcBef>
                <a:spcPct val="0"/>
              </a:spcBef>
              <a:spcAft>
                <a:spcPct val="0"/>
              </a:spcAft>
            </a:pPr>
            <a:fld id="{F8DE68CA-CE29-48B2-A76D-5FAA5388020D}" type="slidenum">
              <a:rPr lang="da-DK" smtClean="0">
                <a:solidFill>
                  <a:prstClr val="black">
                    <a:tint val="75000"/>
                  </a:prstClr>
                </a:solidFill>
                <a:latin typeface="Arial" charset="0"/>
              </a:rPr>
              <a:pPr fontAlgn="base">
                <a:spcBef>
                  <a:spcPct val="0"/>
                </a:spcBef>
                <a:spcAft>
                  <a:spcPct val="0"/>
                </a:spcAft>
              </a:pPr>
              <a:t>‹nr.›</a:t>
            </a:fld>
            <a:endParaRPr lang="da-DK">
              <a:solidFill>
                <a:prstClr val="black">
                  <a:tint val="75000"/>
                </a:prstClr>
              </a:solidFill>
              <a:latin typeface="Arial" charset="0"/>
            </a:endParaRPr>
          </a:p>
        </p:txBody>
      </p:sp>
    </p:spTree>
    <p:extLst>
      <p:ext uri="{BB962C8B-B14F-4D97-AF65-F5344CB8AC3E}">
        <p14:creationId xmlns:p14="http://schemas.microsoft.com/office/powerpoint/2010/main" val="172830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a:t>Sammenhæng og Genbrug med Rammearkitekturen</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Sammenhæng og Genbrug med Rammearkitekturen</a:t>
            </a:r>
            <a:endParaRPr lang="en-GB" dirty="0"/>
          </a:p>
        </p:txBody>
      </p:sp>
      <p:sp>
        <p:nvSpPr>
          <p:cNvPr id="4" name="Footer Placeholder 3"/>
          <p:cNvSpPr>
            <a:spLocks noGrp="1"/>
          </p:cNvSpPr>
          <p:nvPr>
            <p:ph type="ftr" sz="quarter" idx="11"/>
          </p:nvPr>
        </p:nvSpPr>
        <p:spPr/>
        <p:txBody>
          <a:body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Sammenhæng og Genbrug med Rammearkitekturen</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none"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Sammenhæng og Genbrug med Rammearkitekturen</a:t>
            </a:r>
            <a:endParaRPr lang="en-GB" dirty="0"/>
          </a:p>
        </p:txBody>
      </p:sp>
      <p:sp>
        <p:nvSpPr>
          <p:cNvPr id="3" name="Footer Placeholder 2"/>
          <p:cNvSpPr>
            <a:spLocks noGrp="1"/>
          </p:cNvSpPr>
          <p:nvPr>
            <p:ph type="ftr" sz="quarter" idx="11"/>
          </p:nvPr>
        </p:nvSpPr>
        <p:spPr/>
        <p:txBody>
          <a:bodyPr/>
          <a:lstStyle/>
          <a:p>
            <a:r>
              <a:rPr lang="da-DK"/>
              <a:t>Governance, mål og indhold</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a:xfrm>
            <a:off x="838310" y="1341251"/>
            <a:ext cx="10515382" cy="518337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itel 6"/>
          <p:cNvSpPr>
            <a:spLocks noGrp="1"/>
          </p:cNvSpPr>
          <p:nvPr>
            <p:ph type="title" hasCustomPrompt="1"/>
          </p:nvPr>
        </p:nvSpPr>
        <p:spPr>
          <a:xfrm>
            <a:off x="838310" y="549348"/>
            <a:ext cx="10515382" cy="575931"/>
          </a:xfrm>
          <a:prstGeom prst="rect">
            <a:avLst/>
          </a:prstGeom>
        </p:spPr>
        <p:txBody>
          <a:bodyPr/>
          <a:lstStyle>
            <a:lvl1pPr algn="l">
              <a:defRPr>
                <a:solidFill>
                  <a:schemeClr val="bg1"/>
                </a:solidFill>
              </a:defRPr>
            </a:lvl1pPr>
          </a:lstStyle>
          <a:p>
            <a:r>
              <a:rPr lang="da-DK" dirty="0"/>
              <a:t>KLIK FOR AT REDIGERE I MASTER</a:t>
            </a:r>
          </a:p>
        </p:txBody>
      </p:sp>
    </p:spTree>
    <p:extLst>
      <p:ext uri="{BB962C8B-B14F-4D97-AF65-F5344CB8AC3E}">
        <p14:creationId xmlns:p14="http://schemas.microsoft.com/office/powerpoint/2010/main" val="1479902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04942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411843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365279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533710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96438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07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20892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1356570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2023060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463110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09087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eller grafik</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1036302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Pladsholder til dato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 grafik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2396748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4270422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Pladsholder til dato 1"/>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Pladsholder til sidefod 2"/>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1976947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904930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300971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a:t>Sammenhæng og Genbrug med Rammearkitekturen</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1528358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Date Placeholder 2"/>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416099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4158473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Date Placeholder 1"/>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103065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a:xfrm>
            <a:off x="838310" y="1341251"/>
            <a:ext cx="10515382" cy="518337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itel 6"/>
          <p:cNvSpPr>
            <a:spLocks noGrp="1"/>
          </p:cNvSpPr>
          <p:nvPr>
            <p:ph type="title" hasCustomPrompt="1"/>
          </p:nvPr>
        </p:nvSpPr>
        <p:spPr>
          <a:xfrm>
            <a:off x="838310" y="549348"/>
            <a:ext cx="10515382" cy="575931"/>
          </a:xfrm>
          <a:prstGeom prst="rect">
            <a:avLst/>
          </a:prstGeom>
        </p:spPr>
        <p:txBody>
          <a:bodyPr/>
          <a:lstStyle>
            <a:lvl1pPr algn="l">
              <a:defRPr>
                <a:solidFill>
                  <a:schemeClr val="bg1"/>
                </a:solidFill>
              </a:defRPr>
            </a:lvl1pPr>
          </a:lstStyle>
          <a:p>
            <a:r>
              <a:rPr lang="da-DK" dirty="0"/>
              <a:t>KLIK FOR AT REDIGERE I MASTER</a:t>
            </a:r>
          </a:p>
        </p:txBody>
      </p:sp>
    </p:spTree>
    <p:extLst>
      <p:ext uri="{BB962C8B-B14F-4D97-AF65-F5344CB8AC3E}">
        <p14:creationId xmlns:p14="http://schemas.microsoft.com/office/powerpoint/2010/main" val="3574495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1325440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2929433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1423498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3529353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07772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6403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643547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965337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4095218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182751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1200424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eller grafik</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3861738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Pladsholder til dato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 grafik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2996835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371332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Pladsholder til dato 1"/>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Pladsholder til sidefod 2"/>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81253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a:t>Sammenhæng og Genbrug med Rammearkitekturen</a:t>
            </a:r>
            <a:endParaRPr lang="da-DK" noProof="0" dirty="0"/>
          </a:p>
        </p:txBody>
      </p:sp>
      <p:sp>
        <p:nvSpPr>
          <p:cNvPr id="5" name="Footer Placeholder 4"/>
          <p:cNvSpPr>
            <a:spLocks noGrp="1"/>
          </p:cNvSpPr>
          <p:nvPr>
            <p:ph type="ftr" sz="quarter" idx="11"/>
          </p:nvPr>
        </p:nvSpPr>
        <p:spPr/>
        <p:txBody>
          <a:bodyPr/>
          <a:lstStyle/>
          <a:p>
            <a:r>
              <a:rPr lang="da-DK" noProof="0"/>
              <a:t>Governance, mål og indhold</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1703848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2559465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449816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Date Placeholder 2"/>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1290907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311783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Date Placeholder 1"/>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2347458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a:xfrm>
            <a:off x="838310" y="1341251"/>
            <a:ext cx="10515382" cy="518337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itel 6"/>
          <p:cNvSpPr>
            <a:spLocks noGrp="1"/>
          </p:cNvSpPr>
          <p:nvPr>
            <p:ph type="title" hasCustomPrompt="1"/>
          </p:nvPr>
        </p:nvSpPr>
        <p:spPr>
          <a:xfrm>
            <a:off x="838310" y="549348"/>
            <a:ext cx="10515382" cy="575931"/>
          </a:xfrm>
          <a:prstGeom prst="rect">
            <a:avLst/>
          </a:prstGeom>
        </p:spPr>
        <p:txBody>
          <a:bodyPr/>
          <a:lstStyle>
            <a:lvl1pPr algn="l">
              <a:defRPr>
                <a:solidFill>
                  <a:schemeClr val="bg1"/>
                </a:solidFill>
              </a:defRPr>
            </a:lvl1pPr>
          </a:lstStyle>
          <a:p>
            <a:r>
              <a:rPr lang="da-DK" dirty="0"/>
              <a:t>KLIK FOR AT REDIGERE I MASTER</a:t>
            </a:r>
          </a:p>
        </p:txBody>
      </p:sp>
    </p:spTree>
    <p:extLst>
      <p:ext uri="{BB962C8B-B14F-4D97-AF65-F5344CB8AC3E}">
        <p14:creationId xmlns:p14="http://schemas.microsoft.com/office/powerpoint/2010/main" val="273483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480771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4196863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320651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Governance, mål og indhold</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2924742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2175754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4854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da-DK"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1212491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Pladsholder til dato 7"/>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1668879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Kapiteldias anvendes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som skilleark i forhold til </a:t>
            </a:r>
            <a:b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Skriv kapitelnummer i 0X / </a:t>
            </a:r>
            <a:b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 indsæt overskriften for kapitlet</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847480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1F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1F3B7A"/>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664698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1459101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eller grafik</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515156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Pladsholder til dato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 grafik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164219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a:t>Sammenhæng og Genbrug med Rammearkitekturen</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Governance, mål og indhold</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none"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14913351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Pladsholder til dato 1"/>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Pladsholder til sidefod 2"/>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bokse tekst og billede med kant</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1=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Underoverskrif</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Niveau 3-5</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ny linje. Brug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-tasterne 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bruges til at hoppe mellem </a:t>
              </a:r>
              <a:b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1267011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193831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Pladsholder til dato 6"/>
          <p:cNvSpPr>
            <a:spLocks noGrp="1"/>
          </p:cNvSpPr>
          <p:nvPr>
            <p:ph type="dt" sz="half"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8" name="Pladsholder til sidefod 7"/>
          <p:cNvSpPr>
            <a:spLocks noGrp="1"/>
          </p:cNvSpPr>
          <p:nvPr>
            <p:ph type="ftr" sz="quarter" idx="16"/>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på det lille billede-indsættelsesikon </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 midten af pladsholderen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Indsæt det ønskede 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 Klik </a:t>
              </a: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for at ændre</a:t>
              </a:r>
              <a:b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4. </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Ønsker du at skalere billedet, så hold </a:t>
              </a:r>
              <a:r>
                <a:rPr kumimoji="0" lang="da-DK" alt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a:ln>
                    <a:noFill/>
                  </a:ln>
                  <a:solidFill>
                    <a:prstClr val="black">
                      <a:lumMod val="75000"/>
                      <a:lumOff val="25000"/>
                    </a:prstClr>
                  </a:solidFill>
                  <a:effectLst/>
                  <a:uLnTx/>
                  <a:uFillTx/>
                  <a:latin typeface="Arial" charset="0"/>
                  <a:ea typeface="+mn-ea"/>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a:ea typeface="+mn-ea"/>
                <a:cs typeface="+mn-cs"/>
              </a:endParaRPr>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5071993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576680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Date Placeholder 2"/>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2768565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spTree>
    <p:extLst>
      <p:ext uri="{BB962C8B-B14F-4D97-AF65-F5344CB8AC3E}">
        <p14:creationId xmlns:p14="http://schemas.microsoft.com/office/powerpoint/2010/main" val="29448284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Date Placeholder 1"/>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prstClr val="white"/>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a:ln>
                  <a:noFill/>
                </a:ln>
                <a:solidFill>
                  <a:prstClr val="black">
                    <a:lumMod val="75000"/>
                    <a:lumOff val="25000"/>
                  </a:prstClr>
                </a:solidFill>
                <a:effectLst/>
                <a:uLnTx/>
                <a:uFillTx/>
                <a:latin typeface="Arial" charset="0"/>
                <a:ea typeface="+mn-ea"/>
                <a:cs typeface="+mn-cs"/>
              </a:rPr>
              <a:t>Tomt 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1876046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a:xfrm>
            <a:off x="838310" y="1341251"/>
            <a:ext cx="10515382" cy="518337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itel 6"/>
          <p:cNvSpPr>
            <a:spLocks noGrp="1"/>
          </p:cNvSpPr>
          <p:nvPr>
            <p:ph type="title" hasCustomPrompt="1"/>
          </p:nvPr>
        </p:nvSpPr>
        <p:spPr>
          <a:xfrm>
            <a:off x="838310" y="549348"/>
            <a:ext cx="10515382" cy="575931"/>
          </a:xfrm>
          <a:prstGeom prst="rect">
            <a:avLst/>
          </a:prstGeom>
        </p:spPr>
        <p:txBody>
          <a:bodyPr/>
          <a:lstStyle>
            <a:lvl1pPr algn="l">
              <a:defRPr>
                <a:solidFill>
                  <a:schemeClr val="bg1"/>
                </a:solidFill>
              </a:defRPr>
            </a:lvl1pPr>
          </a:lstStyle>
          <a:p>
            <a:r>
              <a:rPr lang="da-DK" dirty="0"/>
              <a:t>KLIK FOR AT REDIGERE I MASTER</a:t>
            </a:r>
          </a:p>
        </p:txBody>
      </p:sp>
    </p:spTree>
    <p:extLst>
      <p:ext uri="{BB962C8B-B14F-4D97-AF65-F5344CB8AC3E}">
        <p14:creationId xmlns:p14="http://schemas.microsoft.com/office/powerpoint/2010/main" val="36316647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2" name="Pladsholder til sidefod 11"/>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114991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a:t>Sammenhæng og Genbrug med Rammearkitekturen</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Governance, mål og indhold</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none"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smtClean="0"/>
              <a:t>Overskrift I to linjer</a:t>
            </a:r>
            <a:endParaRPr lang="da-DK" noProof="0" dirty="0"/>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811" y="1972"/>
            <a:ext cx="2635896" cy="1481951"/>
          </a:xfrm>
          <a:prstGeom prst="rect">
            <a:avLst/>
          </a:prstGeom>
          <a:ln w="3175">
            <a:solidFill>
              <a:schemeClr val="accent5"/>
            </a:solidFill>
          </a:ln>
        </p:spPr>
      </p:pic>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12"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7034922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smtClean="0"/>
              <a:t>Klik her og indsæt baggrundsbillede via fanen INDSÆT / Billeder</a:t>
            </a:r>
            <a:endParaRPr lang="da-DK" noProof="0" dirty="0"/>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 b="0" i="0" u="none" strike="noStrike" kern="1200" cap="none" spc="0" normalizeH="0" baseline="0" noProof="0" smtClean="0">
                <a:ln>
                  <a:noFill/>
                </a:ln>
                <a:solidFill>
                  <a:srgbClr val="E6E6E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 b="0" i="0" u="none" strike="noStrike" kern="1200" cap="none" spc="0" normalizeH="0" baseline="0" noProof="0" dirty="0">
              <a:ln>
                <a:noFill/>
              </a:ln>
              <a:solidFill>
                <a:srgbClr val="E6E6E6"/>
              </a:solidFill>
              <a:effectLst/>
              <a:uLnTx/>
              <a:uFillTx/>
              <a:latin typeface="Arial" panose="020B0604020202020204"/>
              <a:ea typeface="+mn-ea"/>
              <a:cs typeface="+mn-cs"/>
            </a:endParaRPr>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smtClean="0"/>
              <a:t>Overskrift I to linjer</a:t>
            </a:r>
            <a:endParaRPr lang="da-DK" noProof="0" dirty="0"/>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smtClean="0"/>
              <a:t>Klik, og tilføj sted og dato</a:t>
            </a:r>
            <a:endParaRPr lang="da-DK" noProof="0" dirty="0"/>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5" name="Billed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1153" y="1972"/>
            <a:ext cx="2634579" cy="1481951"/>
          </a:xfrm>
          <a:prstGeom prst="rect">
            <a:avLst/>
          </a:prstGeom>
          <a:ln w="3175">
            <a:solidFill>
              <a:schemeClr val="accent5"/>
            </a:solidFill>
          </a:ln>
        </p:spPr>
      </p:pic>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9"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Titeldias med billede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og EMNE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Sidehoved og Sidefod</a:t>
            </a:r>
            <a:endPar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TITEL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indsæt din TITEL-tekst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Dobbeltklik i feltet med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EMNE</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indsæt din EMNE-tekst</a:t>
            </a: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5.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fra “drop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521888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1116226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785325" y="0"/>
            <a:ext cx="2641312" cy="1486832"/>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Indsæt agenda overskrift</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smtClean="0"/>
              <a:t>Indsæt agendapunkt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Agenda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1-2</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pic>
        <p:nvPicPr>
          <p:cNvPr id="19"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5353025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477101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kant</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smtClean="0"/>
              <a:t>0X /</a:t>
            </a:r>
          </a:p>
        </p:txBody>
      </p:sp>
      <p:pic>
        <p:nvPicPr>
          <p:cNvPr id="15"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48902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88B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Pladsholder til dato 7"/>
          <p:cNvSpPr>
            <a:spLocks noGrp="1"/>
          </p:cNvSpPr>
          <p:nvPr>
            <p:ph type="dt" sz="half" idx="10"/>
          </p:nvPr>
        </p:nvSpPr>
        <p:spPr/>
        <p:txBody>
          <a:bodyPr/>
          <a:lstStyle>
            <a:lvl1pPr>
              <a:defRPr>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10" name="Pladsholder til slidenummer 9"/>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farvet baggrund</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1177212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smtClean="0"/>
              <a:t>Klik her og indsæt baggrundsbillede via fanen INDSÆT / Billeder</a:t>
            </a:r>
            <a:endParaRPr lang="da-DK" noProof="0" dirty="0"/>
          </a:p>
        </p:txBody>
      </p:sp>
      <p:sp>
        <p:nvSpPr>
          <p:cNvPr id="10" name="Pladsholder til dato 9"/>
          <p:cNvSpPr>
            <a:spLocks noGrp="1"/>
          </p:cNvSpPr>
          <p:nvPr>
            <p:ph type="dt" sz="half" idx="14"/>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prstClr val="white"/>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1" name="Pladsholder til sidefod 10"/>
          <p:cNvSpPr>
            <a:spLocks noGrp="1"/>
          </p:cNvSpPr>
          <p:nvPr>
            <p:ph type="ftr"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smtClean="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 med billede</a:t>
            </a:r>
          </a:p>
          <a:p>
            <a:pPr marL="0" marR="0" lvl="0" indent="0" algn="r" defTabSz="914400" rtl="0" eaLnBrk="1" fontAlgn="auto" latinLnBrk="0" hangingPunct="1">
              <a:lnSpc>
                <a:spcPct val="100000"/>
              </a:lnSpc>
              <a:spcBef>
                <a:spcPts val="0"/>
              </a:spcBef>
              <a:spcAft>
                <a:spcPts val="300"/>
              </a:spcAft>
              <a:buClrTx/>
              <a:buSzTx/>
              <a:buFontTx/>
              <a:buNone/>
              <a:tabLst/>
              <a:defRPr/>
            </a:pPr>
            <a:endParaRPr kumimoji="0" lang="en-GB"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Kapiteldias anvendes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som skilleark i forhold til </a:t>
            </a:r>
            <a:b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oplæggets emner</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Skriv kapitelnummer i 0X / </a:t>
            </a:r>
            <a:b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br>
            <a:r>
              <a:rPr kumimoji="0" lang="da-DK" sz="10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rPr>
              <a:t>og indsæt overskriften for kapitlet</a:t>
            </a:r>
            <a:endPar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 baggrundsbillede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1.</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Klik på den grå baggrund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2.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fanen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klik på knappen Billeder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3.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Find ønsket billede og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Indsæt</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4. Klik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Beskær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for at ændre</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billedets fokus/størrelse</a:t>
              </a:r>
            </a:p>
            <a:p>
              <a:pPr marL="0" marR="0" lvl="0" indent="0" algn="r" defTabSz="914400" rtl="0" eaLnBrk="1" fontAlgn="auto" latinLnBrk="0" hangingPunct="1">
                <a:lnSpc>
                  <a:spcPct val="100000"/>
                </a:lnSpc>
                <a:spcBef>
                  <a:spcPct val="0"/>
                </a:spcBef>
                <a:spcAft>
                  <a:spcPts val="240"/>
                </a:spcAft>
                <a:buClrTx/>
                <a:buSzTx/>
                <a:buFontTx/>
                <a:buNone/>
                <a:tabLst/>
                <a:defRPr/>
              </a:pP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5.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Ønsker du at skalere billedet,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så hold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SHIFT</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-knappen nede, mens </a:t>
              </a:r>
              <a:b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b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rPr>
                <a:t>der trækkes i billedets hjørner</a:t>
              </a:r>
            </a:p>
            <a:p>
              <a:pPr marL="0" marR="0" lvl="0" indent="0" algn="r" defTabSz="914400" rtl="0" eaLnBrk="1" fontAlgn="auto" latinLnBrk="0" hangingPunct="1">
                <a:lnSpc>
                  <a:spcPct val="100000"/>
                </a:lnSpc>
                <a:spcBef>
                  <a:spcPct val="0"/>
                </a:spcBef>
                <a:spcAft>
                  <a:spcPts val="240"/>
                </a:spcAft>
                <a:buClrTx/>
                <a:buSzTx/>
                <a:buFontTx/>
                <a:buNone/>
                <a:tabLst/>
                <a:defRPr/>
              </a:pPr>
              <a:endParaRPr kumimoji="0" lang="da-DK" altLang="da-DK" sz="1200" b="0" i="0" u="none" strike="noStrike" kern="1200" cap="none" spc="0" normalizeH="0" baseline="0" noProof="1" smtClean="0">
                <a:ln>
                  <a:noFill/>
                </a:ln>
                <a:solidFill>
                  <a:prstClr val="black">
                    <a:lumMod val="75000"/>
                    <a:lumOff val="25000"/>
                  </a:prstClr>
                </a:solidFill>
                <a:effectLst/>
                <a:uLnTx/>
                <a:uFillTx/>
                <a:latin typeface="Arial" charset="0"/>
                <a:ea typeface="+mn-ea"/>
                <a:cs typeface="Arial"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6.</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 Forsvinder din tekst, højreklik på billedet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og 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Placer bagest, </a:t>
              </a: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eller højreklik og </a:t>
              </a:r>
              <a:b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br>
              <a:r>
                <a:rPr kumimoji="0" lang="da-DK" sz="1000" b="0"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vælg </a:t>
              </a:r>
              <a:r>
                <a:rPr kumimoji="0" lang="da-DK" sz="1000" b="1" i="0" u="none" strike="noStrike" kern="1200" cap="none" spc="0" normalizeH="0" baseline="0" noProof="1" smtClean="0">
                  <a:ln>
                    <a:noFill/>
                  </a:ln>
                  <a:solidFill>
                    <a:prstClr val="black">
                      <a:lumMod val="75000"/>
                      <a:lumOff val="25000"/>
                    </a:prstClr>
                  </a:solidFill>
                  <a:effectLst/>
                  <a:uLnTx/>
                  <a:uFillTx/>
                  <a:latin typeface="Arial" charset="0"/>
                  <a:ea typeface="+mn-ea"/>
                  <a:cs typeface="+mn-cs"/>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1">
                  <a:ln>
                    <a:noFill/>
                  </a:ln>
                  <a:solidFill>
                    <a:prstClr val="white"/>
                  </a:solidFill>
                  <a:effectLst/>
                  <a:uLnTx/>
                  <a:uFillTx/>
                  <a:latin typeface="Arial" panose="020B0604020202020204"/>
                  <a:ea typeface="+mn-ea"/>
                  <a:cs typeface="+mn-cs"/>
                </a:endParaRPr>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smtClean="0"/>
              <a:t>Indsæt tekst eller statement I flere linjer</a:t>
            </a:r>
            <a:endParaRPr lang="da-DK" noProof="0" dirty="0"/>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smtClean="0"/>
              <a:t>0X /</a:t>
            </a:r>
          </a:p>
        </p:txBody>
      </p:sp>
    </p:spTree>
    <p:extLst>
      <p:ext uri="{BB962C8B-B14F-4D97-AF65-F5344CB8AC3E}">
        <p14:creationId xmlns:p14="http://schemas.microsoft.com/office/powerpoint/2010/main" val="31133333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1F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1F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da-DK" noProof="0" dirty="0"/>
          </a:p>
        </p:txBody>
      </p:sp>
      <p:sp>
        <p:nvSpPr>
          <p:cNvPr id="3" name="Content Placeholder 2"/>
          <p:cNvSpPr>
            <a:spLocks noGrp="1"/>
          </p:cNvSpPr>
          <p:nvPr>
            <p:ph idx="1" hasCustomPrompt="1"/>
          </p:nvPr>
        </p:nvSpPr>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a:t>
            </a:r>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0" name="Pladsholder til sli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22" name="Billed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1530000"/>
            <a:ext cx="2642919" cy="1485899"/>
          </a:xfrm>
          <a:prstGeom prst="rect">
            <a:avLst/>
          </a:prstGeom>
          <a:ln w="3175">
            <a:solidFill>
              <a:schemeClr val="accent5"/>
            </a:solidFill>
          </a:ln>
        </p:spPr>
      </p:pic>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spTree>
    <p:extLst>
      <p:ext uri="{BB962C8B-B14F-4D97-AF65-F5344CB8AC3E}">
        <p14:creationId xmlns:p14="http://schemas.microsoft.com/office/powerpoint/2010/main" val="96505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Pladsholder til dato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8" name="Pladsholder til sidefod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smtClean="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smtClean="0"/>
              <a:t>Indsæt tekst/punktopstilling eller klik på ikonerne for at indsætte tabel, graf, </a:t>
            </a:r>
            <a:r>
              <a:rPr lang="da-DK" noProof="0" dirty="0" err="1" smtClean="0"/>
              <a:t>SmartArt</a:t>
            </a:r>
            <a:r>
              <a:rPr lang="da-DK" noProof="0" dirty="0" smtClean="0"/>
              <a:t> eller video, brug andet layout til billedindsættelse (Billede med kant)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3" name="Billed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1" y="1530000"/>
            <a:ext cx="2642917" cy="1485898"/>
          </a:xfrm>
          <a:prstGeom prst="rect">
            <a:avLst/>
          </a:prstGeom>
          <a:ln w="3175">
            <a:solidFill>
              <a:schemeClr val="accent5"/>
            </a:solidFill>
          </a:ln>
        </p:spPr>
      </p:pic>
      <p:sp>
        <p:nvSpPr>
          <p:cNvPr id="9" name="Pladsholder til slide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eller grafik med kant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 og 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1=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Underoverskrif</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for at få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2 = Almindelig tekst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Klik på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TAB</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-tasten én gang til for at få</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Niveau 3-5</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Punktopstilling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Tryk</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ENTER </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 ny linje. Brug </a:t>
              </a:r>
              <a:r>
                <a:rPr kumimoji="0" lang="da-DK"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SHIFT+TAB</a:t>
              </a:r>
              <a:r>
                <a:rPr kumimoji="0" lang="da-DK"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-tasterne for at komme tilbage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kan </a:t>
              </a:r>
              <a:r>
                <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Forøg og Formindsk listeniveau </a:t>
              </a: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bruges til at hoppe mellem </a:t>
              </a:r>
              <a:b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nb-NO" altLang="da-DK"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tekst-typografierne</a:t>
              </a:r>
              <a:endParaRPr kumimoji="0" lang="nb-NO" altLang="da-DK" sz="1000" b="1"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Højreklik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på slide i venstre side </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Vælg et passende layout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a:r>
            <a:b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b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fra </a:t>
            </a:r>
            <a:r>
              <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“drop ned” </a:t>
            </a:r>
            <a:r>
              <a:rPr kumimoji="0" lang="en-GB" sz="1000" b="0" i="0"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menuen</a:t>
            </a:r>
            <a:endParaRPr kumimoji="0" lang="en-GB" sz="1000" b="0" i="0"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Alternativt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kan du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vælge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layout </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direkte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under knappen </a:t>
            </a:r>
            <a:r>
              <a:rPr kumimoji="0" lang="en-GB" sz="1000" b="1"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Nyt </a:t>
            </a:r>
            <a:r>
              <a:rPr kumimoji="0" lang="en-GB" sz="1000" b="1"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slide</a:t>
            </a:r>
            <a:r>
              <a:rPr kumimoji="0" lang="en-GB" sz="1000" b="0" i="1" u="none" strike="noStrike" kern="1200" cap="none" spc="0" normalizeH="0" baseline="0" noProof="1" smtClean="0">
                <a:ln>
                  <a:noFill/>
                </a:ln>
                <a:solidFill>
                  <a:prstClr val="black">
                    <a:lumMod val="75000"/>
                    <a:lumOff val="25000"/>
                  </a:prstClr>
                </a:solidFill>
                <a:effectLst/>
                <a:uLnTx/>
                <a:uFillTx/>
                <a:latin typeface="Arial" panose="020B0604020202020204"/>
                <a:ea typeface="+mn-ea"/>
                <a:cs typeface="Arial" panose="020B0604020202020204" pitchFamily="34" charset="0"/>
              </a:rPr>
              <a:t>, når </a:t>
            </a:r>
            <a:r>
              <a:rPr kumimoji="0" lang="en-GB" sz="1000" b="0" i="1" u="none" strike="noStrike" kern="1200" cap="none" spc="0" normalizeH="0" baseline="0" noProof="1">
                <a:ln>
                  <a:noFill/>
                </a:ln>
                <a:solidFill>
                  <a:prstClr val="black">
                    <a:lumMod val="75000"/>
                    <a:lumOff val="25000"/>
                  </a:prstClr>
                </a:solidFill>
                <a:effectLst/>
                <a:uLnTx/>
                <a:uFillTx/>
                <a:latin typeface="Arial" panose="020B0604020202020204"/>
                <a:ea typeface="+mn-ea"/>
                <a:cs typeface="Arial" panose="020B0604020202020204" pitchFamily="34" charset="0"/>
              </a:rPr>
              <a:t>du laver et nyt slide</a:t>
            </a:r>
          </a:p>
        </p:txBody>
      </p:sp>
      <p:pic>
        <p:nvPicPr>
          <p:cNvPr id="23"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5109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emf"/><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emf"/><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image" Target="../media/image1.emf"/><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image" Target="../media/image1.emf"/><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image" Target="../media/image1.emf"/><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1"/>
            <a:r>
              <a:rPr lang="en-US" dirty="0" smtClean="0"/>
              <a:t>Second </a:t>
            </a:r>
            <a:r>
              <a:rPr lang="en-US" dirty="0"/>
              <a:t>level</a:t>
            </a:r>
          </a:p>
          <a:p>
            <a:pPr lvl="2"/>
            <a:r>
              <a:rPr lang="en-US" dirty="0"/>
              <a:t>Third </a:t>
            </a:r>
            <a:r>
              <a:rPr lang="en-US" dirty="0" smtClean="0"/>
              <a:t>level</a:t>
            </a:r>
            <a:endParaRPr lang="en-US" dirty="0"/>
          </a:p>
          <a:p>
            <a:pPr lvl="3"/>
            <a:r>
              <a:rPr lang="en-US" dirty="0"/>
              <a:t>Fourth level</a:t>
            </a:r>
          </a:p>
          <a:p>
            <a:pPr lvl="4"/>
            <a:r>
              <a:rPr lang="en-US" dirty="0"/>
              <a:t>Fifth </a:t>
            </a:r>
            <a:r>
              <a:rPr lang="en-US" dirty="0" smtClean="0"/>
              <a:t>level</a:t>
            </a:r>
            <a:endParaRPr lang="en-US" dirty="0"/>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Sammenhæng og Genbrug med Rammearkitekturen</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err="1"/>
              <a:t>Governance</a:t>
            </a:r>
            <a:r>
              <a:rPr lang="da-DK" dirty="0"/>
              <a:t>, mål og indhold</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 id="2147483679" r:id="rId22"/>
  </p:sldLayoutIdLst>
  <p:timing>
    <p:tnLst>
      <p:par>
        <p:cTn id="1" dur="indefinite" restart="never" nodeType="tmRoot"/>
      </p:par>
    </p:tnLst>
  </p:timing>
  <p:hf sldNum="0" hdr="0"/>
  <p:txStyles>
    <p:titleStyle>
      <a:lvl1pPr algn="l" defTabSz="685800" rtl="0" eaLnBrk="1" latinLnBrk="0" hangingPunct="1">
        <a:lnSpc>
          <a:spcPct val="83000"/>
        </a:lnSpc>
        <a:spcBef>
          <a:spcPct val="0"/>
        </a:spcBef>
        <a:buNone/>
        <a:defRPr sz="36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1" name="Logo"/>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618816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1" name="Logo"/>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05256056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Sammenhæng og Genbrug med Rammearkitekturen</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a:ea typeface="+mn-ea"/>
                <a:cs typeface="+mn-cs"/>
              </a:rPr>
              <a:t>Governance, mål og indhold</a:t>
            </a:r>
            <a:endParaRPr kumimoji="0" lang="en-GB" sz="1000" b="1" i="0" u="none" strike="noStrike" kern="1200" cap="all" spc="0" normalizeH="0" baseline="0" noProof="0" dirty="0">
              <a:ln>
                <a:noFill/>
              </a:ln>
              <a:solidFill>
                <a:srgbClr val="003B7A"/>
              </a:solidFill>
              <a:effectLst/>
              <a:uLnTx/>
              <a:uFillTx/>
              <a:latin typeface="Arial"/>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a:ea typeface="+mn-ea"/>
              <a:cs typeface="+mn-cs"/>
            </a:endParaRPr>
          </a:p>
        </p:txBody>
      </p:sp>
      <p:pic>
        <p:nvPicPr>
          <p:cNvPr id="11" name="Logo"/>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31455509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93671148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Lst>
  <p:hf sldNum="0" hdr="0" ft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89650167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Lst>
  <p:hf sldNum="0" hdr="0" ft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smtClean="0">
                <a:ln>
                  <a:noFill/>
                </a:ln>
                <a:solidFill>
                  <a:srgbClr val="003B7A"/>
                </a:solidFill>
                <a:effectLst/>
                <a:uLnTx/>
                <a:uFillTx/>
                <a:latin typeface="Arial" panose="020B0604020202020204"/>
                <a:ea typeface="+mn-ea"/>
                <a:cs typeface="+mn-cs"/>
              </a:rPr>
              <a:t>26-10-2017</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003B7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67656619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Lst>
  <p:hf sldNum="0" hdr="0" ft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1E4D-6B93-4EE9-8A10-B8AD336451E2}" type="datetimeFigureOut">
              <a:rPr lang="da-DK" smtClean="0">
                <a:solidFill>
                  <a:prstClr val="black">
                    <a:tint val="75000"/>
                  </a:prstClr>
                </a:solidFill>
              </a:rPr>
              <a:pPr/>
              <a:t>18-10-2018</a:t>
            </a:fld>
            <a:endParaRPr lang="da-DK">
              <a:solidFill>
                <a:prstClr val="black">
                  <a:tint val="75000"/>
                </a:prstClr>
              </a:solidFill>
            </a:endParaRPr>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E68CA-CE29-48B2-A76D-5FAA5388020D}"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487333240"/>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br@favrskov.d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15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dirty="0" smtClean="0"/>
              <a:t>24. arkitekturrådsmøde  -  7. december 2017</a:t>
            </a:r>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641474" y="1819282"/>
            <a:ext cx="9123364" cy="1411200"/>
          </a:xfrm>
        </p:spPr>
        <p:txBody>
          <a:bodyPr/>
          <a:lstStyle/>
          <a:p>
            <a:r>
              <a:rPr lang="da-DK" dirty="0" smtClean="0"/>
              <a:t>Formandens beretning</a:t>
            </a:r>
            <a:endParaRPr lang="da-DK" dirty="0"/>
          </a:p>
        </p:txBody>
      </p:sp>
      <p:sp>
        <p:nvSpPr>
          <p:cNvPr id="5" name="Titel 3"/>
          <p:cNvSpPr txBox="1">
            <a:spLocks/>
          </p:cNvSpPr>
          <p:nvPr/>
        </p:nvSpPr>
        <p:spPr>
          <a:xfrm>
            <a:off x="1740085" y="4096318"/>
            <a:ext cx="9123364" cy="1411200"/>
          </a:xfrm>
          <a:prstGeom prst="rect">
            <a:avLst/>
          </a:prstGeom>
        </p:spPr>
        <p:txBody>
          <a:bodyPr vert="horz" lIns="0" tIns="0" rIns="0" bIns="0" rtlCol="0" anchor="b" anchorCtr="0">
            <a:noAutofit/>
          </a:bodyPr>
          <a:lstStyle>
            <a:lvl1pPr algn="l" defTabSz="685800" rtl="0" eaLnBrk="1" latinLnBrk="0" hangingPunct="1">
              <a:lnSpc>
                <a:spcPct val="80000"/>
              </a:lnSpc>
              <a:spcBef>
                <a:spcPct val="0"/>
              </a:spcBef>
              <a:buNone/>
              <a:defRPr sz="5000" b="0" kern="1200" cap="all" spc="-100" baseline="0">
                <a:solidFill>
                  <a:srgbClr val="003B7A"/>
                </a:solidFill>
                <a:latin typeface="Arial Black" panose="020B0A04020102020204" pitchFamily="34" charset="0"/>
                <a:ea typeface="+mj-ea"/>
                <a:cs typeface="+mj-cs"/>
              </a:defRPr>
            </a:lvl1pPr>
          </a:lstStyle>
          <a:p>
            <a:endParaRPr lang="da-DK" dirty="0"/>
          </a:p>
        </p:txBody>
      </p:sp>
      <p:sp>
        <p:nvSpPr>
          <p:cNvPr id="8" name="Titel 3"/>
          <p:cNvSpPr txBox="1">
            <a:spLocks/>
          </p:cNvSpPr>
          <p:nvPr/>
        </p:nvSpPr>
        <p:spPr>
          <a:xfrm>
            <a:off x="2003612" y="3746613"/>
            <a:ext cx="8044982" cy="1411200"/>
          </a:xfrm>
          <a:prstGeom prst="rect">
            <a:avLst/>
          </a:prstGeom>
        </p:spPr>
        <p:txBody>
          <a:bodyPr vert="horz" lIns="0" tIns="0" rIns="0" bIns="0" rtlCol="0" anchor="b" anchorCtr="0">
            <a:noAutofit/>
          </a:bodyPr>
          <a:lstStyle>
            <a:lvl1pPr algn="l" defTabSz="685800" rtl="0" eaLnBrk="1" latinLnBrk="0" hangingPunct="1">
              <a:lnSpc>
                <a:spcPct val="80000"/>
              </a:lnSpc>
              <a:spcBef>
                <a:spcPct val="0"/>
              </a:spcBef>
              <a:buNone/>
              <a:defRPr sz="5000" b="0" kern="1200" cap="all" spc="-100" baseline="0">
                <a:solidFill>
                  <a:srgbClr val="003B7A"/>
                </a:solidFill>
                <a:latin typeface="Arial Black" panose="020B0A04020102020204" pitchFamily="34" charset="0"/>
                <a:ea typeface="+mj-ea"/>
                <a:cs typeface="+mj-cs"/>
              </a:defRPr>
            </a:lvl1pPr>
          </a:lstStyle>
          <a:p>
            <a:endParaRPr lang="da-DK" sz="3200" cap="none" dirty="0"/>
          </a:p>
          <a:p>
            <a:r>
              <a:rPr lang="da-DK" sz="3200" cap="none" dirty="0" smtClean="0"/>
              <a:t>Kommunernes It-Arkitekturråd</a:t>
            </a:r>
            <a:endParaRPr lang="da-DK" sz="3200" cap="none" dirty="0"/>
          </a:p>
        </p:txBody>
      </p:sp>
      <p:sp>
        <p:nvSpPr>
          <p:cNvPr id="6" name="Rektangel 5"/>
          <p:cNvSpPr/>
          <p:nvPr/>
        </p:nvSpPr>
        <p:spPr>
          <a:xfrm>
            <a:off x="7960179" y="5735171"/>
            <a:ext cx="3684974" cy="9278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r>
              <a:rPr lang="da-DK" sz="1600" dirty="0" smtClean="0">
                <a:solidFill>
                  <a:schemeClr val="tx1"/>
                </a:solidFill>
              </a:rPr>
              <a:t>Henrik Brix, Favrskov Kommune</a:t>
            </a:r>
          </a:p>
          <a:p>
            <a:pPr>
              <a:lnSpc>
                <a:spcPct val="104000"/>
              </a:lnSpc>
            </a:pPr>
            <a:r>
              <a:rPr lang="da-DK" sz="1600" dirty="0" smtClean="0">
                <a:solidFill>
                  <a:schemeClr val="tx1"/>
                </a:solidFill>
                <a:hlinkClick r:id="rId3"/>
              </a:rPr>
              <a:t>hbr@favrskov.dk</a:t>
            </a:r>
            <a:r>
              <a:rPr lang="da-DK" sz="1600" dirty="0" smtClean="0">
                <a:solidFill>
                  <a:schemeClr val="tx1"/>
                </a:solidFill>
              </a:rPr>
              <a:t> – 20 29 50 04</a:t>
            </a:r>
          </a:p>
        </p:txBody>
      </p:sp>
    </p:spTree>
    <p:extLst>
      <p:ext uri="{BB962C8B-B14F-4D97-AF65-F5344CB8AC3E}">
        <p14:creationId xmlns:p14="http://schemas.microsoft.com/office/powerpoint/2010/main" val="1683859250"/>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908174" y="1980535"/>
            <a:ext cx="8837979" cy="3770313"/>
          </a:xfrm>
          <a:prstGeom prst="rect">
            <a:avLst/>
          </a:prstGeom>
        </p:spPr>
        <p:txBody>
          <a:bodyPr rIns="0"/>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Ekstern styregruppe for </a:t>
            </a:r>
            <a:r>
              <a:rPr lang="da-DK" sz="2800" dirty="0" err="1"/>
              <a:t>SaGeRa</a:t>
            </a:r>
            <a:r>
              <a:rPr lang="da-DK" sz="2800" dirty="0"/>
              <a:t> </a:t>
            </a:r>
            <a:r>
              <a:rPr lang="da-DK" sz="2800" dirty="0" smtClean="0"/>
              <a:t> </a:t>
            </a:r>
          </a:p>
          <a:p>
            <a:endParaRPr lang="da-DK" sz="2800" dirty="0" smtClean="0"/>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pic>
        <p:nvPicPr>
          <p:cNvPr id="8" name="Billede 7"/>
          <p:cNvPicPr>
            <a:picLocks noChangeAspect="1"/>
          </p:cNvPicPr>
          <p:nvPr/>
        </p:nvPicPr>
        <p:blipFill rotWithShape="1">
          <a:blip r:embed="rId5"/>
          <a:srcRect l="15359" t="21382" r="7205" b="1251"/>
          <a:stretch/>
        </p:blipFill>
        <p:spPr>
          <a:xfrm>
            <a:off x="2586891" y="2495441"/>
            <a:ext cx="8159262" cy="4362559"/>
          </a:xfrm>
          <a:prstGeom prst="rect">
            <a:avLst/>
          </a:prstGeom>
          <a:ln>
            <a:solidFill>
              <a:schemeClr val="accent2"/>
            </a:solidFill>
          </a:ln>
        </p:spPr>
      </p:pic>
    </p:spTree>
    <p:extLst>
      <p:ext uri="{BB962C8B-B14F-4D97-AF65-F5344CB8AC3E}">
        <p14:creationId xmlns:p14="http://schemas.microsoft.com/office/powerpoint/2010/main" val="190013012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908174" y="1980535"/>
            <a:ext cx="8837979" cy="3770313"/>
          </a:xfrm>
          <a:prstGeom prst="rect">
            <a:avLst/>
          </a:prstGeom>
        </p:spPr>
        <p:txBody>
          <a:bodyPr rIns="0"/>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endParaRPr lang="da-DK" sz="2800" dirty="0" smtClean="0"/>
          </a:p>
          <a:p>
            <a:r>
              <a:rPr lang="da-DK" sz="2800" dirty="0" smtClean="0"/>
              <a:t>Eksempler på oplæg jeg har holdt</a:t>
            </a:r>
          </a:p>
          <a:p>
            <a:r>
              <a:rPr lang="da-DK" sz="2800" dirty="0" smtClean="0"/>
              <a:t>Formandsskifte i 2018</a:t>
            </a:r>
          </a:p>
          <a:p>
            <a:r>
              <a:rPr lang="da-DK" sz="2800" dirty="0" smtClean="0"/>
              <a:t>Dilemmaet om manglende kobling mellem koncept og fysik?</a:t>
            </a:r>
          </a:p>
          <a:p>
            <a:endParaRPr lang="da-DK" sz="2800" dirty="0" smtClean="0"/>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pic>
        <p:nvPicPr>
          <p:cNvPr id="5" name="Billede 4"/>
          <p:cNvPicPr>
            <a:picLocks noChangeAspect="1"/>
          </p:cNvPicPr>
          <p:nvPr/>
        </p:nvPicPr>
        <p:blipFill>
          <a:blip r:embed="rId5"/>
          <a:stretch>
            <a:fillRect/>
          </a:stretch>
        </p:blipFill>
        <p:spPr>
          <a:xfrm>
            <a:off x="6" y="57352"/>
            <a:ext cx="11238517" cy="6825766"/>
          </a:xfrm>
          <a:prstGeom prst="rect">
            <a:avLst/>
          </a:prstGeom>
        </p:spPr>
      </p:pic>
      <p:sp>
        <p:nvSpPr>
          <p:cNvPr id="9" name="Tekstfelt 8"/>
          <p:cNvSpPr txBox="1"/>
          <p:nvPr/>
        </p:nvSpPr>
        <p:spPr>
          <a:xfrm>
            <a:off x="1328190" y="2386554"/>
            <a:ext cx="9417963" cy="1323439"/>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Ambassadører men ikke dommere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(af gode grunde)</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7402273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12496800" cy="6858000"/>
          </a:xfrm>
          <a:prstGeom prst="rect">
            <a:avLst/>
          </a:prstGeom>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7" name="Pladsholder til tekst 4"/>
          <p:cNvSpPr txBox="1">
            <a:spLocks/>
          </p:cNvSpPr>
          <p:nvPr/>
        </p:nvSpPr>
        <p:spPr>
          <a:xfrm>
            <a:off x="3328416" y="1642207"/>
            <a:ext cx="575028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pPr algn="ctr"/>
            <a:r>
              <a:rPr lang="da-DK" sz="2800" b="0" dirty="0">
                <a:solidFill>
                  <a:schemeClr val="bg1"/>
                </a:solidFill>
              </a:rPr>
              <a:t>Rammearkitekturen er fundamentet for, at kommunerne anskaffer effektive digitale løsninger, der styrker den kommunale opgaveløsning og skaber sammenhæng på tværs. Det sker med borgeren i centrum og på et åbent </a:t>
            </a:r>
            <a:r>
              <a:rPr lang="da-DK" sz="2800" b="0" dirty="0" smtClean="0">
                <a:solidFill>
                  <a:schemeClr val="bg1"/>
                </a:solidFill>
              </a:rPr>
              <a:t>marked.</a:t>
            </a:r>
            <a:endParaRPr lang="da-DK" sz="4400" dirty="0" smtClean="0">
              <a:solidFill>
                <a:schemeClr val="bg1"/>
              </a:solidFill>
            </a:endParaRPr>
          </a:p>
        </p:txBody>
      </p:sp>
    </p:spTree>
    <p:extLst>
      <p:ext uri="{BB962C8B-B14F-4D97-AF65-F5344CB8AC3E}">
        <p14:creationId xmlns:p14="http://schemas.microsoft.com/office/powerpoint/2010/main" val="17096383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908174" y="1980535"/>
            <a:ext cx="8837979" cy="3770313"/>
          </a:xfrm>
          <a:prstGeom prst="rect">
            <a:avLst/>
          </a:prstGeom>
        </p:spPr>
        <p:txBody>
          <a:bodyPr rIns="0"/>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HBX Skal færdiggøres</a:t>
            </a:r>
          </a:p>
          <a:p>
            <a:pPr>
              <a:buNone/>
            </a:pPr>
            <a:r>
              <a:rPr lang="da-DK" sz="2800" dirty="0" smtClean="0"/>
              <a:t>Noget om arkitekturnetværket/</a:t>
            </a:r>
            <a:r>
              <a:rPr lang="da-DK" sz="2800" dirty="0" err="1" smtClean="0"/>
              <a:t>ne</a:t>
            </a:r>
            <a:r>
              <a:rPr lang="da-DK" sz="2800" dirty="0" smtClean="0"/>
              <a:t> – nøgletal</a:t>
            </a:r>
          </a:p>
          <a:p>
            <a:pPr marL="781200" lvl="1" indent="-457200"/>
            <a:r>
              <a:rPr lang="da-DK" sz="2400" dirty="0" smtClean="0"/>
              <a:t>Antal deltagere</a:t>
            </a:r>
          </a:p>
          <a:p>
            <a:pPr marL="781200" lvl="1" indent="-457200"/>
            <a:r>
              <a:rPr lang="da-DK" sz="2400" dirty="0" smtClean="0"/>
              <a:t>Tilfredsheden </a:t>
            </a:r>
          </a:p>
          <a:p>
            <a:pPr marL="781200" lvl="1" indent="-457200"/>
            <a:r>
              <a:rPr lang="da-DK" sz="2400" dirty="0" smtClean="0"/>
              <a:t>Flere relevante </a:t>
            </a:r>
            <a:r>
              <a:rPr lang="da-DK" sz="2400" dirty="0" err="1" smtClean="0"/>
              <a:t>KPI’er</a:t>
            </a:r>
            <a:r>
              <a:rPr lang="da-DK" sz="2400" dirty="0" smtClean="0"/>
              <a:t>?</a:t>
            </a:r>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Tree>
    <p:extLst>
      <p:ext uri="{BB962C8B-B14F-4D97-AF65-F5344CB8AC3E}">
        <p14:creationId xmlns:p14="http://schemas.microsoft.com/office/powerpoint/2010/main" val="1347729151"/>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https://www.colourbox.dk/download/preview/id/11100756/ts/1510431531/auth/4564714d057581a1887245b4088b6bf1b9a6b17dd08f65e6b5a0bb1f3130c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296" y="1417638"/>
            <a:ext cx="2849074" cy="244341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3"/>
          <p:cNvSpPr txBox="1">
            <a:spLocks/>
          </p:cNvSpPr>
          <p:nvPr/>
        </p:nvSpPr>
        <p:spPr>
          <a:xfrm>
            <a:off x="2207568" y="548680"/>
            <a:ext cx="8099803" cy="720080"/>
          </a:xfrm>
          <a:prstGeom prst="rect">
            <a:avLst/>
          </a:prstGeom>
        </p:spPr>
        <p:txBody>
          <a:bodyPr vert="horz" lIns="0" tIns="0" rIns="0" bIns="0" rtlCol="0" anchor="b" anchorCtr="0">
            <a:noAutofit/>
          </a:bodyPr>
          <a:lst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a:lstStyle>
          <a:p>
            <a:pPr>
              <a:defRPr/>
            </a:pPr>
            <a:r>
              <a:rPr lang="da-DK" sz="3200" dirty="0">
                <a:latin typeface="Arial" panose="020B0604020202020204"/>
              </a:rPr>
              <a:t>Kommunernes It-arkitekturnetværk</a:t>
            </a:r>
          </a:p>
        </p:txBody>
      </p:sp>
      <p:sp>
        <p:nvSpPr>
          <p:cNvPr id="10" name="Pladsholder til tekst 4"/>
          <p:cNvSpPr txBox="1">
            <a:spLocks/>
          </p:cNvSpPr>
          <p:nvPr/>
        </p:nvSpPr>
        <p:spPr>
          <a:xfrm>
            <a:off x="1991545" y="1662093"/>
            <a:ext cx="8099801" cy="3770313"/>
          </a:xfrm>
          <a:prstGeom prst="rect">
            <a:avLst/>
          </a:prstGeom>
        </p:spPr>
        <p:txBody>
          <a:bodyPr vert="horz" lIns="0" tIns="0" rIns="0" bIns="0" rtlCol="0">
            <a:noAutofit/>
          </a:bodyPr>
          <a:lstStyle>
            <a:lvl1pPr marL="180000" indent="-180000" algn="l" defTabSz="685800" rtl="0" eaLnBrk="1" latinLnBrk="0" hangingPunct="1">
              <a:lnSpc>
                <a:spcPct val="104000"/>
              </a:lnSpc>
              <a:spcBef>
                <a:spcPts val="0"/>
              </a:spcBef>
              <a:buFont typeface="Arial" panose="020B0604020202020204" pitchFamily="34" charset="0"/>
              <a:buChar char="›"/>
              <a:defRPr sz="1600" b="0" kern="1200">
                <a:solidFill>
                  <a:srgbClr val="003B7A"/>
                </a:solidFill>
                <a:latin typeface="+mn-lt"/>
                <a:ea typeface="+mn-ea"/>
                <a:cs typeface="+mn-cs"/>
              </a:defRPr>
            </a:lvl1pPr>
            <a:lvl2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2pPr>
            <a:lvl3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indent="0">
              <a:buNone/>
              <a:defRPr/>
            </a:pPr>
            <a:r>
              <a:rPr lang="da-DK" sz="2400" b="1" dirty="0">
                <a:latin typeface="Arial" panose="020B0604020202020204"/>
              </a:rPr>
              <a:t>Arrangører</a:t>
            </a:r>
          </a:p>
          <a:p>
            <a:pPr>
              <a:buFont typeface="Arial" panose="020B0604020202020204" pitchFamily="34" charset="0"/>
              <a:buChar char="•"/>
              <a:defRPr/>
            </a:pPr>
            <a:r>
              <a:rPr lang="da-DK" sz="2400" dirty="0">
                <a:latin typeface="Arial" panose="020B0604020202020204"/>
              </a:rPr>
              <a:t>KITA</a:t>
            </a:r>
          </a:p>
          <a:p>
            <a:pPr>
              <a:buFont typeface="Arial" panose="020B0604020202020204" pitchFamily="34" charset="0"/>
              <a:buChar char="•"/>
              <a:defRPr/>
            </a:pPr>
            <a:r>
              <a:rPr lang="da-DK" sz="2400" dirty="0">
                <a:latin typeface="Arial" panose="020B0604020202020204"/>
              </a:rPr>
              <a:t>KL</a:t>
            </a:r>
          </a:p>
          <a:p>
            <a:pPr>
              <a:buFont typeface="Arial" panose="020B0604020202020204" pitchFamily="34" charset="0"/>
              <a:buChar char="•"/>
              <a:defRPr/>
            </a:pPr>
            <a:r>
              <a:rPr lang="da-DK" sz="2400" dirty="0">
                <a:latin typeface="Arial" panose="020B0604020202020204"/>
              </a:rPr>
              <a:t>KOMBIT</a:t>
            </a:r>
          </a:p>
          <a:p>
            <a:pPr marL="0" indent="0">
              <a:buNone/>
              <a:defRPr/>
            </a:pPr>
            <a:endParaRPr lang="da-DK" sz="2400" b="1" dirty="0">
              <a:latin typeface="Arial" panose="020B0604020202020204"/>
            </a:endParaRPr>
          </a:p>
          <a:p>
            <a:pPr marL="0" indent="0">
              <a:buNone/>
              <a:defRPr/>
            </a:pPr>
            <a:r>
              <a:rPr lang="da-DK" sz="2400" b="1" dirty="0">
                <a:latin typeface="Arial" panose="020B0604020202020204"/>
              </a:rPr>
              <a:t>Arbejdsform</a:t>
            </a:r>
            <a:endParaRPr lang="da-DK" sz="2400" dirty="0">
              <a:latin typeface="Arial" panose="020B0604020202020204"/>
            </a:endParaRPr>
          </a:p>
          <a:p>
            <a:pPr>
              <a:buFont typeface="Arial" panose="020B0604020202020204" pitchFamily="34" charset="0"/>
              <a:buChar char="•"/>
              <a:defRPr/>
            </a:pPr>
            <a:r>
              <a:rPr lang="da-DK" sz="2400" dirty="0">
                <a:latin typeface="Arial" panose="020B0604020202020204"/>
              </a:rPr>
              <a:t>4 regioner: Syddanmark, Midt/Nordjylland, Hovedstaden og Sjælland.</a:t>
            </a:r>
          </a:p>
          <a:p>
            <a:pPr>
              <a:buFont typeface="Arial" panose="020B0604020202020204" pitchFamily="34" charset="0"/>
              <a:buChar char="•"/>
              <a:defRPr/>
            </a:pPr>
            <a:endParaRPr lang="da-DK" sz="2400" dirty="0">
              <a:latin typeface="Arial" panose="020B0604020202020204"/>
            </a:endParaRPr>
          </a:p>
          <a:p>
            <a:pPr>
              <a:buFont typeface="Arial" panose="020B0604020202020204" pitchFamily="34" charset="0"/>
              <a:buChar char="•"/>
              <a:defRPr/>
            </a:pPr>
            <a:r>
              <a:rPr lang="da-DK" sz="2400" dirty="0">
                <a:latin typeface="Arial" panose="020B0604020202020204"/>
              </a:rPr>
              <a:t>4 årlige heldagsmøder (heraf et fælles)</a:t>
            </a:r>
          </a:p>
          <a:p>
            <a:pPr>
              <a:buFont typeface="Arial" panose="020B0604020202020204" pitchFamily="34" charset="0"/>
              <a:buChar char="•"/>
              <a:defRPr/>
            </a:pPr>
            <a:endParaRPr lang="da-DK" sz="2400" dirty="0">
              <a:latin typeface="Arial" panose="020B0604020202020204"/>
            </a:endParaRPr>
          </a:p>
          <a:p>
            <a:pPr>
              <a:buFont typeface="Arial" panose="020B0604020202020204" pitchFamily="34" charset="0"/>
              <a:buChar char="•"/>
              <a:defRPr/>
            </a:pPr>
            <a:r>
              <a:rPr lang="da-DK" sz="2400" dirty="0">
                <a:latin typeface="Arial" panose="020B0604020202020204"/>
              </a:rPr>
              <a:t>Oplæg og cases fra såvel kommuner som fra KL/KOMBIT.</a:t>
            </a:r>
          </a:p>
          <a:p>
            <a:pPr>
              <a:defRPr/>
            </a:pPr>
            <a:endParaRPr lang="da-DK" sz="1800" dirty="0">
              <a:latin typeface="Arial" panose="020B0604020202020204"/>
            </a:endParaRPr>
          </a:p>
          <a:p>
            <a:pPr>
              <a:defRPr/>
            </a:pPr>
            <a:endParaRPr lang="da-DK" sz="1800" dirty="0">
              <a:latin typeface="Arial" panose="020B0604020202020204"/>
            </a:endParaRPr>
          </a:p>
        </p:txBody>
      </p:sp>
    </p:spTree>
    <p:extLst>
      <p:ext uri="{BB962C8B-B14F-4D97-AF65-F5344CB8AC3E}">
        <p14:creationId xmlns:p14="http://schemas.microsoft.com/office/powerpoint/2010/main" val="1379074260"/>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908175" y="1980535"/>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Eksempler på afholdte oplæg om rammearkitekturen</a:t>
            </a:r>
          </a:p>
          <a:p>
            <a:endParaRPr lang="da-DK" sz="2800" dirty="0" smtClean="0"/>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
        <p:nvSpPr>
          <p:cNvPr id="8" name="Tekstfelt 7"/>
          <p:cNvSpPr txBox="1"/>
          <p:nvPr/>
        </p:nvSpPr>
        <p:spPr>
          <a:xfrm>
            <a:off x="3849734" y="3776442"/>
            <a:ext cx="3570208"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Rigsarkivet</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0" name="Tekstfelt 9"/>
          <p:cNvSpPr txBox="1"/>
          <p:nvPr/>
        </p:nvSpPr>
        <p:spPr>
          <a:xfrm>
            <a:off x="2081267" y="5370136"/>
            <a:ext cx="5416868"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err="1" smtClean="0">
                <a:solidFill>
                  <a:srgbClr val="C00000"/>
                </a:solidFill>
                <a:latin typeface="Courier New" panose="02070309020205020404" pitchFamily="49" charset="0"/>
                <a:cs typeface="Courier New" panose="02070309020205020404" pitchFamily="49" charset="0"/>
              </a:rPr>
              <a:t>OffDig</a:t>
            </a:r>
            <a:r>
              <a:rPr lang="da-DK" sz="4000" b="1" dirty="0" smtClean="0">
                <a:solidFill>
                  <a:srgbClr val="C00000"/>
                </a:solidFill>
                <a:latin typeface="Courier New" panose="02070309020205020404" pitchFamily="49" charset="0"/>
                <a:cs typeface="Courier New" panose="02070309020205020404" pitchFamily="49" charset="0"/>
              </a:rPr>
              <a:t> (15,16,17)</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1" name="Tekstfelt 10"/>
          <p:cNvSpPr txBox="1"/>
          <p:nvPr/>
        </p:nvSpPr>
        <p:spPr>
          <a:xfrm>
            <a:off x="669273" y="4430790"/>
            <a:ext cx="4493539"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Kit@ seminarer</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2" name="Tekstfelt 11"/>
          <p:cNvSpPr txBox="1"/>
          <p:nvPr/>
        </p:nvSpPr>
        <p:spPr>
          <a:xfrm>
            <a:off x="5327062" y="2781490"/>
            <a:ext cx="6032422"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Digitalisering 2020</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3" name="Tekstfelt 12"/>
          <p:cNvSpPr txBox="1"/>
          <p:nvPr/>
        </p:nvSpPr>
        <p:spPr>
          <a:xfrm>
            <a:off x="911716" y="2935288"/>
            <a:ext cx="3262432"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noProof="0" dirty="0" smtClean="0">
                <a:solidFill>
                  <a:srgbClr val="C00000"/>
                </a:solidFill>
                <a:latin typeface="Courier New" panose="02070309020205020404" pitchFamily="49" charset="0"/>
                <a:cs typeface="Courier New" panose="02070309020205020404" pitchFamily="49" charset="0"/>
              </a:rPr>
              <a:t>600Minutes</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4" name="Tekstfelt 13"/>
          <p:cNvSpPr txBox="1"/>
          <p:nvPr/>
        </p:nvSpPr>
        <p:spPr>
          <a:xfrm>
            <a:off x="534673" y="6221649"/>
            <a:ext cx="11264622"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Leverandører: KMD, CSC, </a:t>
            </a:r>
            <a:r>
              <a:rPr lang="da-DK" sz="4000" b="1" dirty="0" err="1" smtClean="0">
                <a:solidFill>
                  <a:srgbClr val="C00000"/>
                </a:solidFill>
                <a:latin typeface="Courier New" panose="02070309020205020404" pitchFamily="49" charset="0"/>
                <a:cs typeface="Courier New" panose="02070309020205020404" pitchFamily="49" charset="0"/>
              </a:rPr>
              <a:t>Systematic</a:t>
            </a:r>
            <a:r>
              <a:rPr lang="da-DK" sz="4000" b="1" dirty="0" smtClean="0">
                <a:solidFill>
                  <a:srgbClr val="C00000"/>
                </a:solidFill>
                <a:latin typeface="Courier New" panose="02070309020205020404" pitchFamily="49" charset="0"/>
                <a:cs typeface="Courier New" panose="02070309020205020404" pitchFamily="49" charset="0"/>
              </a:rPr>
              <a:t> </a:t>
            </a:r>
          </a:p>
        </p:txBody>
      </p:sp>
      <p:sp>
        <p:nvSpPr>
          <p:cNvPr id="16" name="Tekstfelt 15"/>
          <p:cNvSpPr txBox="1"/>
          <p:nvPr/>
        </p:nvSpPr>
        <p:spPr>
          <a:xfrm>
            <a:off x="7663975" y="4090186"/>
            <a:ext cx="3877986"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It-I-Praksis</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7" name="Tekstfelt 16"/>
          <p:cNvSpPr txBox="1"/>
          <p:nvPr/>
        </p:nvSpPr>
        <p:spPr>
          <a:xfrm>
            <a:off x="8182028" y="4948483"/>
            <a:ext cx="3570208"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noProof="0" dirty="0" smtClean="0">
                <a:solidFill>
                  <a:srgbClr val="C00000"/>
                </a:solidFill>
                <a:latin typeface="Courier New" panose="02070309020205020404" pitchFamily="49" charset="0"/>
                <a:cs typeface="Courier New" panose="02070309020205020404" pitchFamily="49" charset="0"/>
              </a:rPr>
              <a:t>I17 (</a:t>
            </a:r>
            <a:r>
              <a:rPr lang="da-DK" sz="4000" b="1" noProof="0" dirty="0" err="1" smtClean="0">
                <a:solidFill>
                  <a:srgbClr val="C00000"/>
                </a:solidFill>
                <a:latin typeface="Courier New" panose="02070309020205020404" pitchFamily="49" charset="0"/>
                <a:cs typeface="Courier New" panose="02070309020205020404" pitchFamily="49" charset="0"/>
              </a:rPr>
              <a:t>Digit</a:t>
            </a:r>
            <a:r>
              <a:rPr lang="da-DK" sz="4000" b="1" noProof="0" dirty="0" smtClean="0">
                <a:solidFill>
                  <a:srgbClr val="C00000"/>
                </a:solidFill>
                <a:latin typeface="Courier New" panose="02070309020205020404" pitchFamily="49" charset="0"/>
                <a:cs typeface="Courier New" panose="02070309020205020404" pitchFamily="49" charset="0"/>
              </a:rPr>
              <a:t>)</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8" name="Tekstfelt 17"/>
          <p:cNvSpPr txBox="1"/>
          <p:nvPr/>
        </p:nvSpPr>
        <p:spPr>
          <a:xfrm>
            <a:off x="6992395" y="1264450"/>
            <a:ext cx="3877986"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noProof="0" dirty="0" smtClean="0">
                <a:solidFill>
                  <a:srgbClr val="C00000"/>
                </a:solidFill>
                <a:latin typeface="Courier New" panose="02070309020205020404" pitchFamily="49" charset="0"/>
                <a:cs typeface="Courier New" panose="02070309020205020404" pitchFamily="49" charset="0"/>
              </a:rPr>
              <a:t>Internt i KL</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19" name="Tekstfelt 18"/>
          <p:cNvSpPr txBox="1"/>
          <p:nvPr/>
        </p:nvSpPr>
        <p:spPr>
          <a:xfrm>
            <a:off x="2081267" y="1561085"/>
            <a:ext cx="4185761"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noProof="0" dirty="0" smtClean="0">
                <a:solidFill>
                  <a:srgbClr val="C00000"/>
                </a:solidFill>
                <a:latin typeface="Courier New" panose="02070309020205020404" pitchFamily="49" charset="0"/>
                <a:cs typeface="Courier New" panose="02070309020205020404" pitchFamily="49" charset="0"/>
              </a:rPr>
              <a:t>Kit@ regioner</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20" name="Tekstfelt 19"/>
          <p:cNvSpPr txBox="1"/>
          <p:nvPr/>
        </p:nvSpPr>
        <p:spPr>
          <a:xfrm>
            <a:off x="6389887" y="2027070"/>
            <a:ext cx="4493539"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Enkeltkommuner</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
        <p:nvSpPr>
          <p:cNvPr id="21" name="Tekstfelt 20"/>
          <p:cNvSpPr txBox="1"/>
          <p:nvPr/>
        </p:nvSpPr>
        <p:spPr>
          <a:xfrm>
            <a:off x="1537573" y="590154"/>
            <a:ext cx="5109092" cy="707886"/>
          </a:xfrm>
          <a:prstGeom prst="rect">
            <a:avLst/>
          </a:prstGeom>
          <a:solidFill>
            <a:schemeClr val="bg2">
              <a:lumMod val="75000"/>
              <a:alpha val="87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b="1" dirty="0" smtClean="0">
                <a:solidFill>
                  <a:srgbClr val="C00000"/>
                </a:solidFill>
                <a:latin typeface="Courier New" panose="02070309020205020404" pitchFamily="49" charset="0"/>
                <a:cs typeface="Courier New" panose="02070309020205020404" pitchFamily="49" charset="0"/>
              </a:rPr>
              <a:t>Dialogforum (KL)</a:t>
            </a:r>
            <a:endParaRPr kumimoji="0" lang="da-DK" sz="4000" b="1" i="0" u="none" strike="noStrike" kern="120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51886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00982"/>
            <a:ext cx="9123364" cy="1411200"/>
          </a:xfrm>
        </p:spPr>
        <p:txBody>
          <a:bodyPr/>
          <a:lstStyle/>
          <a:p>
            <a:r>
              <a:rPr lang="da-DK" dirty="0" smtClean="0"/>
              <a:t>Rådet i 2018 og frem</a:t>
            </a:r>
            <a:endParaRPr lang="da-DK" dirty="0"/>
          </a:p>
        </p:txBody>
      </p:sp>
      <p:pic>
        <p:nvPicPr>
          <p:cNvPr id="1026" name="Picture 2" descr="https://ec.europa.eu/isa2/sites/isa/files/eira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572" y="2716419"/>
            <a:ext cx="2524125"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tekst 4"/>
          <p:cNvSpPr txBox="1">
            <a:spLocks/>
          </p:cNvSpPr>
          <p:nvPr/>
        </p:nvSpPr>
        <p:spPr>
          <a:xfrm>
            <a:off x="1908174" y="1980535"/>
            <a:ext cx="8977059"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Mere fællesoffentligt fokus</a:t>
            </a:r>
          </a:p>
          <a:p>
            <a:pPr marL="265113" lvl="1" indent="0">
              <a:buNone/>
            </a:pPr>
            <a:r>
              <a:rPr lang="da-DK" sz="2400" b="1" i="1" dirty="0" smtClean="0"/>
              <a:t>Sammenhænge</a:t>
            </a:r>
            <a:r>
              <a:rPr lang="da-DK" sz="2400" dirty="0" smtClean="0"/>
              <a:t> på tværs af sektorer – kræver endnu mere arkitektursamarbejde</a:t>
            </a:r>
          </a:p>
          <a:p>
            <a:endParaRPr lang="da-DK" dirty="0" smtClean="0"/>
          </a:p>
          <a:p>
            <a:r>
              <a:rPr lang="da-DK" sz="2800" dirty="0" smtClean="0"/>
              <a:t>Forholde os til EIRA</a:t>
            </a:r>
          </a:p>
          <a:p>
            <a:r>
              <a:rPr lang="da-DK" b="0" dirty="0"/>
              <a:t>European </a:t>
            </a:r>
            <a:r>
              <a:rPr lang="da-DK" b="0" dirty="0" err="1"/>
              <a:t>Interoperability</a:t>
            </a:r>
            <a:r>
              <a:rPr lang="da-DK" b="0" dirty="0"/>
              <a:t> Reference Architecture and European </a:t>
            </a:r>
            <a:r>
              <a:rPr lang="da-DK" b="0" dirty="0" err="1"/>
              <a:t>Interoperability</a:t>
            </a:r>
            <a:r>
              <a:rPr lang="da-DK" b="0" dirty="0"/>
              <a:t> </a:t>
            </a:r>
            <a:r>
              <a:rPr lang="da-DK" b="0" dirty="0" err="1"/>
              <a:t>Cartography</a:t>
            </a:r>
            <a:endParaRPr lang="da-DK" sz="2800" dirty="0" smtClean="0"/>
          </a:p>
          <a:p>
            <a:endParaRPr lang="da-DK" dirty="0" smtClean="0"/>
          </a:p>
          <a:p>
            <a:r>
              <a:rPr lang="da-DK" sz="2800" dirty="0" smtClean="0"/>
              <a:t>Vise endnu flere resultater</a:t>
            </a:r>
          </a:p>
          <a:p>
            <a:endParaRPr lang="da-DK" dirty="0" smtClean="0"/>
          </a:p>
          <a:p>
            <a:r>
              <a:rPr lang="da-DK" sz="2800" dirty="0" smtClean="0"/>
              <a:t>Formandsskifte</a:t>
            </a:r>
          </a:p>
          <a:p>
            <a:endParaRPr lang="da-DK" sz="2800" dirty="0" smtClean="0"/>
          </a:p>
          <a:p>
            <a:endParaRPr lang="da-DK" sz="2800" dirty="0" smtClean="0"/>
          </a:p>
        </p:txBody>
      </p:sp>
      <p:pic>
        <p:nvPicPr>
          <p:cNvPr id="15" name="Billede 1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Tree>
    <p:extLst>
      <p:ext uri="{BB962C8B-B14F-4D97-AF65-F5344CB8AC3E}">
        <p14:creationId xmlns:p14="http://schemas.microsoft.com/office/powerpoint/2010/main" val="2147107656"/>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448674" cy="1411200"/>
          </a:xfrm>
        </p:spPr>
        <p:txBody>
          <a:bodyPr/>
          <a:lstStyle/>
          <a:p>
            <a:r>
              <a:rPr lang="da-DK" dirty="0" smtClean="0"/>
              <a:t>KL siger ”Tak for indsatsen”</a:t>
            </a:r>
            <a:endParaRPr lang="da-DK" dirty="0"/>
          </a:p>
        </p:txBody>
      </p:sp>
      <p:sp>
        <p:nvSpPr>
          <p:cNvPr id="7" name="Pladsholder til tekst 4"/>
          <p:cNvSpPr txBox="1">
            <a:spLocks/>
          </p:cNvSpPr>
          <p:nvPr/>
        </p:nvSpPr>
        <p:spPr>
          <a:xfrm>
            <a:off x="1908174" y="1980535"/>
            <a:ext cx="8977059"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”Fra </a:t>
            </a:r>
            <a:r>
              <a:rPr lang="da-DK" sz="2800" dirty="0" err="1"/>
              <a:t>KL'side</a:t>
            </a:r>
            <a:r>
              <a:rPr lang="da-DK" sz="2800" dirty="0"/>
              <a:t> tilkendegiver man, at rådet er en værdifuld støtte til interessevaretagelsen i en kompleks og kompliceret disciplin, hvor alle tilsyneladende er enige i, at datadeling på tværs er vigtigt, men hvor svarene ikke er enkle, og eksemplerne på at det lykkes ikke er mange</a:t>
            </a:r>
            <a:r>
              <a:rPr lang="da-DK" sz="2800" dirty="0" smtClean="0"/>
              <a:t>.”</a:t>
            </a:r>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Tree>
    <p:extLst>
      <p:ext uri="{BB962C8B-B14F-4D97-AF65-F5344CB8AC3E}">
        <p14:creationId xmlns:p14="http://schemas.microsoft.com/office/powerpoint/2010/main" val="140413305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85057" y="-141514"/>
            <a:ext cx="12562114" cy="7326085"/>
          </a:xfrm>
          <a:prstGeom prst="rect">
            <a:avLst/>
          </a:prstGeom>
          <a:solidFill>
            <a:schemeClr val="tx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smtClean="0">
              <a:solidFill>
                <a:schemeClr val="bg1"/>
              </a:solidFill>
            </a:endParaRPr>
          </a:p>
        </p:txBody>
      </p:sp>
      <p:sp>
        <p:nvSpPr>
          <p:cNvPr id="4" name="Rektangel 3"/>
          <p:cNvSpPr/>
          <p:nvPr/>
        </p:nvSpPr>
        <p:spPr>
          <a:xfrm>
            <a:off x="1271464" y="1268760"/>
            <a:ext cx="9505056" cy="568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79" y="-81814"/>
            <a:ext cx="11125832" cy="7201070"/>
          </a:xfrm>
          <a:prstGeom prst="rect">
            <a:avLst/>
          </a:prstGeom>
        </p:spPr>
      </p:pic>
      <p:sp>
        <p:nvSpPr>
          <p:cNvPr id="3" name="Pladsholder til indhold 2"/>
          <p:cNvSpPr>
            <a:spLocks noGrp="1"/>
          </p:cNvSpPr>
          <p:nvPr>
            <p:ph idx="1"/>
          </p:nvPr>
        </p:nvSpPr>
        <p:spPr>
          <a:xfrm>
            <a:off x="911425" y="2217601"/>
            <a:ext cx="5641776" cy="3790950"/>
          </a:xfrm>
        </p:spPr>
        <p:txBody>
          <a:bodyPr rIns="0"/>
          <a:lstStyle/>
          <a:p>
            <a:pPr>
              <a:buNone/>
            </a:pPr>
            <a:r>
              <a:rPr lang="da-DK" sz="2400" dirty="0" smtClean="0"/>
              <a:t>Var dette sket alligevel, hvis vi ikke havde gjort noget?</a:t>
            </a:r>
          </a:p>
          <a:p>
            <a:endParaRPr lang="da-DK" sz="2400" dirty="0" smtClean="0">
              <a:solidFill>
                <a:srgbClr val="FF0000"/>
              </a:solidFill>
            </a:endParaRPr>
          </a:p>
          <a:p>
            <a:pPr>
              <a:buNone/>
            </a:pPr>
            <a:endParaRPr lang="da-DK" sz="2400" dirty="0" smtClean="0"/>
          </a:p>
          <a:p>
            <a:pPr>
              <a:buNone/>
            </a:pPr>
            <a:endParaRPr lang="da-DK" sz="2400" dirty="0" smtClean="0"/>
          </a:p>
          <a:p>
            <a:pPr marL="457200" lvl="1" indent="0">
              <a:buNone/>
            </a:pPr>
            <a:endParaRPr lang="da-DK" sz="2400" dirty="0" smtClean="0"/>
          </a:p>
          <a:p>
            <a:pPr marL="115200">
              <a:buNone/>
            </a:pPr>
            <a:r>
              <a:rPr lang="da-DK" sz="4000" b="0" dirty="0" smtClean="0"/>
              <a:t>Tak for opmærksomheden</a:t>
            </a:r>
            <a:endParaRPr lang="da-DK" sz="3200" b="0" dirty="0"/>
          </a:p>
        </p:txBody>
      </p:sp>
      <p:sp>
        <p:nvSpPr>
          <p:cNvPr id="2" name="Titel 1"/>
          <p:cNvSpPr>
            <a:spLocks noGrp="1"/>
          </p:cNvSpPr>
          <p:nvPr>
            <p:ph type="title"/>
          </p:nvPr>
        </p:nvSpPr>
        <p:spPr>
          <a:xfrm>
            <a:off x="911424" y="274638"/>
            <a:ext cx="8229600" cy="1143000"/>
          </a:xfrm>
        </p:spPr>
        <p:txBody>
          <a:bodyPr/>
          <a:lstStyle/>
          <a:p>
            <a:r>
              <a:rPr lang="da-DK" dirty="0" smtClean="0"/>
              <a:t>Vi er kommet rigtig langt</a:t>
            </a:r>
            <a:endParaRPr lang="da-DK" dirty="0"/>
          </a:p>
        </p:txBody>
      </p:sp>
    </p:spTree>
    <p:extLst>
      <p:ext uri="{BB962C8B-B14F-4D97-AF65-F5344CB8AC3E}">
        <p14:creationId xmlns:p14="http://schemas.microsoft.com/office/powerpoint/2010/main" val="3728591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Disposition</a:t>
            </a:r>
            <a:endParaRPr lang="da-DK" dirty="0"/>
          </a:p>
        </p:txBody>
      </p:sp>
      <p:sp>
        <p:nvSpPr>
          <p:cNvPr id="7" name="Pladsholder til tekst 4"/>
          <p:cNvSpPr txBox="1">
            <a:spLocks/>
          </p:cNvSpPr>
          <p:nvPr/>
        </p:nvSpPr>
        <p:spPr>
          <a:xfrm>
            <a:off x="1908175" y="1980535"/>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Se tilbage – helt tilbage</a:t>
            </a:r>
          </a:p>
          <a:p>
            <a:r>
              <a:rPr lang="da-DK" sz="2800" dirty="0" smtClean="0"/>
              <a:t>Og så det forgangne år</a:t>
            </a:r>
          </a:p>
          <a:p>
            <a:r>
              <a:rPr lang="da-DK" sz="2800" dirty="0" smtClean="0"/>
              <a:t>Resultater</a:t>
            </a:r>
          </a:p>
          <a:p>
            <a:r>
              <a:rPr lang="da-DK" sz="2800" dirty="0" smtClean="0"/>
              <a:t>fremadrettet</a:t>
            </a:r>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Tree>
    <p:extLst>
      <p:ext uri="{BB962C8B-B14F-4D97-AF65-F5344CB8AC3E}">
        <p14:creationId xmlns:p14="http://schemas.microsoft.com/office/powerpoint/2010/main" val="2134840222"/>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835" y="2878011"/>
            <a:ext cx="6326464" cy="4006760"/>
          </a:xfrm>
          <a:prstGeom prst="rect">
            <a:avLst/>
          </a:prstGeom>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243928"/>
          </a:xfrm>
        </p:spPr>
        <p:txBody>
          <a:bodyPr/>
          <a:lstStyle/>
          <a:p>
            <a:r>
              <a:rPr lang="da-DK" dirty="0" smtClean="0"/>
              <a:t>De hårde fakta</a:t>
            </a:r>
            <a:endParaRPr lang="da-DK" dirty="0"/>
          </a:p>
        </p:txBody>
      </p:sp>
      <p:sp>
        <p:nvSpPr>
          <p:cNvPr id="7" name="Pladsholder til tekst 4"/>
          <p:cNvSpPr txBox="1">
            <a:spLocks/>
          </p:cNvSpPr>
          <p:nvPr/>
        </p:nvSpPr>
        <p:spPr>
          <a:xfrm>
            <a:off x="1908176" y="1839858"/>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Rådet har haft 6 års jubilæum (startede 11.11.11)</a:t>
            </a:r>
          </a:p>
          <a:p>
            <a:r>
              <a:rPr lang="da-DK" sz="2800" dirty="0" smtClean="0"/>
              <a:t>4 årlige tætpakkede heldagsmøder – også i år</a:t>
            </a:r>
          </a:p>
          <a:p>
            <a:pPr lvl="1"/>
            <a:r>
              <a:rPr lang="da-DK" sz="2400" dirty="0" smtClean="0"/>
              <a:t>33 sager</a:t>
            </a:r>
          </a:p>
          <a:p>
            <a:endParaRPr lang="da-DK" sz="2800" dirty="0" smtClean="0"/>
          </a:p>
        </p:txBody>
      </p:sp>
      <p:pic>
        <p:nvPicPr>
          <p:cNvPr id="15" name="Billede 1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997543" y="6038347"/>
            <a:ext cx="3725996" cy="414000"/>
          </a:xfrm>
          <a:prstGeom prst="rect">
            <a:avLst/>
          </a:prstGeom>
        </p:spPr>
      </p:pic>
      <p:sp>
        <p:nvSpPr>
          <p:cNvPr id="5" name="Ellipse 4"/>
          <p:cNvSpPr/>
          <p:nvPr/>
        </p:nvSpPr>
        <p:spPr>
          <a:xfrm>
            <a:off x="186894" y="3692890"/>
            <a:ext cx="2203938" cy="726831"/>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t>Næste </a:t>
            </a:r>
            <a:r>
              <a:rPr lang="da-DK" sz="1600" dirty="0"/>
              <a:t>generation af </a:t>
            </a:r>
            <a:r>
              <a:rPr lang="da-DK" sz="1600" dirty="0" err="1"/>
              <a:t>NemID</a:t>
            </a:r>
            <a:endParaRPr lang="da-DK" sz="1600" dirty="0"/>
          </a:p>
        </p:txBody>
      </p:sp>
      <p:sp>
        <p:nvSpPr>
          <p:cNvPr id="14" name="Ellipse 13"/>
          <p:cNvSpPr/>
          <p:nvPr/>
        </p:nvSpPr>
        <p:spPr>
          <a:xfrm>
            <a:off x="-11204" y="4425278"/>
            <a:ext cx="2347301" cy="105898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t>Fælleskom. </a:t>
            </a:r>
            <a:r>
              <a:rPr lang="da-DK" sz="1600" dirty="0"/>
              <a:t>samarbejder og brugerklubber</a:t>
            </a:r>
          </a:p>
        </p:txBody>
      </p:sp>
      <p:sp>
        <p:nvSpPr>
          <p:cNvPr id="16" name="Ellipse 15"/>
          <p:cNvSpPr/>
          <p:nvPr/>
        </p:nvSpPr>
        <p:spPr>
          <a:xfrm>
            <a:off x="800518" y="5384711"/>
            <a:ext cx="2140194" cy="830385"/>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t>Brug af arkitektur-rapporten</a:t>
            </a:r>
            <a:endParaRPr lang="da-DK" sz="1600" dirty="0"/>
          </a:p>
        </p:txBody>
      </p:sp>
      <p:sp>
        <p:nvSpPr>
          <p:cNvPr id="17" name="Ellipse 16"/>
          <p:cNvSpPr/>
          <p:nvPr/>
        </p:nvSpPr>
        <p:spPr>
          <a:xfrm>
            <a:off x="2130978" y="5938715"/>
            <a:ext cx="2459192" cy="830385"/>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t>Fællesoff</a:t>
            </a:r>
            <a:r>
              <a:rPr lang="da-DK" dirty="0" smtClean="0"/>
              <a:t>. </a:t>
            </a:r>
            <a:r>
              <a:rPr lang="da-DK" dirty="0" err="1" smtClean="0"/>
              <a:t>reviewproces</a:t>
            </a:r>
            <a:endParaRPr lang="da-DK" sz="1600" dirty="0"/>
          </a:p>
        </p:txBody>
      </p:sp>
      <p:sp>
        <p:nvSpPr>
          <p:cNvPr id="18" name="Ellipse 17"/>
          <p:cNvSpPr/>
          <p:nvPr/>
        </p:nvSpPr>
        <p:spPr>
          <a:xfrm>
            <a:off x="4375384" y="6048108"/>
            <a:ext cx="2459192" cy="830385"/>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Infrastruktur </a:t>
            </a:r>
            <a:r>
              <a:rPr lang="da-DK" dirty="0"/>
              <a:t>for telemedicin</a:t>
            </a:r>
            <a:endParaRPr lang="da-DK" sz="1600" dirty="0"/>
          </a:p>
        </p:txBody>
      </p:sp>
      <p:sp>
        <p:nvSpPr>
          <p:cNvPr id="19" name="Ellipse 18"/>
          <p:cNvSpPr/>
          <p:nvPr/>
        </p:nvSpPr>
        <p:spPr>
          <a:xfrm>
            <a:off x="6589650" y="5973441"/>
            <a:ext cx="2684741" cy="90505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Reference-arkitektur </a:t>
            </a:r>
            <a:r>
              <a:rPr lang="da-DK" dirty="0"/>
              <a:t>for selvbetjening</a:t>
            </a:r>
            <a:endParaRPr lang="da-DK" sz="1600" dirty="0"/>
          </a:p>
        </p:txBody>
      </p:sp>
      <p:sp>
        <p:nvSpPr>
          <p:cNvPr id="20" name="Ellipse 19"/>
          <p:cNvSpPr/>
          <p:nvPr/>
        </p:nvSpPr>
        <p:spPr>
          <a:xfrm>
            <a:off x="8589130" y="5435247"/>
            <a:ext cx="2684741" cy="90505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Adgang </a:t>
            </a:r>
            <a:r>
              <a:rPr lang="da-DK" dirty="0"/>
              <a:t>til egne data</a:t>
            </a:r>
            <a:endParaRPr lang="da-DK" sz="1600" dirty="0"/>
          </a:p>
        </p:txBody>
      </p:sp>
      <p:sp>
        <p:nvSpPr>
          <p:cNvPr id="21" name="Ellipse 20"/>
          <p:cNvSpPr/>
          <p:nvPr/>
        </p:nvSpPr>
        <p:spPr>
          <a:xfrm>
            <a:off x="9274391" y="4796929"/>
            <a:ext cx="2207062" cy="6516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Affaldsdata</a:t>
            </a:r>
            <a:endParaRPr lang="da-DK" sz="1600" dirty="0"/>
          </a:p>
        </p:txBody>
      </p:sp>
      <p:sp>
        <p:nvSpPr>
          <p:cNvPr id="22" name="Ellipse 21"/>
          <p:cNvSpPr/>
          <p:nvPr/>
        </p:nvSpPr>
        <p:spPr>
          <a:xfrm>
            <a:off x="9746302" y="4179729"/>
            <a:ext cx="2207062" cy="651676"/>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t>Robotics</a:t>
            </a:r>
            <a:r>
              <a:rPr lang="da-DK" dirty="0" smtClean="0"/>
              <a:t>  RPA</a:t>
            </a:r>
            <a:endParaRPr lang="da-DK" sz="1600" dirty="0"/>
          </a:p>
        </p:txBody>
      </p:sp>
      <p:sp>
        <p:nvSpPr>
          <p:cNvPr id="23" name="Ellipse 22"/>
          <p:cNvSpPr/>
          <p:nvPr/>
        </p:nvSpPr>
        <p:spPr>
          <a:xfrm>
            <a:off x="9223460" y="3253514"/>
            <a:ext cx="2404668" cy="89376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Sammen-hængende </a:t>
            </a:r>
            <a:r>
              <a:rPr lang="da-DK" dirty="0"/>
              <a:t>borgerforløb</a:t>
            </a:r>
            <a:endParaRPr lang="da-DK" sz="1600" dirty="0"/>
          </a:p>
        </p:txBody>
      </p:sp>
      <p:sp>
        <p:nvSpPr>
          <p:cNvPr id="24" name="Ellipse 23"/>
          <p:cNvSpPr/>
          <p:nvPr/>
        </p:nvSpPr>
        <p:spPr>
          <a:xfrm>
            <a:off x="7526832" y="2878011"/>
            <a:ext cx="2404668" cy="725087"/>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mtClean="0"/>
              <a:t>SKI-rammeaftaler</a:t>
            </a:r>
            <a:endParaRPr lang="da-DK" sz="1600" dirty="0"/>
          </a:p>
        </p:txBody>
      </p:sp>
      <p:sp>
        <p:nvSpPr>
          <p:cNvPr id="25" name="Ellipse 24"/>
          <p:cNvSpPr/>
          <p:nvPr/>
        </p:nvSpPr>
        <p:spPr>
          <a:xfrm>
            <a:off x="4543468" y="2744014"/>
            <a:ext cx="3321351" cy="905553"/>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sundhedsvæsenets </a:t>
            </a:r>
            <a:r>
              <a:rPr lang="da-DK" dirty="0" smtClean="0"/>
              <a:t>organisationsregister</a:t>
            </a:r>
          </a:p>
          <a:p>
            <a:pPr algn="ctr"/>
            <a:r>
              <a:rPr lang="da-DK" sz="1600" dirty="0" smtClean="0"/>
              <a:t>SOR</a:t>
            </a:r>
            <a:endParaRPr lang="da-DK" sz="1600" dirty="0"/>
          </a:p>
        </p:txBody>
      </p:sp>
      <p:sp>
        <p:nvSpPr>
          <p:cNvPr id="26" name="Ellipse 25"/>
          <p:cNvSpPr/>
          <p:nvPr/>
        </p:nvSpPr>
        <p:spPr>
          <a:xfrm>
            <a:off x="2573037" y="3016302"/>
            <a:ext cx="2404668" cy="725087"/>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Selvbetjeningskomponenter</a:t>
            </a:r>
            <a:endParaRPr lang="da-DK" sz="1600" dirty="0"/>
          </a:p>
        </p:txBody>
      </p:sp>
      <p:sp>
        <p:nvSpPr>
          <p:cNvPr id="27" name="Ellipse 26"/>
          <p:cNvSpPr/>
          <p:nvPr/>
        </p:nvSpPr>
        <p:spPr>
          <a:xfrm>
            <a:off x="258446" y="3010745"/>
            <a:ext cx="2594693" cy="725087"/>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Teknologispring</a:t>
            </a:r>
          </a:p>
          <a:p>
            <a:pPr algn="ctr"/>
            <a:r>
              <a:rPr lang="da-DK" sz="1600" dirty="0" err="1" smtClean="0"/>
              <a:t>disruption</a:t>
            </a:r>
            <a:endParaRPr lang="da-DK" sz="1600" dirty="0"/>
          </a:p>
        </p:txBody>
      </p:sp>
      <p:sp>
        <p:nvSpPr>
          <p:cNvPr id="28" name="Ellipse 27"/>
          <p:cNvSpPr/>
          <p:nvPr/>
        </p:nvSpPr>
        <p:spPr>
          <a:xfrm>
            <a:off x="2944553" y="4210329"/>
            <a:ext cx="2861662" cy="725087"/>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Vision</a:t>
            </a:r>
            <a:endParaRPr lang="da-DK" sz="1600" dirty="0"/>
          </a:p>
        </p:txBody>
      </p:sp>
      <p:sp>
        <p:nvSpPr>
          <p:cNvPr id="29" name="Ellipse 28"/>
          <p:cNvSpPr/>
          <p:nvPr/>
        </p:nvSpPr>
        <p:spPr>
          <a:xfrm>
            <a:off x="5689526" y="4220453"/>
            <a:ext cx="2861662" cy="725087"/>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Og meget mere…</a:t>
            </a:r>
            <a:endParaRPr lang="da-DK" sz="1600" dirty="0"/>
          </a:p>
        </p:txBody>
      </p:sp>
    </p:spTree>
    <p:extLst>
      <p:ext uri="{BB962C8B-B14F-4D97-AF65-F5344CB8AC3E}">
        <p14:creationId xmlns:p14="http://schemas.microsoft.com/office/powerpoint/2010/main" val="13248171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243928"/>
          </a:xfrm>
        </p:spPr>
        <p:txBody>
          <a:bodyPr/>
          <a:lstStyle/>
          <a:p>
            <a:r>
              <a:rPr lang="da-DK" dirty="0" smtClean="0"/>
              <a:t>To nye medlemmer</a:t>
            </a:r>
            <a:endParaRPr lang="da-DK" dirty="0"/>
          </a:p>
        </p:txBody>
      </p:sp>
      <p:sp>
        <p:nvSpPr>
          <p:cNvPr id="7" name="Pladsholder til tekst 4"/>
          <p:cNvSpPr txBox="1">
            <a:spLocks/>
          </p:cNvSpPr>
          <p:nvPr/>
        </p:nvSpPr>
        <p:spPr>
          <a:xfrm>
            <a:off x="1908175" y="1980535"/>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endParaRPr lang="da-DK" sz="2800" dirty="0" smtClean="0"/>
          </a:p>
        </p:txBody>
      </p:sp>
      <p:pic>
        <p:nvPicPr>
          <p:cNvPr id="15" name="Billede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997543" y="6038347"/>
            <a:ext cx="3725996" cy="414000"/>
          </a:xfrm>
          <a:prstGeom prst="rect">
            <a:avLst/>
          </a:prstGeom>
        </p:spPr>
      </p:pic>
      <p:pic>
        <p:nvPicPr>
          <p:cNvPr id="2054" name="Picture 6" descr="Bo Fris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187" y="2377712"/>
            <a:ext cx="3445363" cy="3445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tte Harb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511" y="2347044"/>
            <a:ext cx="34099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93222"/>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538" y="1703922"/>
            <a:ext cx="4173486" cy="3964029"/>
          </a:xfrm>
          <a:prstGeom prst="rect">
            <a:avLst/>
          </a:prstGeom>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9685" y="86399"/>
            <a:ext cx="9123364" cy="1411200"/>
          </a:xfrm>
        </p:spPr>
        <p:txBody>
          <a:bodyPr/>
          <a:lstStyle/>
          <a:p>
            <a:r>
              <a:rPr lang="da-DK" dirty="0" smtClean="0"/>
              <a:t>Hvad har rådet opnået? </a:t>
            </a:r>
            <a:endParaRPr lang="da-DK" dirty="0"/>
          </a:p>
        </p:txBody>
      </p:sp>
      <p:sp>
        <p:nvSpPr>
          <p:cNvPr id="7" name="Pladsholder til tekst 4"/>
          <p:cNvSpPr txBox="1">
            <a:spLocks/>
          </p:cNvSpPr>
          <p:nvPr/>
        </p:nvSpPr>
        <p:spPr>
          <a:xfrm>
            <a:off x="1908176" y="1800781"/>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Styre udviklingen og sætte rammer og retning for at opnå de fem mål </a:t>
            </a:r>
            <a:r>
              <a:rPr lang="da-DK" sz="2400" b="0" dirty="0" smtClean="0"/>
              <a:t>(sammenhæng, genbrug, forandring, flere leverandører og driftssikkerhed)</a:t>
            </a:r>
            <a:endParaRPr lang="da-DK" sz="2800" b="0" dirty="0"/>
          </a:p>
          <a:p>
            <a:endParaRPr lang="da-DK" sz="1000" dirty="0" smtClean="0"/>
          </a:p>
          <a:p>
            <a:r>
              <a:rPr lang="da-DK" sz="2800" dirty="0" smtClean="0"/>
              <a:t>Redskaber</a:t>
            </a:r>
          </a:p>
          <a:p>
            <a:pPr lvl="1"/>
            <a:r>
              <a:rPr lang="da-DK" sz="2400" dirty="0" smtClean="0"/>
              <a:t>Åbenhed, kommunikation, kompetencer og sammenhold</a:t>
            </a:r>
          </a:p>
          <a:p>
            <a:endParaRPr lang="da-DK" sz="1000" dirty="0" smtClean="0"/>
          </a:p>
          <a:p>
            <a:r>
              <a:rPr lang="da-DK" sz="2800" dirty="0" smtClean="0"/>
              <a:t>Samle kommunerne – sætte arkitektur på den kommunale dagsorden</a:t>
            </a:r>
          </a:p>
          <a:p>
            <a:endParaRPr lang="da-DK" sz="1000" dirty="0" smtClean="0"/>
          </a:p>
          <a:p>
            <a:r>
              <a:rPr lang="da-DK" sz="2800" dirty="0" smtClean="0"/>
              <a:t>Udfordrer leverandørerne</a:t>
            </a:r>
          </a:p>
          <a:p>
            <a:pPr algn="ctr"/>
            <a:r>
              <a:rPr lang="da-DK" sz="2800" b="0" dirty="0" smtClean="0"/>
              <a:t>Leverandør (2013): ”Nu må vi se om det flyver”</a:t>
            </a:r>
          </a:p>
          <a:p>
            <a:endParaRPr lang="da-DK" sz="2800" dirty="0" smtClean="0"/>
          </a:p>
        </p:txBody>
      </p:sp>
      <p:pic>
        <p:nvPicPr>
          <p:cNvPr id="15" name="Billede 1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187862"/>
            <a:ext cx="3725996" cy="414000"/>
          </a:xfrm>
          <a:prstGeom prst="rect">
            <a:avLst/>
          </a:prstGeom>
        </p:spPr>
      </p:pic>
    </p:spTree>
    <p:extLst>
      <p:ext uri="{BB962C8B-B14F-4D97-AF65-F5344CB8AC3E}">
        <p14:creationId xmlns:p14="http://schemas.microsoft.com/office/powerpoint/2010/main" val="37064506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animEffect transition="in" filter="fade">
                                      <p:cBhvr>
                                        <p:cTn id="21" dur="500"/>
                                        <p:tgtEl>
                                          <p:spTgt spid="7">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a:stretch>
            <a:fillRect/>
          </a:stretch>
        </p:blipFill>
        <p:spPr>
          <a:xfrm>
            <a:off x="3035808" y="-193651"/>
            <a:ext cx="9156192" cy="7185974"/>
          </a:xfrm>
          <a:prstGeom prst="rect">
            <a:avLst/>
          </a:prstGeom>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900902" y="-507961"/>
            <a:ext cx="9123364" cy="1411200"/>
          </a:xfrm>
        </p:spPr>
        <p:txBody>
          <a:bodyPr/>
          <a:lstStyle/>
          <a:p>
            <a:r>
              <a:rPr lang="da-DK" dirty="0" smtClean="0"/>
              <a:t>Resultater</a:t>
            </a:r>
            <a:endParaRPr lang="da-DK" dirty="0"/>
          </a:p>
        </p:txBody>
      </p:sp>
      <p:sp>
        <p:nvSpPr>
          <p:cNvPr id="7" name="Pladsholder til tekst 4"/>
          <p:cNvSpPr txBox="1">
            <a:spLocks/>
          </p:cNvSpPr>
          <p:nvPr/>
        </p:nvSpPr>
        <p:spPr>
          <a:xfrm rot="16200000">
            <a:off x="213335" y="1215566"/>
            <a:ext cx="6201444"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Hvem skulle have troet…</a:t>
            </a:r>
          </a:p>
        </p:txBody>
      </p:sp>
      <p:pic>
        <p:nvPicPr>
          <p:cNvPr id="15" name="Billede 1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187862"/>
            <a:ext cx="3725996" cy="414000"/>
          </a:xfrm>
          <a:prstGeom prst="rect">
            <a:avLst/>
          </a:prstGeom>
        </p:spPr>
      </p:pic>
    </p:spTree>
    <p:extLst>
      <p:ext uri="{BB962C8B-B14F-4D97-AF65-F5344CB8AC3E}">
        <p14:creationId xmlns:p14="http://schemas.microsoft.com/office/powerpoint/2010/main" val="425219114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782" y="90568"/>
            <a:ext cx="4839315" cy="6689479"/>
          </a:xfrm>
          <a:prstGeom prst="rect">
            <a:avLst/>
          </a:prstGeom>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908176" y="2597950"/>
            <a:ext cx="8517618" cy="3770313"/>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3600" dirty="0" smtClean="0"/>
              <a:t>Tydeligt fingeraftryk </a:t>
            </a:r>
          </a:p>
          <a:p>
            <a:r>
              <a:rPr lang="da-DK" sz="3600" dirty="0" smtClean="0"/>
              <a:t>på fællesoffentligt </a:t>
            </a:r>
          </a:p>
          <a:p>
            <a:r>
              <a:rPr lang="da-DK" sz="3600" dirty="0" smtClean="0"/>
              <a:t>arkitekturarbejde</a:t>
            </a:r>
          </a:p>
          <a:p>
            <a:endParaRPr lang="da-DK" sz="3600" dirty="0" smtClean="0"/>
          </a:p>
          <a:p>
            <a:endParaRPr lang="da-DK" sz="3600" dirty="0" smtClean="0"/>
          </a:p>
        </p:txBody>
      </p:sp>
    </p:spTree>
    <p:extLst>
      <p:ext uri="{BB962C8B-B14F-4D97-AF65-F5344CB8AC3E}">
        <p14:creationId xmlns:p14="http://schemas.microsoft.com/office/powerpoint/2010/main" val="3982290477"/>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1554682" y="0"/>
            <a:ext cx="9077822" cy="5764938"/>
          </a:xfrm>
          <a:prstGeom prst="rect">
            <a:avLst/>
          </a:prstGeom>
        </p:spPr>
      </p:pic>
      <p:sp>
        <p:nvSpPr>
          <p:cNvPr id="5" name="Tekstfelt 4"/>
          <p:cNvSpPr txBox="1"/>
          <p:nvPr/>
        </p:nvSpPr>
        <p:spPr>
          <a:xfrm>
            <a:off x="2194511" y="1154976"/>
            <a:ext cx="8003124" cy="707886"/>
          </a:xfrm>
          <a:prstGeom prst="rect">
            <a:avLst/>
          </a:prstGeom>
          <a:solidFill>
            <a:schemeClr val="bg1">
              <a:lumMod val="65000"/>
              <a:alpha val="84000"/>
            </a:schemeClr>
          </a:solidFill>
        </p:spPr>
        <p:txBody>
          <a:bodyPr wrap="square" rtlCol="0">
            <a:spAutoFit/>
          </a:bodyPr>
          <a:lstStyle/>
          <a:p>
            <a:pPr algn="ctr">
              <a:defRPr/>
            </a:pPr>
            <a:r>
              <a:rPr lang="da-DK" sz="4000" b="1" dirty="0">
                <a:solidFill>
                  <a:srgbClr val="C00000"/>
                </a:solidFill>
                <a:latin typeface="Courier New" panose="02070309020205020404" pitchFamily="49" charset="0"/>
                <a:cs typeface="Courier New" panose="02070309020205020404" pitchFamily="49" charset="0"/>
              </a:rPr>
              <a:t>Arkitektur.digst.dk</a:t>
            </a:r>
          </a:p>
        </p:txBody>
      </p:sp>
      <p:pic>
        <p:nvPicPr>
          <p:cNvPr id="7" name="Billede 6"/>
          <p:cNvPicPr>
            <a:picLocks noChangeAspect="1"/>
          </p:cNvPicPr>
          <p:nvPr/>
        </p:nvPicPr>
        <p:blipFill>
          <a:blip r:embed="rId4"/>
          <a:stretch>
            <a:fillRect/>
          </a:stretch>
        </p:blipFill>
        <p:spPr>
          <a:xfrm>
            <a:off x="1972142" y="343876"/>
            <a:ext cx="8588354" cy="6528989"/>
          </a:xfrm>
          <a:prstGeom prst="rect">
            <a:avLst/>
          </a:prstGeom>
          <a:ln w="25400">
            <a:solidFill>
              <a:schemeClr val="accent1"/>
            </a:solidFill>
          </a:ln>
        </p:spPr>
      </p:pic>
    </p:spTree>
    <p:extLst>
      <p:ext uri="{BB962C8B-B14F-4D97-AF65-F5344CB8AC3E}">
        <p14:creationId xmlns:p14="http://schemas.microsoft.com/office/powerpoint/2010/main" val="18772137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leCare Nor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15" y="1190404"/>
            <a:ext cx="5446482" cy="2614313"/>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dato 1"/>
          <p:cNvSpPr>
            <a:spLocks noGrp="1"/>
          </p:cNvSpPr>
          <p:nvPr>
            <p:ph type="dt" sz="half" idx="10"/>
          </p:nvPr>
        </p:nvSpPr>
        <p:spPr/>
        <p:txBody>
          <a:bodyPr/>
          <a:lstStyle/>
          <a:p>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Titel 3"/>
          <p:cNvSpPr>
            <a:spLocks noGrp="1"/>
          </p:cNvSpPr>
          <p:nvPr>
            <p:ph type="ctrTitle"/>
          </p:nvPr>
        </p:nvSpPr>
        <p:spPr>
          <a:xfrm>
            <a:off x="1761870" y="449108"/>
            <a:ext cx="9123364" cy="1411200"/>
          </a:xfrm>
        </p:spPr>
        <p:txBody>
          <a:bodyPr/>
          <a:lstStyle/>
          <a:p>
            <a:r>
              <a:rPr lang="da-DK" dirty="0" smtClean="0"/>
              <a:t>Resultater</a:t>
            </a:r>
            <a:endParaRPr lang="da-DK" dirty="0"/>
          </a:p>
        </p:txBody>
      </p:sp>
      <p:sp>
        <p:nvSpPr>
          <p:cNvPr id="7" name="Pladsholder til tekst 4"/>
          <p:cNvSpPr txBox="1">
            <a:spLocks/>
          </p:cNvSpPr>
          <p:nvPr/>
        </p:nvSpPr>
        <p:spPr>
          <a:xfrm>
            <a:off x="1761870" y="2045981"/>
            <a:ext cx="8837979" cy="3770313"/>
          </a:xfrm>
          <a:prstGeom prst="rect">
            <a:avLst/>
          </a:prstGeom>
        </p:spPr>
        <p:txBody>
          <a:bodyPr rIns="0"/>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324000" indent="-324000" algn="l" defTabSz="685800" rtl="0" eaLnBrk="1" latinLnBrk="0" hangingPunct="1">
              <a:lnSpc>
                <a:spcPct val="104000"/>
              </a:lnSpc>
              <a:spcBef>
                <a:spcPts val="0"/>
              </a:spcBef>
              <a:spcAft>
                <a:spcPts val="0"/>
              </a:spcAft>
              <a:buFont typeface="Arial" panose="020B0604020202020204" pitchFamily="34" charset="0"/>
              <a:buChar char="•"/>
              <a:defRPr sz="2800" kern="1200">
                <a:solidFill>
                  <a:srgbClr val="003B7A"/>
                </a:solidFill>
                <a:latin typeface="+mn-lt"/>
                <a:ea typeface="+mn-ea"/>
                <a:cs typeface="+mn-cs"/>
              </a:defRPr>
            </a:lvl2pPr>
            <a:lvl3pPr marL="432000" indent="-4320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3pPr>
            <a:lvl4pPr marL="522900" indent="-342900" algn="l" defTabSz="685800" rtl="0" eaLnBrk="1" latinLnBrk="0" hangingPunct="1">
              <a:lnSpc>
                <a:spcPct val="104000"/>
              </a:lnSpc>
              <a:spcBef>
                <a:spcPts val="0"/>
              </a:spcBef>
              <a:spcAft>
                <a:spcPts val="0"/>
              </a:spcAft>
              <a:buFont typeface="Arial" panose="020B0604020202020204" pitchFamily="34" charset="0"/>
              <a:buChar char="•"/>
              <a:defRPr sz="2400" kern="1200">
                <a:solidFill>
                  <a:srgbClr val="003B7A"/>
                </a:solidFill>
                <a:latin typeface="+mn-lt"/>
                <a:ea typeface="+mn-ea"/>
                <a:cs typeface="+mn-cs"/>
              </a:defRPr>
            </a:lvl4pPr>
            <a:lvl5pPr marL="612000" indent="-342900" algn="l" defTabSz="685800" rtl="0" eaLnBrk="1" latinLnBrk="0" hangingPunct="1">
              <a:lnSpc>
                <a:spcPct val="104000"/>
              </a:lnSpc>
              <a:spcBef>
                <a:spcPts val="0"/>
              </a:spcBef>
              <a:spcAft>
                <a:spcPts val="0"/>
              </a:spcAft>
              <a:buFont typeface="Arial" panose="020B0604020202020204" pitchFamily="34" charset="0"/>
              <a:buChar char="•"/>
              <a:defRPr sz="20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600" kern="1200">
                <a:solidFill>
                  <a:srgbClr val="003B7A"/>
                </a:solidFill>
                <a:latin typeface="+mn-lt"/>
                <a:ea typeface="+mn-ea"/>
                <a:cs typeface="+mn-cs"/>
              </a:defRPr>
            </a:lvl9pPr>
          </a:lstStyle>
          <a:p>
            <a:r>
              <a:rPr lang="da-DK" sz="2800" dirty="0" smtClean="0"/>
              <a:t>Medvirket til én samlet </a:t>
            </a:r>
          </a:p>
          <a:p>
            <a:r>
              <a:rPr lang="da-DK" sz="2800" dirty="0" smtClean="0"/>
              <a:t>infrastruktur for telemedicin </a:t>
            </a:r>
          </a:p>
          <a:p>
            <a:endParaRPr lang="da-DK" sz="2800" dirty="0" smtClean="0"/>
          </a:p>
          <a:p>
            <a:endParaRPr lang="da-DK" sz="2800" dirty="0" smtClean="0"/>
          </a:p>
          <a:p>
            <a:endParaRPr lang="da-DK" sz="2800" dirty="0" smtClean="0"/>
          </a:p>
          <a:p>
            <a:endParaRPr lang="da-DK" sz="2800" dirty="0"/>
          </a:p>
          <a:p>
            <a:r>
              <a:rPr lang="da-DK" sz="2800" dirty="0" smtClean="0"/>
              <a:t>Delt viden og givet vigtige input til </a:t>
            </a:r>
            <a:r>
              <a:rPr lang="da-DK" sz="2800" dirty="0" err="1" smtClean="0"/>
              <a:t>KLs</a:t>
            </a:r>
            <a:r>
              <a:rPr lang="da-DK" sz="2800" dirty="0" smtClean="0"/>
              <a:t> program om teknologispring og radikal innovation.</a:t>
            </a:r>
          </a:p>
          <a:p>
            <a:endParaRPr lang="da-DK" sz="2800" dirty="0"/>
          </a:p>
          <a:p>
            <a:endParaRPr lang="da-DK" sz="2800" dirty="0" smtClean="0"/>
          </a:p>
          <a:p>
            <a:endParaRPr lang="da-DK" sz="2800" dirty="0" smtClean="0"/>
          </a:p>
        </p:txBody>
      </p:sp>
      <p:pic>
        <p:nvPicPr>
          <p:cNvPr id="15" name="Billede 1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82028" y="6078452"/>
            <a:ext cx="3725996" cy="414000"/>
          </a:xfrm>
          <a:prstGeom prst="rect">
            <a:avLst/>
          </a:prstGeom>
        </p:spPr>
      </p:pic>
    </p:spTree>
    <p:extLst>
      <p:ext uri="{BB962C8B-B14F-4D97-AF65-F5344CB8AC3E}">
        <p14:creationId xmlns:p14="http://schemas.microsoft.com/office/powerpoint/2010/main" val="2160654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10.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3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4.xml><?xml version="1.0" encoding="utf-8"?>
<a:theme xmlns:a="http://schemas.openxmlformats.org/drawingml/2006/main" name="4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5.xml><?xml version="1.0" encoding="utf-8"?>
<a:theme xmlns:a="http://schemas.openxmlformats.org/drawingml/2006/main" name="5_Blank">
  <a:themeElements>
    <a:clrScheme name="KL grøn">
      <a:dk1>
        <a:sysClr val="windowText" lastClr="000000"/>
      </a:dk1>
      <a:lt1>
        <a:sysClr val="window" lastClr="FFFFFF"/>
      </a:lt1>
      <a:dk2>
        <a:srgbClr val="003B7A"/>
      </a:dk2>
      <a:lt2>
        <a:srgbClr val="E6E6E6"/>
      </a:lt2>
      <a:accent1>
        <a:srgbClr val="003B7A"/>
      </a:accent1>
      <a:accent2>
        <a:srgbClr val="88BE96"/>
      </a:accent2>
      <a:accent3>
        <a:srgbClr val="BEDBC5"/>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6.xml><?xml version="1.0" encoding="utf-8"?>
<a:theme xmlns:a="http://schemas.openxmlformats.org/drawingml/2006/main" name="6_Blank">
  <a:themeElements>
    <a:clrScheme name="KL grøn">
      <a:dk1>
        <a:sysClr val="windowText" lastClr="000000"/>
      </a:dk1>
      <a:lt1>
        <a:sysClr val="window" lastClr="FFFFFF"/>
      </a:lt1>
      <a:dk2>
        <a:srgbClr val="003B7A"/>
      </a:dk2>
      <a:lt2>
        <a:srgbClr val="E6E6E6"/>
      </a:lt2>
      <a:accent1>
        <a:srgbClr val="003B7A"/>
      </a:accent1>
      <a:accent2>
        <a:srgbClr val="88BE96"/>
      </a:accent2>
      <a:accent3>
        <a:srgbClr val="BEDBC5"/>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7.xml><?xml version="1.0" encoding="utf-8"?>
<a:theme xmlns:a="http://schemas.openxmlformats.org/drawingml/2006/main" name="7_Blank">
  <a:themeElements>
    <a:clrScheme name="KL grøn">
      <a:dk1>
        <a:sysClr val="windowText" lastClr="000000"/>
      </a:dk1>
      <a:lt1>
        <a:sysClr val="window" lastClr="FFFFFF"/>
      </a:lt1>
      <a:dk2>
        <a:srgbClr val="003B7A"/>
      </a:dk2>
      <a:lt2>
        <a:srgbClr val="E6E6E6"/>
      </a:lt2>
      <a:accent1>
        <a:srgbClr val="003B7A"/>
      </a:accent1>
      <a:accent2>
        <a:srgbClr val="88BE96"/>
      </a:accent2>
      <a:accent3>
        <a:srgbClr val="BEDBC5"/>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8.xml><?xml version="1.0" encoding="utf-8"?>
<a:theme xmlns:a="http://schemas.openxmlformats.org/drawingml/2006/main" name="3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3240AF9E1B4A249A80DD717CAF6D3D7" ma:contentTypeVersion="1" ma:contentTypeDescription="GetOrganized dokument" ma:contentTypeScope="" ma:versionID="3b38f6bec49b947df17a3cf664878961">
  <xsd:schema xmlns:xsd="http://www.w3.org/2001/XMLSchema" xmlns:xs="http://www.w3.org/2001/XMLSchema" xmlns:p="http://schemas.microsoft.com/office/2006/metadata/properties" xmlns:ns1="http://schemas.microsoft.com/sharepoint/v3" xmlns:ns2="628F7671-C01D-41C6-BECE-38136EFA0A1D" targetNamespace="http://schemas.microsoft.com/office/2006/metadata/properties" ma:root="true" ma:fieldsID="89a87aea5e2bb6e70676a1da6a1fb5cc" ns1:_="" ns2:_="">
    <xsd:import namespace="http://schemas.microsoft.com/sharepoint/v3"/>
    <xsd:import namespace="628F7671-C01D-41C6-BECE-38136EFA0A1D"/>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F7671-C01D-41C6-BECE-38136EFA0A1D"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CMTemplateName xmlns="http://schemas.microsoft.com/sharepoint/v3" xsi:nil="true"/>
    <CCMTemplateVersion xmlns="http://schemas.microsoft.com/sharepoint/v3" xsi:nil="true"/>
    <CaseID xmlns="http://schemas.microsoft.com/sharepoint/v3">SAG-2017-02390</CaseID>
    <DocID xmlns="http://schemas.microsoft.com/sharepoint/v3">2449450</DocID>
    <CCMSystemID xmlns="http://schemas.microsoft.com/sharepoint/v3">ca7dc1c5-fc98-48bd-8345-b1ffede9fa82</CCMSystemID>
    <LocalAttachment xmlns="http://schemas.microsoft.com/sharepoint/v3">false</LocalAttachment>
    <RegistrationDate xmlns="http://schemas.microsoft.com/sharepoint/v3" xsi:nil="true"/>
    <CaseRecordNumber xmlns="http://schemas.microsoft.com/sharepoint/v3">0</CaseRecordNumber>
    <Related xmlns="http://schemas.microsoft.com/sharepoint/v3">false</Related>
    <Finalized xmlns="http://schemas.microsoft.com/sharepoint/v3">false</Finalized>
    <CCMTemplateID xmlns="http://schemas.microsoft.com/sharepoint/v3">0</CCMTemplateID>
    <CCMVisualId xmlns="http://schemas.microsoft.com/sharepoint/v3">SAG-2017-02390</CCMVisualId>
    <CCMConversation xmlns="http://schemas.microsoft.com/sharepoint/v3">It-Arkitekturrådets møde 07.12.17, punkt 20101D35FB464D72E89A9F0274CD09F3782F5CD567EB2</CCMConversation>
    <Dokumenttype xmlns="628F7671-C01D-41C6-BECE-38136EFA0A1D">Andet dokument</Dokumenttype>
    <CCMAgendaDocumentStatus xmlns="628F7671-C01D-41C6-BECE-38136EFA0A1D" xsi:nil="true"/>
    <CCMAgendaItemId xmlns="628F7671-C01D-41C6-BECE-38136EFA0A1D" xsi:nil="true"/>
    <CCMAgendaStatus xmlns="628F7671-C01D-41C6-BECE-38136EFA0A1D" xsi:nil="true"/>
    <DocumentDescription xmlns="628F7671-C01D-41C6-BECE-38136EFA0A1D" xsi:nil="true"/>
    <CCMMeetingCaseInstanceId xmlns="628F7671-C01D-41C6-BECE-38136EFA0A1D" xsi:nil="true"/>
    <CCMMeetingCaseId xmlns="628F7671-C01D-41C6-BECE-38136EFA0A1D" xsi:nil="true"/>
    <AgendaStatusIcon xmlns="628F7671-C01D-41C6-BECE-38136EFA0A1D" xsi:nil="true"/>
    <CCMMeetingCaseLink xmlns="628F7671-C01D-41C6-BECE-38136EFA0A1D">
      <Url xsi:nil="true"/>
      <Description xsi:nil="true"/>
    </CCMMeetingCase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24A4E-A550-41C3-8BEC-6FFFAE871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8F7671-C01D-41C6-BECE-38136EFA0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CF9BA8-E65B-4242-9792-3B3D92CFF5B4}">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 ds:uri="628F7671-C01D-41C6-BECE-38136EFA0A1D"/>
    <ds:schemaRef ds:uri="http://schemas.microsoft.com/sharepoint/v3"/>
    <ds:schemaRef ds:uri="http://purl.org/dc/terms/"/>
  </ds:schemaRefs>
</ds:datastoreItem>
</file>

<file path=customXml/itemProps3.xml><?xml version="1.0" encoding="utf-8"?>
<ds:datastoreItem xmlns:ds="http://schemas.openxmlformats.org/officeDocument/2006/customXml" ds:itemID="{B064BEBD-2886-46C8-AF22-2DEB6073CD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11710</TotalTime>
  <Words>1037</Words>
  <Application>Microsoft Office PowerPoint</Application>
  <PresentationFormat>Widescreen</PresentationFormat>
  <Paragraphs>166</Paragraphs>
  <Slides>18</Slides>
  <Notes>17</Notes>
  <HiddenSlides>2</HiddenSlides>
  <MMClips>0</MMClips>
  <ScaleCrop>false</ScaleCrop>
  <HeadingPairs>
    <vt:vector size="6" baseType="variant">
      <vt:variant>
        <vt:lpstr>Benyttede skrifttyper</vt:lpstr>
      </vt:variant>
      <vt:variant>
        <vt:i4>5</vt:i4>
      </vt:variant>
      <vt:variant>
        <vt:lpstr>Tema</vt:lpstr>
      </vt:variant>
      <vt:variant>
        <vt:i4>8</vt:i4>
      </vt:variant>
      <vt:variant>
        <vt:lpstr>Slidetitler</vt:lpstr>
      </vt:variant>
      <vt:variant>
        <vt:i4>18</vt:i4>
      </vt:variant>
    </vt:vector>
  </HeadingPairs>
  <TitlesOfParts>
    <vt:vector size="31" baseType="lpstr">
      <vt:lpstr>Arial</vt:lpstr>
      <vt:lpstr>Arial Black</vt:lpstr>
      <vt:lpstr>Calibri</vt:lpstr>
      <vt:lpstr>Courier New</vt:lpstr>
      <vt:lpstr>HelveticaNeueLT Std Lt Cn</vt:lpstr>
      <vt:lpstr>Blank</vt:lpstr>
      <vt:lpstr>2_Blank</vt:lpstr>
      <vt:lpstr>3_Blank</vt:lpstr>
      <vt:lpstr>4_Blank</vt:lpstr>
      <vt:lpstr>5_Blank</vt:lpstr>
      <vt:lpstr>6_Blank</vt:lpstr>
      <vt:lpstr>7_Blank</vt:lpstr>
      <vt:lpstr>3_Kontortema</vt:lpstr>
      <vt:lpstr>Formandens beretning</vt:lpstr>
      <vt:lpstr>Disposition</vt:lpstr>
      <vt:lpstr>De hårde fakta</vt:lpstr>
      <vt:lpstr>To nye medlemmer</vt:lpstr>
      <vt:lpstr>Hvad har rådet opnået? </vt:lpstr>
      <vt:lpstr>Resultater</vt:lpstr>
      <vt:lpstr>Resultater</vt:lpstr>
      <vt:lpstr>PowerPoint-præsentation</vt:lpstr>
      <vt:lpstr>Resultater</vt:lpstr>
      <vt:lpstr>Resultater</vt:lpstr>
      <vt:lpstr>Resultater</vt:lpstr>
      <vt:lpstr>PowerPoint-præsentation</vt:lpstr>
      <vt:lpstr>Resultater</vt:lpstr>
      <vt:lpstr>PowerPoint-præsentation</vt:lpstr>
      <vt:lpstr>Resultater</vt:lpstr>
      <vt:lpstr>Rådet i 2018 og frem</vt:lpstr>
      <vt:lpstr>KL siger ”Tak for indsatsen”</vt:lpstr>
      <vt:lpstr>Vi er kommet rigtig langt</vt:lpstr>
    </vt:vector>
  </TitlesOfParts>
  <Company>KL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Formandens beretning 2017.12.07 - HBR V2</dc:title>
  <dc:creator>KL</dc:creator>
  <cp:lastModifiedBy>Thilde Krog</cp:lastModifiedBy>
  <cp:revision>1041</cp:revision>
  <cp:lastPrinted>2017-11-07T08:40:30Z</cp:lastPrinted>
  <dcterms:created xsi:type="dcterms:W3CDTF">2015-09-18T12:44:32Z</dcterms:created>
  <dcterms:modified xsi:type="dcterms:W3CDTF">2018-10-18T06:39:28Z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0x010100AC085CFC53BC46CEA2EADE194AD9D4820003240AF9E1B4A249A80DD717CAF6D3D7</vt:lpwstr>
  </property>
  <property fmtid="{D5CDD505-2E9C-101B-9397-08002B2CF9AE}" pid="4" name="CCMEventContext">
    <vt:lpwstr>c75eaf00-c026-4a20-b798-56bf524fb4e5</vt:lpwstr>
  </property>
  <property fmtid="{D5CDD505-2E9C-101B-9397-08002B2CF9AE}" pid="5" name="CCMSystem">
    <vt:lpwstr> </vt:lpwstr>
  </property>
  <property fmtid="{D5CDD505-2E9C-101B-9397-08002B2CF9AE}" pid="6" name="CCMIsEmailAttachment">
    <vt:i4>1</vt:i4>
  </property>
  <property fmtid="{D5CDD505-2E9C-101B-9397-08002B2CF9AE}" pid="7" name="xd_ProgID">
    <vt:lpwstr/>
  </property>
  <property fmtid="{D5CDD505-2E9C-101B-9397-08002B2CF9AE}" pid="8" name="TemplateUrl">
    <vt:lpwstr/>
  </property>
  <property fmtid="{D5CDD505-2E9C-101B-9397-08002B2CF9AE}" pid="9" name="CCMIsSharedOnOneDrive">
    <vt:bool>false</vt:bool>
  </property>
  <property fmtid="{D5CDD505-2E9C-101B-9397-08002B2CF9AE}" pid="10" name="CCMOneDriveID">
    <vt:lpwstr/>
  </property>
  <property fmtid="{D5CDD505-2E9C-101B-9397-08002B2CF9AE}" pid="11" name="CCMOneDriveOwnerID">
    <vt:lpwstr/>
  </property>
  <property fmtid="{D5CDD505-2E9C-101B-9397-08002B2CF9AE}" pid="12" name="CCMOneDriveItemID">
    <vt:lpwstr/>
  </property>
</Properties>
</file>