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2" r:id="rId5"/>
    <p:sldMasterId id="2147483725" r:id="rId6"/>
    <p:sldMasterId id="2147483745" r:id="rId7"/>
    <p:sldMasterId id="2147483765" r:id="rId8"/>
    <p:sldMasterId id="2147483771" r:id="rId9"/>
    <p:sldMasterId id="2147483812" r:id="rId10"/>
    <p:sldMasterId id="2147483815" r:id="rId11"/>
    <p:sldMasterId id="2147483833" r:id="rId12"/>
    <p:sldMasterId id="2147483851" r:id="rId13"/>
    <p:sldMasterId id="2147483862" r:id="rId14"/>
  </p:sldMasterIdLst>
  <p:notesMasterIdLst>
    <p:notesMasterId r:id="rId48"/>
  </p:notesMasterIdLst>
  <p:sldIdLst>
    <p:sldId id="2385" r:id="rId15"/>
    <p:sldId id="277" r:id="rId16"/>
    <p:sldId id="264" r:id="rId17"/>
    <p:sldId id="426" r:id="rId18"/>
    <p:sldId id="1780" r:id="rId19"/>
    <p:sldId id="1754" r:id="rId20"/>
    <p:sldId id="1809" r:id="rId21"/>
    <p:sldId id="1841" r:id="rId22"/>
    <p:sldId id="1775" r:id="rId23"/>
    <p:sldId id="1820" r:id="rId24"/>
    <p:sldId id="1839" r:id="rId25"/>
    <p:sldId id="1840" r:id="rId26"/>
    <p:sldId id="1838" r:id="rId27"/>
    <p:sldId id="1843" r:id="rId28"/>
    <p:sldId id="303" r:id="rId29"/>
    <p:sldId id="2386" r:id="rId30"/>
    <p:sldId id="1835" r:id="rId31"/>
    <p:sldId id="1844" r:id="rId32"/>
    <p:sldId id="1845" r:id="rId33"/>
    <p:sldId id="1850" r:id="rId34"/>
    <p:sldId id="1847" r:id="rId35"/>
    <p:sldId id="1846" r:id="rId36"/>
    <p:sldId id="1848" r:id="rId37"/>
    <p:sldId id="1849" r:id="rId38"/>
    <p:sldId id="1155" r:id="rId39"/>
    <p:sldId id="1156" r:id="rId40"/>
    <p:sldId id="261" r:id="rId41"/>
    <p:sldId id="274" r:id="rId42"/>
    <p:sldId id="276" r:id="rId43"/>
    <p:sldId id="280" r:id="rId44"/>
    <p:sldId id="281" r:id="rId45"/>
    <p:sldId id="282" r:id="rId46"/>
    <p:sldId id="26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94622" autoAdjust="0"/>
  </p:normalViewPr>
  <p:slideViewPr>
    <p:cSldViewPr snapToGrid="0" showGuides="1">
      <p:cViewPr>
        <p:scale>
          <a:sx n="97" d="100"/>
          <a:sy n="97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Tilfredshed</c:v>
                </c:pt>
              </c:strCache>
            </c:strRef>
          </c:tx>
          <c:spPr>
            <a:solidFill>
              <a:srgbClr val="2A4949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Meget høj grad</c:v>
                </c:pt>
                <c:pt idx="1">
                  <c:v>Høj grad</c:v>
                </c:pt>
                <c:pt idx="2">
                  <c:v>Nogen grad</c:v>
                </c:pt>
                <c:pt idx="3">
                  <c:v>Mindre grad</c:v>
                </c:pt>
                <c:pt idx="4">
                  <c:v>Slet ikke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82</c:v>
                </c:pt>
                <c:pt idx="1">
                  <c:v>14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2-40BD-88E8-D4F8098884A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Tryghed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Meget høj grad</c:v>
                </c:pt>
                <c:pt idx="1">
                  <c:v>Høj grad</c:v>
                </c:pt>
                <c:pt idx="2">
                  <c:v>Nogen grad</c:v>
                </c:pt>
                <c:pt idx="3">
                  <c:v>Mindre grad</c:v>
                </c:pt>
                <c:pt idx="4">
                  <c:v>Slet ikke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88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2-40BD-88E8-D4F8098884A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Frihed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Meget høj grad</c:v>
                </c:pt>
                <c:pt idx="1">
                  <c:v>Høj grad</c:v>
                </c:pt>
                <c:pt idx="2">
                  <c:v>Nogen grad</c:v>
                </c:pt>
                <c:pt idx="3">
                  <c:v>Mindre grad</c:v>
                </c:pt>
                <c:pt idx="4">
                  <c:v>Slet ikke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0">
                  <c:v>45</c:v>
                </c:pt>
                <c:pt idx="1">
                  <c:v>26</c:v>
                </c:pt>
                <c:pt idx="2">
                  <c:v>25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82-40BD-88E8-D4F809888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764104"/>
        <c:axId val="387769024"/>
      </c:barChart>
      <c:catAx>
        <c:axId val="38776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a-DK"/>
          </a:p>
        </c:txPr>
        <c:crossAx val="387769024"/>
        <c:crosses val="autoZero"/>
        <c:auto val="1"/>
        <c:lblAlgn val="ctr"/>
        <c:lblOffset val="100"/>
        <c:noMultiLvlLbl val="0"/>
      </c:catAx>
      <c:valAx>
        <c:axId val="387769024"/>
        <c:scaling>
          <c:orientation val="minMax"/>
          <c:max val="90"/>
          <c:min val="0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a-DK"/>
          </a:p>
        </c:txPr>
        <c:crossAx val="38776410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BF5F4"/>
    </a:solidFill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7CADF-DA32-424A-8357-2C891EFB1B3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7651C6B-DC90-4375-AB29-B5CD0E4AFB91}">
      <dgm:prSet phldrT="[Tekst]" phldr="1"/>
      <dgm:spPr>
        <a:noFill/>
        <a:ln>
          <a:noFill/>
        </a:ln>
      </dgm:spPr>
      <dgm:t>
        <a:bodyPr/>
        <a:lstStyle/>
        <a:p>
          <a:endParaRPr lang="da-DK" dirty="0"/>
        </a:p>
      </dgm:t>
    </dgm:pt>
    <dgm:pt modelId="{58EBD132-10E8-4D22-8F14-90A6510B0287}" type="parTrans" cxnId="{AFAEB35E-E128-44B9-A697-AF19DDAD123F}">
      <dgm:prSet/>
      <dgm:spPr/>
      <dgm:t>
        <a:bodyPr/>
        <a:lstStyle/>
        <a:p>
          <a:endParaRPr lang="da-DK"/>
        </a:p>
      </dgm:t>
    </dgm:pt>
    <dgm:pt modelId="{297B40E2-C529-42E2-B350-51DEDD44C2C0}" type="sibTrans" cxnId="{AFAEB35E-E128-44B9-A697-AF19DDAD123F}">
      <dgm:prSet/>
      <dgm:spPr/>
      <dgm:t>
        <a:bodyPr/>
        <a:lstStyle/>
        <a:p>
          <a:endParaRPr lang="da-DK"/>
        </a:p>
      </dgm:t>
    </dgm:pt>
    <dgm:pt modelId="{39F648BB-1028-4025-9F72-AFBC9F5B718D}">
      <dgm:prSet phldrT="[Tekst]" phldr="1"/>
      <dgm:spPr>
        <a:noFill/>
        <a:ln>
          <a:noFill/>
        </a:ln>
      </dgm:spPr>
      <dgm:t>
        <a:bodyPr/>
        <a:lstStyle/>
        <a:p>
          <a:endParaRPr lang="da-DK" dirty="0"/>
        </a:p>
      </dgm:t>
    </dgm:pt>
    <dgm:pt modelId="{FC9B53F1-BD96-45C3-8D97-E3E504528E0E}" type="parTrans" cxnId="{DF551773-5237-4DA3-9CFC-ACEA425843CF}">
      <dgm:prSet/>
      <dgm:spPr/>
      <dgm:t>
        <a:bodyPr/>
        <a:lstStyle/>
        <a:p>
          <a:endParaRPr lang="da-DK"/>
        </a:p>
      </dgm:t>
    </dgm:pt>
    <dgm:pt modelId="{E82231BC-D6DC-4D13-B292-70A5FD09FCF5}" type="sibTrans" cxnId="{DF551773-5237-4DA3-9CFC-ACEA425843CF}">
      <dgm:prSet/>
      <dgm:spPr/>
      <dgm:t>
        <a:bodyPr/>
        <a:lstStyle/>
        <a:p>
          <a:endParaRPr lang="da-DK"/>
        </a:p>
      </dgm:t>
    </dgm:pt>
    <dgm:pt modelId="{23E7A21A-CDAB-45F6-98B6-F417FD595E4B}">
      <dgm:prSet phldrT="[Tekst]" phldr="1"/>
      <dgm:spPr>
        <a:noFill/>
        <a:ln>
          <a:noFill/>
        </a:ln>
      </dgm:spPr>
      <dgm:t>
        <a:bodyPr/>
        <a:lstStyle/>
        <a:p>
          <a:endParaRPr lang="da-DK" dirty="0"/>
        </a:p>
      </dgm:t>
    </dgm:pt>
    <dgm:pt modelId="{8AE61C94-59A4-4F81-B872-8C422EA80712}" type="parTrans" cxnId="{F56FF61C-372A-4A5E-9C48-567ED29107B5}">
      <dgm:prSet/>
      <dgm:spPr/>
      <dgm:t>
        <a:bodyPr/>
        <a:lstStyle/>
        <a:p>
          <a:endParaRPr lang="da-DK"/>
        </a:p>
      </dgm:t>
    </dgm:pt>
    <dgm:pt modelId="{B4F4B297-32A5-4962-9D1F-6CA20818F9A3}" type="sibTrans" cxnId="{F56FF61C-372A-4A5E-9C48-567ED29107B5}">
      <dgm:prSet/>
      <dgm:spPr/>
      <dgm:t>
        <a:bodyPr/>
        <a:lstStyle/>
        <a:p>
          <a:endParaRPr lang="da-DK"/>
        </a:p>
      </dgm:t>
    </dgm:pt>
    <dgm:pt modelId="{7A77A88D-F40E-4221-99E6-8029DB37ACE1}" type="pres">
      <dgm:prSet presAssocID="{F707CADF-DA32-424A-8357-2C891EFB1B3A}" presName="compositeShape" presStyleCnt="0">
        <dgm:presLayoutVars>
          <dgm:chMax val="7"/>
          <dgm:dir/>
          <dgm:resizeHandles val="exact"/>
        </dgm:presLayoutVars>
      </dgm:prSet>
      <dgm:spPr/>
    </dgm:pt>
    <dgm:pt modelId="{705E07D5-E12C-45A8-B145-8FA4BF370C25}" type="pres">
      <dgm:prSet presAssocID="{F707CADF-DA32-424A-8357-2C891EFB1B3A}" presName="wedge1" presStyleLbl="node1" presStyleIdx="0" presStyleCnt="3"/>
      <dgm:spPr/>
    </dgm:pt>
    <dgm:pt modelId="{87C45727-B1E7-4B8A-902D-40375267BCD7}" type="pres">
      <dgm:prSet presAssocID="{F707CADF-DA32-424A-8357-2C891EFB1B3A}" presName="dummy1a" presStyleCnt="0"/>
      <dgm:spPr/>
    </dgm:pt>
    <dgm:pt modelId="{71D47D5E-971E-47CF-B680-376F13A1B037}" type="pres">
      <dgm:prSet presAssocID="{F707CADF-DA32-424A-8357-2C891EFB1B3A}" presName="dummy1b" presStyleCnt="0"/>
      <dgm:spPr/>
    </dgm:pt>
    <dgm:pt modelId="{BD0A506C-0279-4B42-A879-DC4BAA626314}" type="pres">
      <dgm:prSet presAssocID="{F707CADF-DA32-424A-8357-2C891EFB1B3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983581F-1137-43FB-9FC1-E6722E651457}" type="pres">
      <dgm:prSet presAssocID="{F707CADF-DA32-424A-8357-2C891EFB1B3A}" presName="wedge2" presStyleLbl="node1" presStyleIdx="1" presStyleCnt="3"/>
      <dgm:spPr/>
    </dgm:pt>
    <dgm:pt modelId="{F49CC968-66AC-4EC4-ACE8-0C9C71EED692}" type="pres">
      <dgm:prSet presAssocID="{F707CADF-DA32-424A-8357-2C891EFB1B3A}" presName="dummy2a" presStyleCnt="0"/>
      <dgm:spPr/>
    </dgm:pt>
    <dgm:pt modelId="{9A7A633E-5922-4649-9D1E-7B685933549B}" type="pres">
      <dgm:prSet presAssocID="{F707CADF-DA32-424A-8357-2C891EFB1B3A}" presName="dummy2b" presStyleCnt="0"/>
      <dgm:spPr/>
    </dgm:pt>
    <dgm:pt modelId="{81D704AA-B201-424B-B3C3-12DA4B94B026}" type="pres">
      <dgm:prSet presAssocID="{F707CADF-DA32-424A-8357-2C891EFB1B3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D687434-0FE8-489A-A98A-29D6AAAC0A8D}" type="pres">
      <dgm:prSet presAssocID="{F707CADF-DA32-424A-8357-2C891EFB1B3A}" presName="wedge3" presStyleLbl="node1" presStyleIdx="2" presStyleCnt="3"/>
      <dgm:spPr/>
    </dgm:pt>
    <dgm:pt modelId="{4CD0FE21-564E-47BC-8FD1-81F848679F23}" type="pres">
      <dgm:prSet presAssocID="{F707CADF-DA32-424A-8357-2C891EFB1B3A}" presName="dummy3a" presStyleCnt="0"/>
      <dgm:spPr/>
    </dgm:pt>
    <dgm:pt modelId="{A6FE662D-61B4-4701-85A8-662AAFC6D79B}" type="pres">
      <dgm:prSet presAssocID="{F707CADF-DA32-424A-8357-2C891EFB1B3A}" presName="dummy3b" presStyleCnt="0"/>
      <dgm:spPr/>
    </dgm:pt>
    <dgm:pt modelId="{E4041958-A135-44D0-ADE0-9B5688977DE7}" type="pres">
      <dgm:prSet presAssocID="{F707CADF-DA32-424A-8357-2C891EFB1B3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BBEF324-EB5C-48DF-B40A-7893E50C74E3}" type="pres">
      <dgm:prSet presAssocID="{297B40E2-C529-42E2-B350-51DEDD44C2C0}" presName="arrowWedge1" presStyleLbl="fgSibTrans2D1" presStyleIdx="0" presStyleCnt="3"/>
      <dgm:spPr>
        <a:solidFill>
          <a:srgbClr val="2A4949"/>
        </a:solidFill>
      </dgm:spPr>
    </dgm:pt>
    <dgm:pt modelId="{6DA94850-CF28-4393-9C17-12366CCD2408}" type="pres">
      <dgm:prSet presAssocID="{E82231BC-D6DC-4D13-B292-70A5FD09FCF5}" presName="arrowWedge2" presStyleLbl="fgSibTrans2D1" presStyleIdx="1" presStyleCnt="3"/>
      <dgm:spPr>
        <a:solidFill>
          <a:srgbClr val="2B4949"/>
        </a:solidFill>
      </dgm:spPr>
    </dgm:pt>
    <dgm:pt modelId="{00327339-0815-49F1-80FC-685AE2DDC455}" type="pres">
      <dgm:prSet presAssocID="{B4F4B297-32A5-4962-9D1F-6CA20818F9A3}" presName="arrowWedge3" presStyleLbl="fgSibTrans2D1" presStyleIdx="2" presStyleCnt="3"/>
      <dgm:spPr>
        <a:solidFill>
          <a:srgbClr val="2B4949"/>
        </a:solidFill>
      </dgm:spPr>
    </dgm:pt>
  </dgm:ptLst>
  <dgm:cxnLst>
    <dgm:cxn modelId="{F56FF61C-372A-4A5E-9C48-567ED29107B5}" srcId="{F707CADF-DA32-424A-8357-2C891EFB1B3A}" destId="{23E7A21A-CDAB-45F6-98B6-F417FD595E4B}" srcOrd="2" destOrd="0" parTransId="{8AE61C94-59A4-4F81-B872-8C422EA80712}" sibTransId="{B4F4B297-32A5-4962-9D1F-6CA20818F9A3}"/>
    <dgm:cxn modelId="{44AF9637-A38B-4B32-800C-ED4402BDC22B}" type="presOf" srcId="{F707CADF-DA32-424A-8357-2C891EFB1B3A}" destId="{7A77A88D-F40E-4221-99E6-8029DB37ACE1}" srcOrd="0" destOrd="0" presId="urn:microsoft.com/office/officeart/2005/8/layout/cycle8"/>
    <dgm:cxn modelId="{AFAEB35E-E128-44B9-A697-AF19DDAD123F}" srcId="{F707CADF-DA32-424A-8357-2C891EFB1B3A}" destId="{47651C6B-DC90-4375-AB29-B5CD0E4AFB91}" srcOrd="0" destOrd="0" parTransId="{58EBD132-10E8-4D22-8F14-90A6510B0287}" sibTransId="{297B40E2-C529-42E2-B350-51DEDD44C2C0}"/>
    <dgm:cxn modelId="{ED631C42-5779-4ADD-8A5D-AD7C5FBEAE0E}" type="presOf" srcId="{39F648BB-1028-4025-9F72-AFBC9F5B718D}" destId="{4983581F-1137-43FB-9FC1-E6722E651457}" srcOrd="0" destOrd="0" presId="urn:microsoft.com/office/officeart/2005/8/layout/cycle8"/>
    <dgm:cxn modelId="{BB7DB04B-BC4F-490D-AA20-E2401C957FA9}" type="presOf" srcId="{39F648BB-1028-4025-9F72-AFBC9F5B718D}" destId="{81D704AA-B201-424B-B3C3-12DA4B94B026}" srcOrd="1" destOrd="0" presId="urn:microsoft.com/office/officeart/2005/8/layout/cycle8"/>
    <dgm:cxn modelId="{DF551773-5237-4DA3-9CFC-ACEA425843CF}" srcId="{F707CADF-DA32-424A-8357-2C891EFB1B3A}" destId="{39F648BB-1028-4025-9F72-AFBC9F5B718D}" srcOrd="1" destOrd="0" parTransId="{FC9B53F1-BD96-45C3-8D97-E3E504528E0E}" sibTransId="{E82231BC-D6DC-4D13-B292-70A5FD09FCF5}"/>
    <dgm:cxn modelId="{2C84AB80-D7A5-4E6F-BFAA-A47811EC5628}" type="presOf" srcId="{47651C6B-DC90-4375-AB29-B5CD0E4AFB91}" destId="{BD0A506C-0279-4B42-A879-DC4BAA626314}" srcOrd="1" destOrd="0" presId="urn:microsoft.com/office/officeart/2005/8/layout/cycle8"/>
    <dgm:cxn modelId="{F7A95988-7A71-44DE-80A7-D3236354E38A}" type="presOf" srcId="{47651C6B-DC90-4375-AB29-B5CD0E4AFB91}" destId="{705E07D5-E12C-45A8-B145-8FA4BF370C25}" srcOrd="0" destOrd="0" presId="urn:microsoft.com/office/officeart/2005/8/layout/cycle8"/>
    <dgm:cxn modelId="{21C676AA-9D5E-46BE-9DB0-51B825D7C3B8}" type="presOf" srcId="{23E7A21A-CDAB-45F6-98B6-F417FD595E4B}" destId="{3D687434-0FE8-489A-A98A-29D6AAAC0A8D}" srcOrd="0" destOrd="0" presId="urn:microsoft.com/office/officeart/2005/8/layout/cycle8"/>
    <dgm:cxn modelId="{2B5A62AD-09A5-4F3F-B070-192C55C82F48}" type="presOf" srcId="{23E7A21A-CDAB-45F6-98B6-F417FD595E4B}" destId="{E4041958-A135-44D0-ADE0-9B5688977DE7}" srcOrd="1" destOrd="0" presId="urn:microsoft.com/office/officeart/2005/8/layout/cycle8"/>
    <dgm:cxn modelId="{DF2E401F-997C-4978-85A0-33ED1337A735}" type="presParOf" srcId="{7A77A88D-F40E-4221-99E6-8029DB37ACE1}" destId="{705E07D5-E12C-45A8-B145-8FA4BF370C25}" srcOrd="0" destOrd="0" presId="urn:microsoft.com/office/officeart/2005/8/layout/cycle8"/>
    <dgm:cxn modelId="{34485B51-1BD1-46EE-A221-2DBE6C621FD2}" type="presParOf" srcId="{7A77A88D-F40E-4221-99E6-8029DB37ACE1}" destId="{87C45727-B1E7-4B8A-902D-40375267BCD7}" srcOrd="1" destOrd="0" presId="urn:microsoft.com/office/officeart/2005/8/layout/cycle8"/>
    <dgm:cxn modelId="{5ED59D26-D678-45DD-914B-6BE5449785BF}" type="presParOf" srcId="{7A77A88D-F40E-4221-99E6-8029DB37ACE1}" destId="{71D47D5E-971E-47CF-B680-376F13A1B037}" srcOrd="2" destOrd="0" presId="urn:microsoft.com/office/officeart/2005/8/layout/cycle8"/>
    <dgm:cxn modelId="{6B7078C4-ADD4-4596-9D74-1BF1BBF3B929}" type="presParOf" srcId="{7A77A88D-F40E-4221-99E6-8029DB37ACE1}" destId="{BD0A506C-0279-4B42-A879-DC4BAA626314}" srcOrd="3" destOrd="0" presId="urn:microsoft.com/office/officeart/2005/8/layout/cycle8"/>
    <dgm:cxn modelId="{E79EDFD2-5756-4F45-8EFB-1636C070F009}" type="presParOf" srcId="{7A77A88D-F40E-4221-99E6-8029DB37ACE1}" destId="{4983581F-1137-43FB-9FC1-E6722E651457}" srcOrd="4" destOrd="0" presId="urn:microsoft.com/office/officeart/2005/8/layout/cycle8"/>
    <dgm:cxn modelId="{A429229C-EDDB-496D-AE75-406E55D3C7DF}" type="presParOf" srcId="{7A77A88D-F40E-4221-99E6-8029DB37ACE1}" destId="{F49CC968-66AC-4EC4-ACE8-0C9C71EED692}" srcOrd="5" destOrd="0" presId="urn:microsoft.com/office/officeart/2005/8/layout/cycle8"/>
    <dgm:cxn modelId="{FDDEAAE1-E4E1-43A9-887D-26237141BF37}" type="presParOf" srcId="{7A77A88D-F40E-4221-99E6-8029DB37ACE1}" destId="{9A7A633E-5922-4649-9D1E-7B685933549B}" srcOrd="6" destOrd="0" presId="urn:microsoft.com/office/officeart/2005/8/layout/cycle8"/>
    <dgm:cxn modelId="{8B0A45C5-09E0-48FB-B14D-DF948B62BD38}" type="presParOf" srcId="{7A77A88D-F40E-4221-99E6-8029DB37ACE1}" destId="{81D704AA-B201-424B-B3C3-12DA4B94B026}" srcOrd="7" destOrd="0" presId="urn:microsoft.com/office/officeart/2005/8/layout/cycle8"/>
    <dgm:cxn modelId="{8D166E2C-112B-438F-8F3B-5949F3CC2876}" type="presParOf" srcId="{7A77A88D-F40E-4221-99E6-8029DB37ACE1}" destId="{3D687434-0FE8-489A-A98A-29D6AAAC0A8D}" srcOrd="8" destOrd="0" presId="urn:microsoft.com/office/officeart/2005/8/layout/cycle8"/>
    <dgm:cxn modelId="{847ABFDF-A16B-4D16-8C63-7CD68F871CDE}" type="presParOf" srcId="{7A77A88D-F40E-4221-99E6-8029DB37ACE1}" destId="{4CD0FE21-564E-47BC-8FD1-81F848679F23}" srcOrd="9" destOrd="0" presId="urn:microsoft.com/office/officeart/2005/8/layout/cycle8"/>
    <dgm:cxn modelId="{DDD078C3-D0D2-45E2-98B1-F9F43FA64732}" type="presParOf" srcId="{7A77A88D-F40E-4221-99E6-8029DB37ACE1}" destId="{A6FE662D-61B4-4701-85A8-662AAFC6D79B}" srcOrd="10" destOrd="0" presId="urn:microsoft.com/office/officeart/2005/8/layout/cycle8"/>
    <dgm:cxn modelId="{D06BA3DC-7D4F-4F02-B2B3-3D45A6BA6B7C}" type="presParOf" srcId="{7A77A88D-F40E-4221-99E6-8029DB37ACE1}" destId="{E4041958-A135-44D0-ADE0-9B5688977DE7}" srcOrd="11" destOrd="0" presId="urn:microsoft.com/office/officeart/2005/8/layout/cycle8"/>
    <dgm:cxn modelId="{03101B3D-816B-4394-B94C-AE4DFB3B8E8D}" type="presParOf" srcId="{7A77A88D-F40E-4221-99E6-8029DB37ACE1}" destId="{6BBEF324-EB5C-48DF-B40A-7893E50C74E3}" srcOrd="12" destOrd="0" presId="urn:microsoft.com/office/officeart/2005/8/layout/cycle8"/>
    <dgm:cxn modelId="{C6D6FD5C-25E0-4C49-91CD-52D21A288B38}" type="presParOf" srcId="{7A77A88D-F40E-4221-99E6-8029DB37ACE1}" destId="{6DA94850-CF28-4393-9C17-12366CCD2408}" srcOrd="13" destOrd="0" presId="urn:microsoft.com/office/officeart/2005/8/layout/cycle8"/>
    <dgm:cxn modelId="{07B9EDAA-B5FF-4AA3-B07C-6CFC2161B378}" type="presParOf" srcId="{7A77A88D-F40E-4221-99E6-8029DB37ACE1}" destId="{00327339-0815-49F1-80FC-685AE2DDC45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447F3-3D4B-41C2-8B4C-9634E00095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27DAFF7B-3BE9-424A-A443-4EBB36096D54}">
      <dgm:prSet phldrT="[Tekst]" custT="1"/>
      <dgm:spPr/>
      <dgm:t>
        <a:bodyPr/>
        <a:lstStyle/>
        <a:p>
          <a:r>
            <a:rPr lang="da-DK" sz="1600" b="0" dirty="0"/>
            <a:t>Programstyregruppe for </a:t>
          </a:r>
          <a:br>
            <a:rPr lang="da-DK" sz="1600" b="0" dirty="0"/>
          </a:br>
          <a:r>
            <a:rPr lang="da-DK" sz="1600" b="0" dirty="0"/>
            <a:t>tværsektoriel implementering </a:t>
          </a:r>
          <a:br>
            <a:rPr lang="da-DK" sz="1600" b="0" dirty="0"/>
          </a:br>
          <a:r>
            <a:rPr lang="da-DK" sz="1600" b="0" dirty="0"/>
            <a:t>af dosisdispensering</a:t>
          </a:r>
        </a:p>
        <a:p>
          <a:r>
            <a:rPr lang="da-DK" sz="1600" dirty="0"/>
            <a:t>(KL formand)</a:t>
          </a:r>
        </a:p>
      </dgm:t>
    </dgm:pt>
    <dgm:pt modelId="{7B2F3D06-16A7-4826-8120-6B34663A9D86}" type="parTrans" cxnId="{F50E8381-F5A8-49FC-BB01-BFD249A126D5}">
      <dgm:prSet/>
      <dgm:spPr/>
      <dgm:t>
        <a:bodyPr/>
        <a:lstStyle/>
        <a:p>
          <a:endParaRPr lang="da-DK"/>
        </a:p>
      </dgm:t>
    </dgm:pt>
    <dgm:pt modelId="{E22ABEDC-9030-4DD4-9BC3-27F06A815230}" type="sibTrans" cxnId="{F50E8381-F5A8-49FC-BB01-BFD249A126D5}">
      <dgm:prSet/>
      <dgm:spPr/>
      <dgm:t>
        <a:bodyPr/>
        <a:lstStyle/>
        <a:p>
          <a:endParaRPr lang="da-DK"/>
        </a:p>
      </dgm:t>
    </dgm:pt>
    <dgm:pt modelId="{50DCE1E6-0D8C-4449-BCC8-DBAD36368077}">
      <dgm:prSet phldrT="[Teks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a-DK" sz="1600" b="0" dirty="0"/>
            <a:t>Arbejdsgruppe for planlægning af undervisning for almen praksis	</a:t>
          </a:r>
        </a:p>
        <a:p>
          <a:r>
            <a:rPr lang="da-DK" sz="1600" b="0" dirty="0"/>
            <a:t>(MedCom)</a:t>
          </a:r>
        </a:p>
      </dgm:t>
    </dgm:pt>
    <dgm:pt modelId="{CCC13816-8720-44C5-BAAA-6CD812CC6CE2}" type="parTrans" cxnId="{2DFEC578-3033-47B1-ACFF-1F1A14A24B7A}">
      <dgm:prSet/>
      <dgm:spPr/>
      <dgm:t>
        <a:bodyPr/>
        <a:lstStyle/>
        <a:p>
          <a:endParaRPr lang="da-DK"/>
        </a:p>
      </dgm:t>
    </dgm:pt>
    <dgm:pt modelId="{01C805CC-4A80-4AA1-A26E-B1774EEEC368}" type="sibTrans" cxnId="{2DFEC578-3033-47B1-ACFF-1F1A14A24B7A}">
      <dgm:prSet/>
      <dgm:spPr/>
      <dgm:t>
        <a:bodyPr/>
        <a:lstStyle/>
        <a:p>
          <a:endParaRPr lang="da-DK"/>
        </a:p>
      </dgm:t>
    </dgm:pt>
    <dgm:pt modelId="{F897A706-CFAC-46F4-B3DF-4A0FED21415D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da-DK" b="0" dirty="0"/>
            <a:t>Arbejdsgruppe for planlægning </a:t>
          </a:r>
          <a:br>
            <a:rPr lang="da-DK" b="0" dirty="0"/>
          </a:br>
          <a:r>
            <a:rPr lang="da-DK" b="0" dirty="0"/>
            <a:t>af undervisning </a:t>
          </a:r>
          <a:br>
            <a:rPr lang="da-DK" b="0" dirty="0"/>
          </a:br>
          <a:r>
            <a:rPr lang="da-DK" b="0" dirty="0"/>
            <a:t>for kommunerne	</a:t>
          </a:r>
        </a:p>
        <a:p>
          <a:pPr algn="ctr"/>
          <a:r>
            <a:rPr lang="da-DK" b="0" dirty="0"/>
            <a:t>(MedCom)</a:t>
          </a:r>
        </a:p>
      </dgm:t>
    </dgm:pt>
    <dgm:pt modelId="{F4F527FD-3ED6-4A0E-A3A1-D542A51C24BE}" type="parTrans" cxnId="{439B39F9-2C94-445D-AEF0-CF4545A381CF}">
      <dgm:prSet/>
      <dgm:spPr/>
      <dgm:t>
        <a:bodyPr/>
        <a:lstStyle/>
        <a:p>
          <a:endParaRPr lang="da-DK"/>
        </a:p>
      </dgm:t>
    </dgm:pt>
    <dgm:pt modelId="{9FC3454B-E64C-461E-9925-907A2B99F846}" type="sibTrans" cxnId="{439B39F9-2C94-445D-AEF0-CF4545A381CF}">
      <dgm:prSet/>
      <dgm:spPr/>
      <dgm:t>
        <a:bodyPr/>
        <a:lstStyle/>
        <a:p>
          <a:endParaRPr lang="da-DK"/>
        </a:p>
      </dgm:t>
    </dgm:pt>
    <dgm:pt modelId="{75E2EF31-D415-42F8-B1F4-FC79A3CADA7A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a-DK" b="0" dirty="0"/>
            <a:t>Arbejdsgruppe for det tværsektorielle </a:t>
          </a:r>
          <a:br>
            <a:rPr lang="da-DK" b="0" dirty="0"/>
          </a:br>
          <a:r>
            <a:rPr lang="da-DK" b="0" dirty="0"/>
            <a:t>samarbejde om DD</a:t>
          </a:r>
        </a:p>
        <a:p>
          <a:r>
            <a:rPr lang="da-DK" b="0" dirty="0"/>
            <a:t>(herunder samarbejdet med </a:t>
          </a:r>
          <a:br>
            <a:rPr lang="da-DK" b="0" dirty="0"/>
          </a:br>
          <a:r>
            <a:rPr lang="da-DK" b="0" dirty="0"/>
            <a:t>STPS, DR og DA) </a:t>
          </a:r>
        </a:p>
        <a:p>
          <a:r>
            <a:rPr lang="da-DK" b="0" dirty="0"/>
            <a:t>(MedCom)</a:t>
          </a:r>
        </a:p>
      </dgm:t>
    </dgm:pt>
    <dgm:pt modelId="{549371D7-DFF6-4D4A-B57B-6EE1A1B7171D}" type="parTrans" cxnId="{2EFC57C2-DFD7-413C-8627-24E0D76CBAB9}">
      <dgm:prSet/>
      <dgm:spPr/>
      <dgm:t>
        <a:bodyPr/>
        <a:lstStyle/>
        <a:p>
          <a:endParaRPr lang="da-DK"/>
        </a:p>
      </dgm:t>
    </dgm:pt>
    <dgm:pt modelId="{C47643B6-3474-4254-881E-FF2D4EEFA62F}" type="sibTrans" cxnId="{2EFC57C2-DFD7-413C-8627-24E0D76CBAB9}">
      <dgm:prSet/>
      <dgm:spPr/>
      <dgm:t>
        <a:bodyPr/>
        <a:lstStyle/>
        <a:p>
          <a:endParaRPr lang="da-DK"/>
        </a:p>
      </dgm:t>
    </dgm:pt>
    <dgm:pt modelId="{E8C1814C-8DEF-47AE-A35D-988CF271EEC6}" type="pres">
      <dgm:prSet presAssocID="{703447F3-3D4B-41C2-8B4C-9634E00095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1C0477-1736-491E-8368-902670D2866C}" type="pres">
      <dgm:prSet presAssocID="{27DAFF7B-3BE9-424A-A443-4EBB36096D54}" presName="hierRoot1" presStyleCnt="0">
        <dgm:presLayoutVars>
          <dgm:hierBranch val="init"/>
        </dgm:presLayoutVars>
      </dgm:prSet>
      <dgm:spPr/>
    </dgm:pt>
    <dgm:pt modelId="{EC52352A-6350-4831-B1B6-6309D48F46A8}" type="pres">
      <dgm:prSet presAssocID="{27DAFF7B-3BE9-424A-A443-4EBB36096D54}" presName="rootComposite1" presStyleCnt="0"/>
      <dgm:spPr/>
    </dgm:pt>
    <dgm:pt modelId="{7D4C6538-003B-402D-971F-38BDDA2E0261}" type="pres">
      <dgm:prSet presAssocID="{27DAFF7B-3BE9-424A-A443-4EBB36096D54}" presName="rootText1" presStyleLbl="node0" presStyleIdx="0" presStyleCnt="1">
        <dgm:presLayoutVars>
          <dgm:chPref val="3"/>
        </dgm:presLayoutVars>
      </dgm:prSet>
      <dgm:spPr/>
    </dgm:pt>
    <dgm:pt modelId="{FA93F5EB-4EF1-4B69-9702-7E2E344C2EB2}" type="pres">
      <dgm:prSet presAssocID="{27DAFF7B-3BE9-424A-A443-4EBB36096D54}" presName="rootConnector1" presStyleLbl="node1" presStyleIdx="0" presStyleCnt="0"/>
      <dgm:spPr/>
    </dgm:pt>
    <dgm:pt modelId="{C8E2E774-D53E-49DD-A845-B8D6B152C7EB}" type="pres">
      <dgm:prSet presAssocID="{27DAFF7B-3BE9-424A-A443-4EBB36096D54}" presName="hierChild2" presStyleCnt="0"/>
      <dgm:spPr/>
    </dgm:pt>
    <dgm:pt modelId="{5BD4EA14-C5CE-4DE4-9162-FF7E0C9CB238}" type="pres">
      <dgm:prSet presAssocID="{CCC13816-8720-44C5-BAAA-6CD812CC6CE2}" presName="Name37" presStyleLbl="parChTrans1D2" presStyleIdx="0" presStyleCnt="3"/>
      <dgm:spPr/>
    </dgm:pt>
    <dgm:pt modelId="{BC346823-339E-4B7E-9241-371541665534}" type="pres">
      <dgm:prSet presAssocID="{50DCE1E6-0D8C-4449-BCC8-DBAD36368077}" presName="hierRoot2" presStyleCnt="0">
        <dgm:presLayoutVars>
          <dgm:hierBranch val="init"/>
        </dgm:presLayoutVars>
      </dgm:prSet>
      <dgm:spPr/>
    </dgm:pt>
    <dgm:pt modelId="{3841E622-F961-47C7-B0D6-4AB755DEBA59}" type="pres">
      <dgm:prSet presAssocID="{50DCE1E6-0D8C-4449-BCC8-DBAD36368077}" presName="rootComposite" presStyleCnt="0"/>
      <dgm:spPr/>
    </dgm:pt>
    <dgm:pt modelId="{43C4E809-A0CD-4710-BCD0-3E5B5A2A9116}" type="pres">
      <dgm:prSet presAssocID="{50DCE1E6-0D8C-4449-BCC8-DBAD36368077}" presName="rootText" presStyleLbl="node2" presStyleIdx="0" presStyleCnt="3">
        <dgm:presLayoutVars>
          <dgm:chPref val="3"/>
        </dgm:presLayoutVars>
      </dgm:prSet>
      <dgm:spPr/>
    </dgm:pt>
    <dgm:pt modelId="{067CE2E3-FAF6-4D4F-8DCE-F23FF411C358}" type="pres">
      <dgm:prSet presAssocID="{50DCE1E6-0D8C-4449-BCC8-DBAD36368077}" presName="rootConnector" presStyleLbl="node2" presStyleIdx="0" presStyleCnt="3"/>
      <dgm:spPr/>
    </dgm:pt>
    <dgm:pt modelId="{88B926DB-3E49-4E3A-BB43-2FA0C34B4502}" type="pres">
      <dgm:prSet presAssocID="{50DCE1E6-0D8C-4449-BCC8-DBAD36368077}" presName="hierChild4" presStyleCnt="0"/>
      <dgm:spPr/>
    </dgm:pt>
    <dgm:pt modelId="{79A329D8-8C80-4E05-8A71-DA19E03CD174}" type="pres">
      <dgm:prSet presAssocID="{50DCE1E6-0D8C-4449-BCC8-DBAD36368077}" presName="hierChild5" presStyleCnt="0"/>
      <dgm:spPr/>
    </dgm:pt>
    <dgm:pt modelId="{0A85CA61-6207-432F-8E81-789353C42633}" type="pres">
      <dgm:prSet presAssocID="{F4F527FD-3ED6-4A0E-A3A1-D542A51C24BE}" presName="Name37" presStyleLbl="parChTrans1D2" presStyleIdx="1" presStyleCnt="3"/>
      <dgm:spPr/>
    </dgm:pt>
    <dgm:pt modelId="{B5D1FE9C-D91E-44F0-96B4-3FC34E211B7F}" type="pres">
      <dgm:prSet presAssocID="{F897A706-CFAC-46F4-B3DF-4A0FED21415D}" presName="hierRoot2" presStyleCnt="0">
        <dgm:presLayoutVars>
          <dgm:hierBranch val="init"/>
        </dgm:presLayoutVars>
      </dgm:prSet>
      <dgm:spPr/>
    </dgm:pt>
    <dgm:pt modelId="{07FE388E-CDBA-4683-95E3-EDC619BF0C9C}" type="pres">
      <dgm:prSet presAssocID="{F897A706-CFAC-46F4-B3DF-4A0FED21415D}" presName="rootComposite" presStyleCnt="0"/>
      <dgm:spPr/>
    </dgm:pt>
    <dgm:pt modelId="{4C5421E3-48B9-4624-A7AA-F3E67DF20769}" type="pres">
      <dgm:prSet presAssocID="{F897A706-CFAC-46F4-B3DF-4A0FED21415D}" presName="rootText" presStyleLbl="node2" presStyleIdx="1" presStyleCnt="3">
        <dgm:presLayoutVars>
          <dgm:chPref val="3"/>
        </dgm:presLayoutVars>
      </dgm:prSet>
      <dgm:spPr/>
    </dgm:pt>
    <dgm:pt modelId="{4EC8AC4A-A0D9-4750-8A73-FD5C0291B28F}" type="pres">
      <dgm:prSet presAssocID="{F897A706-CFAC-46F4-B3DF-4A0FED21415D}" presName="rootConnector" presStyleLbl="node2" presStyleIdx="1" presStyleCnt="3"/>
      <dgm:spPr/>
    </dgm:pt>
    <dgm:pt modelId="{62303C1B-5922-4640-BD79-C30B09F960E1}" type="pres">
      <dgm:prSet presAssocID="{F897A706-CFAC-46F4-B3DF-4A0FED21415D}" presName="hierChild4" presStyleCnt="0"/>
      <dgm:spPr/>
    </dgm:pt>
    <dgm:pt modelId="{5F5B9A51-FBAF-4882-BD50-55DAF9DCA020}" type="pres">
      <dgm:prSet presAssocID="{F897A706-CFAC-46F4-B3DF-4A0FED21415D}" presName="hierChild5" presStyleCnt="0"/>
      <dgm:spPr/>
    </dgm:pt>
    <dgm:pt modelId="{4EA11FAD-B718-47A1-B0AB-5AD2B2E191A5}" type="pres">
      <dgm:prSet presAssocID="{549371D7-DFF6-4D4A-B57B-6EE1A1B7171D}" presName="Name37" presStyleLbl="parChTrans1D2" presStyleIdx="2" presStyleCnt="3"/>
      <dgm:spPr/>
    </dgm:pt>
    <dgm:pt modelId="{9AED6EED-0AF4-4F39-AC06-B1C577FC0214}" type="pres">
      <dgm:prSet presAssocID="{75E2EF31-D415-42F8-B1F4-FC79A3CADA7A}" presName="hierRoot2" presStyleCnt="0">
        <dgm:presLayoutVars>
          <dgm:hierBranch val="init"/>
        </dgm:presLayoutVars>
      </dgm:prSet>
      <dgm:spPr/>
    </dgm:pt>
    <dgm:pt modelId="{E389ED23-1168-4292-A75B-73F4943EECAD}" type="pres">
      <dgm:prSet presAssocID="{75E2EF31-D415-42F8-B1F4-FC79A3CADA7A}" presName="rootComposite" presStyleCnt="0"/>
      <dgm:spPr/>
    </dgm:pt>
    <dgm:pt modelId="{E5726304-F4ED-4EF8-AC46-26C9B44C6FFF}" type="pres">
      <dgm:prSet presAssocID="{75E2EF31-D415-42F8-B1F4-FC79A3CADA7A}" presName="rootText" presStyleLbl="node2" presStyleIdx="2" presStyleCnt="3">
        <dgm:presLayoutVars>
          <dgm:chPref val="3"/>
        </dgm:presLayoutVars>
      </dgm:prSet>
      <dgm:spPr/>
    </dgm:pt>
    <dgm:pt modelId="{1B8BA21A-7157-4F14-A863-FF4A7C188954}" type="pres">
      <dgm:prSet presAssocID="{75E2EF31-D415-42F8-B1F4-FC79A3CADA7A}" presName="rootConnector" presStyleLbl="node2" presStyleIdx="2" presStyleCnt="3"/>
      <dgm:spPr/>
    </dgm:pt>
    <dgm:pt modelId="{5C0BF5AA-E5D5-419C-967E-D302DC7ACDB1}" type="pres">
      <dgm:prSet presAssocID="{75E2EF31-D415-42F8-B1F4-FC79A3CADA7A}" presName="hierChild4" presStyleCnt="0"/>
      <dgm:spPr/>
    </dgm:pt>
    <dgm:pt modelId="{901D7FF0-0EF4-4886-9695-F163E7AB9574}" type="pres">
      <dgm:prSet presAssocID="{75E2EF31-D415-42F8-B1F4-FC79A3CADA7A}" presName="hierChild5" presStyleCnt="0"/>
      <dgm:spPr/>
    </dgm:pt>
    <dgm:pt modelId="{E25444B2-A0ED-4568-8F21-65EADE69BB67}" type="pres">
      <dgm:prSet presAssocID="{27DAFF7B-3BE9-424A-A443-4EBB36096D54}" presName="hierChild3" presStyleCnt="0"/>
      <dgm:spPr/>
    </dgm:pt>
  </dgm:ptLst>
  <dgm:cxnLst>
    <dgm:cxn modelId="{2C9FD00F-B1CD-44CD-AFCC-3E949627DD76}" type="presOf" srcId="{50DCE1E6-0D8C-4449-BCC8-DBAD36368077}" destId="{43C4E809-A0CD-4710-BCD0-3E5B5A2A9116}" srcOrd="0" destOrd="0" presId="urn:microsoft.com/office/officeart/2005/8/layout/orgChart1"/>
    <dgm:cxn modelId="{49282F11-827E-4436-82FA-F2CA2D34A45A}" type="presOf" srcId="{27DAFF7B-3BE9-424A-A443-4EBB36096D54}" destId="{7D4C6538-003B-402D-971F-38BDDA2E0261}" srcOrd="0" destOrd="0" presId="urn:microsoft.com/office/officeart/2005/8/layout/orgChart1"/>
    <dgm:cxn modelId="{D3FF3917-2CCD-4161-9CDA-960F52F23B4E}" type="presOf" srcId="{75E2EF31-D415-42F8-B1F4-FC79A3CADA7A}" destId="{1B8BA21A-7157-4F14-A863-FF4A7C188954}" srcOrd="1" destOrd="0" presId="urn:microsoft.com/office/officeart/2005/8/layout/orgChart1"/>
    <dgm:cxn modelId="{3E16551B-6BB6-49FE-A7CF-BFAF52FB7BB0}" type="presOf" srcId="{549371D7-DFF6-4D4A-B57B-6EE1A1B7171D}" destId="{4EA11FAD-B718-47A1-B0AB-5AD2B2E191A5}" srcOrd="0" destOrd="0" presId="urn:microsoft.com/office/officeart/2005/8/layout/orgChart1"/>
    <dgm:cxn modelId="{062D731E-D742-4C1A-9827-55F462D1001C}" type="presOf" srcId="{F4F527FD-3ED6-4A0E-A3A1-D542A51C24BE}" destId="{0A85CA61-6207-432F-8E81-789353C42633}" srcOrd="0" destOrd="0" presId="urn:microsoft.com/office/officeart/2005/8/layout/orgChart1"/>
    <dgm:cxn modelId="{28C9C41F-C080-4DA7-9CCD-213348621A40}" type="presOf" srcId="{50DCE1E6-0D8C-4449-BCC8-DBAD36368077}" destId="{067CE2E3-FAF6-4D4F-8DCE-F23FF411C358}" srcOrd="1" destOrd="0" presId="urn:microsoft.com/office/officeart/2005/8/layout/orgChart1"/>
    <dgm:cxn modelId="{2666DD28-B80B-4FED-A1C2-BFD12E97A2F5}" type="presOf" srcId="{CCC13816-8720-44C5-BAAA-6CD812CC6CE2}" destId="{5BD4EA14-C5CE-4DE4-9162-FF7E0C9CB238}" srcOrd="0" destOrd="0" presId="urn:microsoft.com/office/officeart/2005/8/layout/orgChart1"/>
    <dgm:cxn modelId="{1A04244C-CE02-43FD-8F88-ACA7367CE964}" type="presOf" srcId="{703447F3-3D4B-41C2-8B4C-9634E00095E3}" destId="{E8C1814C-8DEF-47AE-A35D-988CF271EEC6}" srcOrd="0" destOrd="0" presId="urn:microsoft.com/office/officeart/2005/8/layout/orgChart1"/>
    <dgm:cxn modelId="{C6E57857-0D1F-46B5-883F-8187A5A054D9}" type="presOf" srcId="{F897A706-CFAC-46F4-B3DF-4A0FED21415D}" destId="{4C5421E3-48B9-4624-A7AA-F3E67DF20769}" srcOrd="0" destOrd="0" presId="urn:microsoft.com/office/officeart/2005/8/layout/orgChart1"/>
    <dgm:cxn modelId="{2DFEC578-3033-47B1-ACFF-1F1A14A24B7A}" srcId="{27DAFF7B-3BE9-424A-A443-4EBB36096D54}" destId="{50DCE1E6-0D8C-4449-BCC8-DBAD36368077}" srcOrd="0" destOrd="0" parTransId="{CCC13816-8720-44C5-BAAA-6CD812CC6CE2}" sibTransId="{01C805CC-4A80-4AA1-A26E-B1774EEEC368}"/>
    <dgm:cxn modelId="{F50E8381-F5A8-49FC-BB01-BFD249A126D5}" srcId="{703447F3-3D4B-41C2-8B4C-9634E00095E3}" destId="{27DAFF7B-3BE9-424A-A443-4EBB36096D54}" srcOrd="0" destOrd="0" parTransId="{7B2F3D06-16A7-4826-8120-6B34663A9D86}" sibTransId="{E22ABEDC-9030-4DD4-9BC3-27F06A815230}"/>
    <dgm:cxn modelId="{5FF9C8A9-07D6-44E2-8246-E820C8886478}" type="presOf" srcId="{27DAFF7B-3BE9-424A-A443-4EBB36096D54}" destId="{FA93F5EB-4EF1-4B69-9702-7E2E344C2EB2}" srcOrd="1" destOrd="0" presId="urn:microsoft.com/office/officeart/2005/8/layout/orgChart1"/>
    <dgm:cxn modelId="{F615CAB4-F7AD-4E01-A880-92513E6A55CB}" type="presOf" srcId="{75E2EF31-D415-42F8-B1F4-FC79A3CADA7A}" destId="{E5726304-F4ED-4EF8-AC46-26C9B44C6FFF}" srcOrd="0" destOrd="0" presId="urn:microsoft.com/office/officeart/2005/8/layout/orgChart1"/>
    <dgm:cxn modelId="{2EFC57C2-DFD7-413C-8627-24E0D76CBAB9}" srcId="{27DAFF7B-3BE9-424A-A443-4EBB36096D54}" destId="{75E2EF31-D415-42F8-B1F4-FC79A3CADA7A}" srcOrd="2" destOrd="0" parTransId="{549371D7-DFF6-4D4A-B57B-6EE1A1B7171D}" sibTransId="{C47643B6-3474-4254-881E-FF2D4EEFA62F}"/>
    <dgm:cxn modelId="{439B39F9-2C94-445D-AEF0-CF4545A381CF}" srcId="{27DAFF7B-3BE9-424A-A443-4EBB36096D54}" destId="{F897A706-CFAC-46F4-B3DF-4A0FED21415D}" srcOrd="1" destOrd="0" parTransId="{F4F527FD-3ED6-4A0E-A3A1-D542A51C24BE}" sibTransId="{9FC3454B-E64C-461E-9925-907A2B99F846}"/>
    <dgm:cxn modelId="{E3FEB2FF-2616-4C47-881F-CD405683C2A7}" type="presOf" srcId="{F897A706-CFAC-46F4-B3DF-4A0FED21415D}" destId="{4EC8AC4A-A0D9-4750-8A73-FD5C0291B28F}" srcOrd="1" destOrd="0" presId="urn:microsoft.com/office/officeart/2005/8/layout/orgChart1"/>
    <dgm:cxn modelId="{D2846822-E5FF-472E-A488-67F68664122B}" type="presParOf" srcId="{E8C1814C-8DEF-47AE-A35D-988CF271EEC6}" destId="{4C1C0477-1736-491E-8368-902670D2866C}" srcOrd="0" destOrd="0" presId="urn:microsoft.com/office/officeart/2005/8/layout/orgChart1"/>
    <dgm:cxn modelId="{8C4CD49B-E468-4C13-81BE-A2440892CE5F}" type="presParOf" srcId="{4C1C0477-1736-491E-8368-902670D2866C}" destId="{EC52352A-6350-4831-B1B6-6309D48F46A8}" srcOrd="0" destOrd="0" presId="urn:microsoft.com/office/officeart/2005/8/layout/orgChart1"/>
    <dgm:cxn modelId="{C89D2CEF-CE4D-493D-AC4B-4CD960420516}" type="presParOf" srcId="{EC52352A-6350-4831-B1B6-6309D48F46A8}" destId="{7D4C6538-003B-402D-971F-38BDDA2E0261}" srcOrd="0" destOrd="0" presId="urn:microsoft.com/office/officeart/2005/8/layout/orgChart1"/>
    <dgm:cxn modelId="{4ACE03C6-381F-475E-9A26-FD0041237C05}" type="presParOf" srcId="{EC52352A-6350-4831-B1B6-6309D48F46A8}" destId="{FA93F5EB-4EF1-4B69-9702-7E2E344C2EB2}" srcOrd="1" destOrd="0" presId="urn:microsoft.com/office/officeart/2005/8/layout/orgChart1"/>
    <dgm:cxn modelId="{856E5445-68C3-4DA4-8C77-CF201CF0EAF7}" type="presParOf" srcId="{4C1C0477-1736-491E-8368-902670D2866C}" destId="{C8E2E774-D53E-49DD-A845-B8D6B152C7EB}" srcOrd="1" destOrd="0" presId="urn:microsoft.com/office/officeart/2005/8/layout/orgChart1"/>
    <dgm:cxn modelId="{072151B1-5E52-4F9B-B73C-AF8E9961A4ED}" type="presParOf" srcId="{C8E2E774-D53E-49DD-A845-B8D6B152C7EB}" destId="{5BD4EA14-C5CE-4DE4-9162-FF7E0C9CB238}" srcOrd="0" destOrd="0" presId="urn:microsoft.com/office/officeart/2005/8/layout/orgChart1"/>
    <dgm:cxn modelId="{13C08D6F-CAAA-4360-ABF0-2E53A118EEB7}" type="presParOf" srcId="{C8E2E774-D53E-49DD-A845-B8D6B152C7EB}" destId="{BC346823-339E-4B7E-9241-371541665534}" srcOrd="1" destOrd="0" presId="urn:microsoft.com/office/officeart/2005/8/layout/orgChart1"/>
    <dgm:cxn modelId="{A0ACC08D-093A-4768-A396-80C01D5DE4A2}" type="presParOf" srcId="{BC346823-339E-4B7E-9241-371541665534}" destId="{3841E622-F961-47C7-B0D6-4AB755DEBA59}" srcOrd="0" destOrd="0" presId="urn:microsoft.com/office/officeart/2005/8/layout/orgChart1"/>
    <dgm:cxn modelId="{9F43FE82-DF18-40B0-882F-7739E24F1382}" type="presParOf" srcId="{3841E622-F961-47C7-B0D6-4AB755DEBA59}" destId="{43C4E809-A0CD-4710-BCD0-3E5B5A2A9116}" srcOrd="0" destOrd="0" presId="urn:microsoft.com/office/officeart/2005/8/layout/orgChart1"/>
    <dgm:cxn modelId="{DF14E132-FADA-4424-BDFA-96FFA8F8323E}" type="presParOf" srcId="{3841E622-F961-47C7-B0D6-4AB755DEBA59}" destId="{067CE2E3-FAF6-4D4F-8DCE-F23FF411C358}" srcOrd="1" destOrd="0" presId="urn:microsoft.com/office/officeart/2005/8/layout/orgChart1"/>
    <dgm:cxn modelId="{603559F8-4153-46E0-8F09-9208B0BADFC5}" type="presParOf" srcId="{BC346823-339E-4B7E-9241-371541665534}" destId="{88B926DB-3E49-4E3A-BB43-2FA0C34B4502}" srcOrd="1" destOrd="0" presId="urn:microsoft.com/office/officeart/2005/8/layout/orgChart1"/>
    <dgm:cxn modelId="{6A017015-09DE-456E-A78D-1366D1D78DEA}" type="presParOf" srcId="{BC346823-339E-4B7E-9241-371541665534}" destId="{79A329D8-8C80-4E05-8A71-DA19E03CD174}" srcOrd="2" destOrd="0" presId="urn:microsoft.com/office/officeart/2005/8/layout/orgChart1"/>
    <dgm:cxn modelId="{25C486FC-DB42-4C33-9291-2D536450BD5E}" type="presParOf" srcId="{C8E2E774-D53E-49DD-A845-B8D6B152C7EB}" destId="{0A85CA61-6207-432F-8E81-789353C42633}" srcOrd="2" destOrd="0" presId="urn:microsoft.com/office/officeart/2005/8/layout/orgChart1"/>
    <dgm:cxn modelId="{39C950D2-DC62-42D8-8CC8-6F23A912E156}" type="presParOf" srcId="{C8E2E774-D53E-49DD-A845-B8D6B152C7EB}" destId="{B5D1FE9C-D91E-44F0-96B4-3FC34E211B7F}" srcOrd="3" destOrd="0" presId="urn:microsoft.com/office/officeart/2005/8/layout/orgChart1"/>
    <dgm:cxn modelId="{E998CA8F-6D97-495D-9C9E-A30DEA20B796}" type="presParOf" srcId="{B5D1FE9C-D91E-44F0-96B4-3FC34E211B7F}" destId="{07FE388E-CDBA-4683-95E3-EDC619BF0C9C}" srcOrd="0" destOrd="0" presId="urn:microsoft.com/office/officeart/2005/8/layout/orgChart1"/>
    <dgm:cxn modelId="{BA99BDA5-11F4-4415-8EBB-0BF0857E3DC5}" type="presParOf" srcId="{07FE388E-CDBA-4683-95E3-EDC619BF0C9C}" destId="{4C5421E3-48B9-4624-A7AA-F3E67DF20769}" srcOrd="0" destOrd="0" presId="urn:microsoft.com/office/officeart/2005/8/layout/orgChart1"/>
    <dgm:cxn modelId="{03E5AF47-1215-4BF3-9ED7-0BBAF7121122}" type="presParOf" srcId="{07FE388E-CDBA-4683-95E3-EDC619BF0C9C}" destId="{4EC8AC4A-A0D9-4750-8A73-FD5C0291B28F}" srcOrd="1" destOrd="0" presId="urn:microsoft.com/office/officeart/2005/8/layout/orgChart1"/>
    <dgm:cxn modelId="{411889F8-943E-4C15-A2C6-75A7CA0722BF}" type="presParOf" srcId="{B5D1FE9C-D91E-44F0-96B4-3FC34E211B7F}" destId="{62303C1B-5922-4640-BD79-C30B09F960E1}" srcOrd="1" destOrd="0" presId="urn:microsoft.com/office/officeart/2005/8/layout/orgChart1"/>
    <dgm:cxn modelId="{1A6C475B-7C8C-4944-B1E9-33DEC7D99BF8}" type="presParOf" srcId="{B5D1FE9C-D91E-44F0-96B4-3FC34E211B7F}" destId="{5F5B9A51-FBAF-4882-BD50-55DAF9DCA020}" srcOrd="2" destOrd="0" presId="urn:microsoft.com/office/officeart/2005/8/layout/orgChart1"/>
    <dgm:cxn modelId="{5E039FB4-5114-4D20-93C8-7507382DED7D}" type="presParOf" srcId="{C8E2E774-D53E-49DD-A845-B8D6B152C7EB}" destId="{4EA11FAD-B718-47A1-B0AB-5AD2B2E191A5}" srcOrd="4" destOrd="0" presId="urn:microsoft.com/office/officeart/2005/8/layout/orgChart1"/>
    <dgm:cxn modelId="{FCA71994-7217-4BD9-B81F-FB0032F44150}" type="presParOf" srcId="{C8E2E774-D53E-49DD-A845-B8D6B152C7EB}" destId="{9AED6EED-0AF4-4F39-AC06-B1C577FC0214}" srcOrd="5" destOrd="0" presId="urn:microsoft.com/office/officeart/2005/8/layout/orgChart1"/>
    <dgm:cxn modelId="{2CFC5593-B1D4-4AD5-8341-725794B7C6D6}" type="presParOf" srcId="{9AED6EED-0AF4-4F39-AC06-B1C577FC0214}" destId="{E389ED23-1168-4292-A75B-73F4943EECAD}" srcOrd="0" destOrd="0" presId="urn:microsoft.com/office/officeart/2005/8/layout/orgChart1"/>
    <dgm:cxn modelId="{50F5878C-8242-4FD0-B02D-B4A6872DE4D2}" type="presParOf" srcId="{E389ED23-1168-4292-A75B-73F4943EECAD}" destId="{E5726304-F4ED-4EF8-AC46-26C9B44C6FFF}" srcOrd="0" destOrd="0" presId="urn:microsoft.com/office/officeart/2005/8/layout/orgChart1"/>
    <dgm:cxn modelId="{CCF5B3C7-B606-40A7-B440-BAB092E6C610}" type="presParOf" srcId="{E389ED23-1168-4292-A75B-73F4943EECAD}" destId="{1B8BA21A-7157-4F14-A863-FF4A7C188954}" srcOrd="1" destOrd="0" presId="urn:microsoft.com/office/officeart/2005/8/layout/orgChart1"/>
    <dgm:cxn modelId="{E0556CEF-DC0B-45C5-AEAD-F36392F13978}" type="presParOf" srcId="{9AED6EED-0AF4-4F39-AC06-B1C577FC0214}" destId="{5C0BF5AA-E5D5-419C-967E-D302DC7ACDB1}" srcOrd="1" destOrd="0" presId="urn:microsoft.com/office/officeart/2005/8/layout/orgChart1"/>
    <dgm:cxn modelId="{384AF20C-CDC7-45D6-A4C2-34B6DD34571A}" type="presParOf" srcId="{9AED6EED-0AF4-4F39-AC06-B1C577FC0214}" destId="{901D7FF0-0EF4-4886-9695-F163E7AB9574}" srcOrd="2" destOrd="0" presId="urn:microsoft.com/office/officeart/2005/8/layout/orgChart1"/>
    <dgm:cxn modelId="{E8B2B426-2D9E-4FF6-A43A-C793523D592B}" type="presParOf" srcId="{4C1C0477-1736-491E-8368-902670D2866C}" destId="{E25444B2-A0ED-4568-8F21-65EADE69BB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E07D5-E12C-45A8-B145-8FA4BF370C25}">
      <dsp:nvSpPr>
        <dsp:cNvPr id="0" name=""/>
        <dsp:cNvSpPr/>
      </dsp:nvSpPr>
      <dsp:spPr>
        <a:xfrm>
          <a:off x="700156" y="131039"/>
          <a:ext cx="1693440" cy="1693440"/>
        </a:xfrm>
        <a:prstGeom prst="pie">
          <a:avLst>
            <a:gd name="adj1" fmla="val 16200000"/>
            <a:gd name="adj2" fmla="val 18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 dirty="0"/>
        </a:p>
      </dsp:txBody>
      <dsp:txXfrm>
        <a:off x="1592639" y="489888"/>
        <a:ext cx="604800" cy="504000"/>
      </dsp:txXfrm>
    </dsp:sp>
    <dsp:sp modelId="{4983581F-1137-43FB-9FC1-E6722E651457}">
      <dsp:nvSpPr>
        <dsp:cNvPr id="0" name=""/>
        <dsp:cNvSpPr/>
      </dsp:nvSpPr>
      <dsp:spPr>
        <a:xfrm>
          <a:off x="665279" y="191519"/>
          <a:ext cx="1693440" cy="1693440"/>
        </a:xfrm>
        <a:prstGeom prst="pie">
          <a:avLst>
            <a:gd name="adj1" fmla="val 1800000"/>
            <a:gd name="adj2" fmla="val 90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 dirty="0"/>
        </a:p>
      </dsp:txBody>
      <dsp:txXfrm>
        <a:off x="1068479" y="1290240"/>
        <a:ext cx="907200" cy="443520"/>
      </dsp:txXfrm>
    </dsp:sp>
    <dsp:sp modelId="{3D687434-0FE8-489A-A98A-29D6AAAC0A8D}">
      <dsp:nvSpPr>
        <dsp:cNvPr id="0" name=""/>
        <dsp:cNvSpPr/>
      </dsp:nvSpPr>
      <dsp:spPr>
        <a:xfrm>
          <a:off x="630403" y="131039"/>
          <a:ext cx="1693440" cy="1693440"/>
        </a:xfrm>
        <a:prstGeom prst="pie">
          <a:avLst>
            <a:gd name="adj1" fmla="val 9000000"/>
            <a:gd name="adj2" fmla="val 162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 dirty="0"/>
        </a:p>
      </dsp:txBody>
      <dsp:txXfrm>
        <a:off x="826559" y="489888"/>
        <a:ext cx="604800" cy="504000"/>
      </dsp:txXfrm>
    </dsp:sp>
    <dsp:sp modelId="{6BBEF324-EB5C-48DF-B40A-7893E50C74E3}">
      <dsp:nvSpPr>
        <dsp:cNvPr id="0" name=""/>
        <dsp:cNvSpPr/>
      </dsp:nvSpPr>
      <dsp:spPr>
        <a:xfrm>
          <a:off x="595464" y="26207"/>
          <a:ext cx="1903104" cy="190310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2A49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94850-CF28-4393-9C17-12366CCD2408}">
      <dsp:nvSpPr>
        <dsp:cNvPr id="0" name=""/>
        <dsp:cNvSpPr/>
      </dsp:nvSpPr>
      <dsp:spPr>
        <a:xfrm>
          <a:off x="560447" y="86580"/>
          <a:ext cx="1903104" cy="190310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2B49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27339-0815-49F1-80FC-685AE2DDC455}">
      <dsp:nvSpPr>
        <dsp:cNvPr id="0" name=""/>
        <dsp:cNvSpPr/>
      </dsp:nvSpPr>
      <dsp:spPr>
        <a:xfrm>
          <a:off x="525431" y="26207"/>
          <a:ext cx="1903104" cy="190310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2B49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11FAD-B718-47A1-B0AB-5AD2B2E191A5}">
      <dsp:nvSpPr>
        <dsp:cNvPr id="0" name=""/>
        <dsp:cNvSpPr/>
      </dsp:nvSpPr>
      <dsp:spPr>
        <a:xfrm>
          <a:off x="5520531" y="1940715"/>
          <a:ext cx="3905816" cy="677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934"/>
              </a:lnTo>
              <a:lnTo>
                <a:pt x="3905816" y="338934"/>
              </a:lnTo>
              <a:lnTo>
                <a:pt x="3905816" y="677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5CA61-6207-432F-8E81-789353C42633}">
      <dsp:nvSpPr>
        <dsp:cNvPr id="0" name=""/>
        <dsp:cNvSpPr/>
      </dsp:nvSpPr>
      <dsp:spPr>
        <a:xfrm>
          <a:off x="5474810" y="1940715"/>
          <a:ext cx="91440" cy="677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4EA14-C5CE-4DE4-9162-FF7E0C9CB238}">
      <dsp:nvSpPr>
        <dsp:cNvPr id="0" name=""/>
        <dsp:cNvSpPr/>
      </dsp:nvSpPr>
      <dsp:spPr>
        <a:xfrm>
          <a:off x="1614714" y="1940715"/>
          <a:ext cx="3905816" cy="677868"/>
        </a:xfrm>
        <a:custGeom>
          <a:avLst/>
          <a:gdLst/>
          <a:ahLst/>
          <a:cxnLst/>
          <a:rect l="0" t="0" r="0" b="0"/>
          <a:pathLst>
            <a:path>
              <a:moveTo>
                <a:pt x="3905816" y="0"/>
              </a:moveTo>
              <a:lnTo>
                <a:pt x="3905816" y="338934"/>
              </a:lnTo>
              <a:lnTo>
                <a:pt x="0" y="338934"/>
              </a:lnTo>
              <a:lnTo>
                <a:pt x="0" y="677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C6538-003B-402D-971F-38BDDA2E0261}">
      <dsp:nvSpPr>
        <dsp:cNvPr id="0" name=""/>
        <dsp:cNvSpPr/>
      </dsp:nvSpPr>
      <dsp:spPr>
        <a:xfrm>
          <a:off x="3906557" y="326741"/>
          <a:ext cx="3227947" cy="1613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Programstyregruppe for </a:t>
          </a:r>
          <a:br>
            <a:rPr lang="da-DK" sz="1600" b="0" kern="1200" dirty="0"/>
          </a:br>
          <a:r>
            <a:rPr lang="da-DK" sz="1600" b="0" kern="1200" dirty="0"/>
            <a:t>tværsektoriel implementering </a:t>
          </a:r>
          <a:br>
            <a:rPr lang="da-DK" sz="1600" b="0" kern="1200" dirty="0"/>
          </a:br>
          <a:r>
            <a:rPr lang="da-DK" sz="1600" b="0" kern="1200" dirty="0"/>
            <a:t>af dosisdispensering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(KL formand)</a:t>
          </a:r>
        </a:p>
      </dsp:txBody>
      <dsp:txXfrm>
        <a:off x="3906557" y="326741"/>
        <a:ext cx="3227947" cy="1613973"/>
      </dsp:txXfrm>
    </dsp:sp>
    <dsp:sp modelId="{43C4E809-A0CD-4710-BCD0-3E5B5A2A9116}">
      <dsp:nvSpPr>
        <dsp:cNvPr id="0" name=""/>
        <dsp:cNvSpPr/>
      </dsp:nvSpPr>
      <dsp:spPr>
        <a:xfrm>
          <a:off x="741" y="2618584"/>
          <a:ext cx="3227947" cy="1613973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Arbejdsgruppe for planlægning af undervisning for almen praksis	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(MedCom)</a:t>
          </a:r>
        </a:p>
      </dsp:txBody>
      <dsp:txXfrm>
        <a:off x="741" y="2618584"/>
        <a:ext cx="3227947" cy="1613973"/>
      </dsp:txXfrm>
    </dsp:sp>
    <dsp:sp modelId="{4C5421E3-48B9-4624-A7AA-F3E67DF20769}">
      <dsp:nvSpPr>
        <dsp:cNvPr id="0" name=""/>
        <dsp:cNvSpPr/>
      </dsp:nvSpPr>
      <dsp:spPr>
        <a:xfrm>
          <a:off x="3906557" y="2618584"/>
          <a:ext cx="3227947" cy="1613973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Arbejdsgruppe for planlægning </a:t>
          </a:r>
          <a:br>
            <a:rPr lang="da-DK" sz="1600" b="0" kern="1200" dirty="0"/>
          </a:br>
          <a:r>
            <a:rPr lang="da-DK" sz="1600" b="0" kern="1200" dirty="0"/>
            <a:t>af undervisning </a:t>
          </a:r>
          <a:br>
            <a:rPr lang="da-DK" sz="1600" b="0" kern="1200" dirty="0"/>
          </a:br>
          <a:r>
            <a:rPr lang="da-DK" sz="1600" b="0" kern="1200" dirty="0"/>
            <a:t>for kommunerne	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(MedCom)</a:t>
          </a:r>
        </a:p>
      </dsp:txBody>
      <dsp:txXfrm>
        <a:off x="3906557" y="2618584"/>
        <a:ext cx="3227947" cy="1613973"/>
      </dsp:txXfrm>
    </dsp:sp>
    <dsp:sp modelId="{E5726304-F4ED-4EF8-AC46-26C9B44C6FFF}">
      <dsp:nvSpPr>
        <dsp:cNvPr id="0" name=""/>
        <dsp:cNvSpPr/>
      </dsp:nvSpPr>
      <dsp:spPr>
        <a:xfrm>
          <a:off x="7812373" y="2618584"/>
          <a:ext cx="3227947" cy="1613973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Arbejdsgruppe for det tværsektorielle </a:t>
          </a:r>
          <a:br>
            <a:rPr lang="da-DK" sz="1600" b="0" kern="1200" dirty="0"/>
          </a:br>
          <a:r>
            <a:rPr lang="da-DK" sz="1600" b="0" kern="1200" dirty="0"/>
            <a:t>samarbejde om DD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(herunder samarbejdet med </a:t>
          </a:r>
          <a:br>
            <a:rPr lang="da-DK" sz="1600" b="0" kern="1200" dirty="0"/>
          </a:br>
          <a:r>
            <a:rPr lang="da-DK" sz="1600" b="0" kern="1200" dirty="0"/>
            <a:t>STPS, DR og DA)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(MedCom)</a:t>
          </a:r>
        </a:p>
      </dsp:txBody>
      <dsp:txXfrm>
        <a:off x="7812373" y="2618584"/>
        <a:ext cx="3227947" cy="1613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19/04/2023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502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F5DB7-8EC6-4C34-84EA-37E123C3FCD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1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F5DB7-8EC6-4C34-84EA-37E123C3FCD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65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F5DB7-8EC6-4C34-84EA-37E123C3FCD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02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F5DB7-8EC6-4C34-84EA-37E123C3FCD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608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676400" y="498475"/>
            <a:ext cx="3444875" cy="19383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72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80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432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52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08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58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82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F5DB7-8EC6-4C34-84EA-37E123C3FCD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6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F5DB7-8EC6-4C34-84EA-37E123C3FCD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2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F5DB7-8EC6-4C34-84EA-37E123C3FCD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80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F5DB7-8EC6-4C34-84EA-37E123C3FCD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63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F5DB7-8EC6-4C34-84EA-37E123C3FCD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92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F5DB7-8EC6-4C34-84EA-37E123C3FCD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0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4.svg"/><Relationship Id="rId4" Type="http://schemas.openxmlformats.org/officeDocument/2006/relationships/image" Target="../media/image50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g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g"/><Relationship Id="rId4" Type="http://schemas.openxmlformats.org/officeDocument/2006/relationships/image" Target="../media/image1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7.emf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.emf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5.png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1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23364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Overskrift I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4" y="4383656"/>
            <a:ext cx="9123363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Klik, og tilføj sted og dato</a:t>
            </a:r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39090"/>
            <a:ext cx="541920" cy="438620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7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152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8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3" y="0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billedindsættelse (Billede)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4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19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7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3968462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ekst, Objek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0B51385B-0ABA-2545-88C6-2104DB624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4973" y="806935"/>
            <a:ext cx="209128" cy="50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6B74FB9-1A64-6741-8E42-FA054CC73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5884" y="6161980"/>
            <a:ext cx="691071" cy="380975"/>
          </a:xfrm>
          <a:prstGeom prst="rect">
            <a:avLst/>
          </a:prstGeom>
        </p:spPr>
      </p:pic>
      <p:sp>
        <p:nvSpPr>
          <p:cNvPr id="39" name="Pladsholder til tekst 38">
            <a:extLst>
              <a:ext uri="{FF2B5EF4-FFF2-40B4-BE49-F238E27FC236}">
                <a16:creationId xmlns:a16="http://schemas.microsoft.com/office/drawing/2014/main" id="{638A1A15-E05A-6C4E-BDD9-C927F81FC0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116" y="806935"/>
            <a:ext cx="10322284" cy="1275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en overskrift</a:t>
            </a:r>
            <a:br>
              <a:rPr lang="da-DK" dirty="0"/>
            </a:br>
            <a:r>
              <a:rPr lang="da-DK" dirty="0"/>
              <a:t>gerne i to linjer …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79D75DC5-080C-B541-A08D-8FD622E800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06116" y="2544295"/>
            <a:ext cx="10322284" cy="3302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EC7A93B-0CD9-4BF1-9931-ECB3EFFB897D}"/>
              </a:ext>
            </a:extLst>
          </p:cNvPr>
          <p:cNvSpPr txBox="1"/>
          <p:nvPr userDrawn="1"/>
        </p:nvSpPr>
        <p:spPr>
          <a:xfrm>
            <a:off x="5569974" y="6577791"/>
            <a:ext cx="85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189528-FE5A-4489-8D3F-5BFA16599F34}" type="slidenum">
              <a:rPr lang="da-DK" sz="1000" smtClean="0">
                <a:solidFill>
                  <a:srgbClr val="000000"/>
                </a:solidFill>
                <a:latin typeface="Barlow" panose="00000500000000000000" pitchFamily="2" charset="0"/>
              </a:rPr>
              <a:pPr algn="ctr"/>
              <a:t>‹nr.›</a:t>
            </a:fld>
            <a:endParaRPr lang="da-DK" sz="1000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676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ekst og bille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659E1B0-B139-4D4D-99E3-4D951B68F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045" y="6161980"/>
            <a:ext cx="691071" cy="38097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B51385B-0ABA-2545-88C6-2104DB624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4973" y="806935"/>
            <a:ext cx="209128" cy="5040000"/>
          </a:xfrm>
          <a:prstGeom prst="rect">
            <a:avLst/>
          </a:prstGeom>
        </p:spPr>
      </p:pic>
      <p:sp>
        <p:nvSpPr>
          <p:cNvPr id="7" name="Pladsholder til tekst 38">
            <a:extLst>
              <a:ext uri="{FF2B5EF4-FFF2-40B4-BE49-F238E27FC236}">
                <a16:creationId xmlns:a16="http://schemas.microsoft.com/office/drawing/2014/main" id="{E56223C9-9563-1748-BDCA-F6E46F5CE6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116" y="806935"/>
            <a:ext cx="5262604" cy="1275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en overskrift gerne i to linjer</a:t>
            </a:r>
          </a:p>
        </p:txBody>
      </p:sp>
      <p:sp>
        <p:nvSpPr>
          <p:cNvPr id="8" name="Pladsholder til tekst 38">
            <a:extLst>
              <a:ext uri="{FF2B5EF4-FFF2-40B4-BE49-F238E27FC236}">
                <a16:creationId xmlns:a16="http://schemas.microsoft.com/office/drawing/2014/main" id="{12EC4FF5-0D4B-CF42-9E48-F5EB3E530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6116" y="2544295"/>
            <a:ext cx="5262604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billede 4">
            <a:extLst>
              <a:ext uri="{FF2B5EF4-FFF2-40B4-BE49-F238E27FC236}">
                <a16:creationId xmlns:a16="http://schemas.microsoft.com/office/drawing/2014/main" id="{E4FC1889-A2A4-5748-873A-38DCE0236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681" y="-1"/>
            <a:ext cx="5121319" cy="685800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89FC14D-C2D9-4085-8CC4-0EEA2D3AE1D1}"/>
              </a:ext>
            </a:extLst>
          </p:cNvPr>
          <p:cNvSpPr txBox="1"/>
          <p:nvPr userDrawn="1"/>
        </p:nvSpPr>
        <p:spPr>
          <a:xfrm>
            <a:off x="5569974" y="6577791"/>
            <a:ext cx="85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189528-FE5A-4489-8D3F-5BFA16599F34}" type="slidenum">
              <a:rPr lang="da-DK" sz="1000" smtClean="0">
                <a:solidFill>
                  <a:srgbClr val="000000"/>
                </a:solidFill>
                <a:latin typeface="Barlow" panose="00000500000000000000" pitchFamily="2" charset="0"/>
              </a:rPr>
              <a:pPr algn="ctr"/>
              <a:t>‹nr.›</a:t>
            </a:fld>
            <a:endParaRPr lang="da-DK" sz="1000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16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ekst og billede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659E1B0-B139-4D4D-99E3-4D951B68F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045" y="6161980"/>
            <a:ext cx="691071" cy="38097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B51385B-0ABA-2545-88C6-2104DB624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4973" y="806935"/>
            <a:ext cx="209128" cy="5040000"/>
          </a:xfrm>
          <a:prstGeom prst="rect">
            <a:avLst/>
          </a:prstGeom>
        </p:spPr>
      </p:pic>
      <p:sp>
        <p:nvSpPr>
          <p:cNvPr id="7" name="Pladsholder til tekst 38">
            <a:extLst>
              <a:ext uri="{FF2B5EF4-FFF2-40B4-BE49-F238E27FC236}">
                <a16:creationId xmlns:a16="http://schemas.microsoft.com/office/drawing/2014/main" id="{E56223C9-9563-1748-BDCA-F6E46F5CE6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116" y="806935"/>
            <a:ext cx="5262604" cy="1275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en overskrift gerne i to linjer</a:t>
            </a:r>
          </a:p>
        </p:txBody>
      </p:sp>
      <p:sp>
        <p:nvSpPr>
          <p:cNvPr id="8" name="Pladsholder til tekst 38">
            <a:extLst>
              <a:ext uri="{FF2B5EF4-FFF2-40B4-BE49-F238E27FC236}">
                <a16:creationId xmlns:a16="http://schemas.microsoft.com/office/drawing/2014/main" id="{12EC4FF5-0D4B-CF42-9E48-F5EB3E530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6116" y="2544295"/>
            <a:ext cx="5262604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billede 4">
            <a:extLst>
              <a:ext uri="{FF2B5EF4-FFF2-40B4-BE49-F238E27FC236}">
                <a16:creationId xmlns:a16="http://schemas.microsoft.com/office/drawing/2014/main" id="{E4FC1889-A2A4-5748-873A-38DCE0236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681" y="-1"/>
            <a:ext cx="5121319" cy="685800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3CB4A37-39A5-4378-B171-BA32516FFFB0}"/>
              </a:ext>
            </a:extLst>
          </p:cNvPr>
          <p:cNvSpPr txBox="1"/>
          <p:nvPr userDrawn="1"/>
        </p:nvSpPr>
        <p:spPr>
          <a:xfrm>
            <a:off x="5569974" y="6577791"/>
            <a:ext cx="85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189528-FE5A-4489-8D3F-5BFA16599F34}" type="slidenum">
              <a:rPr lang="da-DK" sz="1000" smtClean="0">
                <a:solidFill>
                  <a:srgbClr val="000000"/>
                </a:solidFill>
                <a:latin typeface="Barlow" panose="00000500000000000000" pitchFamily="2" charset="0"/>
              </a:rPr>
              <a:pPr algn="ctr"/>
              <a:t>‹nr.›</a:t>
            </a:fld>
            <a:endParaRPr lang="da-DK" sz="1000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237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ekst og billede -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659E1B0-B139-4D4D-99E3-4D951B68F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045" y="6161980"/>
            <a:ext cx="691071" cy="38097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B51385B-0ABA-2545-88C6-2104DB624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4973" y="806935"/>
            <a:ext cx="209128" cy="5040000"/>
          </a:xfrm>
          <a:prstGeom prst="rect">
            <a:avLst/>
          </a:prstGeom>
        </p:spPr>
      </p:pic>
      <p:sp>
        <p:nvSpPr>
          <p:cNvPr id="7" name="Pladsholder til tekst 38">
            <a:extLst>
              <a:ext uri="{FF2B5EF4-FFF2-40B4-BE49-F238E27FC236}">
                <a16:creationId xmlns:a16="http://schemas.microsoft.com/office/drawing/2014/main" id="{E56223C9-9563-1748-BDCA-F6E46F5CE6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116" y="806935"/>
            <a:ext cx="5262604" cy="1275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en overskrift gerne i to linjer</a:t>
            </a:r>
          </a:p>
        </p:txBody>
      </p:sp>
      <p:sp>
        <p:nvSpPr>
          <p:cNvPr id="8" name="Pladsholder til tekst 38">
            <a:extLst>
              <a:ext uri="{FF2B5EF4-FFF2-40B4-BE49-F238E27FC236}">
                <a16:creationId xmlns:a16="http://schemas.microsoft.com/office/drawing/2014/main" id="{12EC4FF5-0D4B-CF42-9E48-F5EB3E530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6116" y="2544295"/>
            <a:ext cx="5262604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billede 4">
            <a:extLst>
              <a:ext uri="{FF2B5EF4-FFF2-40B4-BE49-F238E27FC236}">
                <a16:creationId xmlns:a16="http://schemas.microsoft.com/office/drawing/2014/main" id="{E4FC1889-A2A4-5748-873A-38DCE0236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681" y="-1"/>
            <a:ext cx="5121319" cy="685800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69262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ekst og billede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659E1B0-B139-4D4D-99E3-4D951B68F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045" y="6161980"/>
            <a:ext cx="691071" cy="38097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B51385B-0ABA-2545-88C6-2104DB624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4973" y="806935"/>
            <a:ext cx="209128" cy="5040000"/>
          </a:xfrm>
          <a:prstGeom prst="rect">
            <a:avLst/>
          </a:prstGeom>
        </p:spPr>
      </p:pic>
      <p:sp>
        <p:nvSpPr>
          <p:cNvPr id="7" name="Pladsholder til tekst 38">
            <a:extLst>
              <a:ext uri="{FF2B5EF4-FFF2-40B4-BE49-F238E27FC236}">
                <a16:creationId xmlns:a16="http://schemas.microsoft.com/office/drawing/2014/main" id="{E56223C9-9563-1748-BDCA-F6E46F5CE6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116" y="806935"/>
            <a:ext cx="5262604" cy="1275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en overskrift gerne i to linjer</a:t>
            </a:r>
          </a:p>
        </p:txBody>
      </p:sp>
      <p:sp>
        <p:nvSpPr>
          <p:cNvPr id="8" name="Pladsholder til tekst 38">
            <a:extLst>
              <a:ext uri="{FF2B5EF4-FFF2-40B4-BE49-F238E27FC236}">
                <a16:creationId xmlns:a16="http://schemas.microsoft.com/office/drawing/2014/main" id="{12EC4FF5-0D4B-CF42-9E48-F5EB3E530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6116" y="2544295"/>
            <a:ext cx="5262604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billede 4">
            <a:extLst>
              <a:ext uri="{FF2B5EF4-FFF2-40B4-BE49-F238E27FC236}">
                <a16:creationId xmlns:a16="http://schemas.microsoft.com/office/drawing/2014/main" id="{E4FC1889-A2A4-5748-873A-38DCE0236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681" y="-1"/>
            <a:ext cx="5121319" cy="685800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28175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Tekst, billede blå grafik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659E1B0-B139-4D4D-99E3-4D951B68F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045" y="6161980"/>
            <a:ext cx="691071" cy="38097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B51385B-0ABA-2545-88C6-2104DB624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4973" y="806935"/>
            <a:ext cx="209128" cy="5040000"/>
          </a:xfrm>
          <a:prstGeom prst="rect">
            <a:avLst/>
          </a:prstGeom>
        </p:spPr>
      </p:pic>
      <p:sp>
        <p:nvSpPr>
          <p:cNvPr id="7" name="Pladsholder til tekst 38">
            <a:extLst>
              <a:ext uri="{FF2B5EF4-FFF2-40B4-BE49-F238E27FC236}">
                <a16:creationId xmlns:a16="http://schemas.microsoft.com/office/drawing/2014/main" id="{C96C8BA2-7CCB-0044-85FB-0DFF6869D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116" y="806935"/>
            <a:ext cx="5262604" cy="1275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en overskrift gerne i to linjer</a:t>
            </a:r>
          </a:p>
        </p:txBody>
      </p:sp>
      <p:sp>
        <p:nvSpPr>
          <p:cNvPr id="8" name="Pladsholder til tekst 38">
            <a:extLst>
              <a:ext uri="{FF2B5EF4-FFF2-40B4-BE49-F238E27FC236}">
                <a16:creationId xmlns:a16="http://schemas.microsoft.com/office/drawing/2014/main" id="{FC45F820-82A7-D942-B80E-BD7EC6D47B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6116" y="2544295"/>
            <a:ext cx="5262604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9487803-D448-644D-9C36-81AB9B0FCD5A}"/>
              </a:ext>
            </a:extLst>
          </p:cNvPr>
          <p:cNvSpPr/>
          <p:nvPr userDrawn="1"/>
        </p:nvSpPr>
        <p:spPr>
          <a:xfrm>
            <a:off x="7872643" y="1"/>
            <a:ext cx="4319358" cy="6858000"/>
          </a:xfrm>
          <a:prstGeom prst="rect">
            <a:avLst/>
          </a:prstGeom>
          <a:solidFill>
            <a:schemeClr val="accent3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AE30F2E8-2B7B-C049-B2BC-3CEFBB917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0681" y="806935"/>
            <a:ext cx="4321844" cy="5039999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E30D2AD-D5A5-C094-271C-4C2AA23A3B4F}"/>
              </a:ext>
            </a:extLst>
          </p:cNvPr>
          <p:cNvSpPr txBox="1"/>
          <p:nvPr userDrawn="1"/>
        </p:nvSpPr>
        <p:spPr>
          <a:xfrm>
            <a:off x="5569974" y="6577791"/>
            <a:ext cx="85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189528-FE5A-4489-8D3F-5BFA16599F34}" type="slidenum">
              <a:rPr lang="da-DK" sz="1000" smtClean="0">
                <a:solidFill>
                  <a:srgbClr val="000000"/>
                </a:solidFill>
                <a:latin typeface="Barlow" panose="00000500000000000000" pitchFamily="2" charset="0"/>
              </a:rPr>
              <a:pPr algn="ctr"/>
              <a:t>‹nr.›</a:t>
            </a:fld>
            <a:endParaRPr lang="da-DK" sz="1000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623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ekst, billede Blå grafik -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659E1B0-B139-4D4D-99E3-4D951B68F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045" y="6161980"/>
            <a:ext cx="691071" cy="38097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B51385B-0ABA-2545-88C6-2104DB624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4973" y="806935"/>
            <a:ext cx="209128" cy="5040000"/>
          </a:xfrm>
          <a:prstGeom prst="rect">
            <a:avLst/>
          </a:prstGeom>
        </p:spPr>
      </p:pic>
      <p:sp>
        <p:nvSpPr>
          <p:cNvPr id="7" name="Pladsholder til tekst 38">
            <a:extLst>
              <a:ext uri="{FF2B5EF4-FFF2-40B4-BE49-F238E27FC236}">
                <a16:creationId xmlns:a16="http://schemas.microsoft.com/office/drawing/2014/main" id="{C96C8BA2-7CCB-0044-85FB-0DFF6869D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116" y="806935"/>
            <a:ext cx="5262604" cy="1275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en overskrift gerne i to linjer</a:t>
            </a:r>
          </a:p>
        </p:txBody>
      </p:sp>
      <p:sp>
        <p:nvSpPr>
          <p:cNvPr id="8" name="Pladsholder til tekst 38">
            <a:extLst>
              <a:ext uri="{FF2B5EF4-FFF2-40B4-BE49-F238E27FC236}">
                <a16:creationId xmlns:a16="http://schemas.microsoft.com/office/drawing/2014/main" id="{FC45F820-82A7-D942-B80E-BD7EC6D47B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6116" y="2544295"/>
            <a:ext cx="5262604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9487803-D448-644D-9C36-81AB9B0FCD5A}"/>
              </a:ext>
            </a:extLst>
          </p:cNvPr>
          <p:cNvSpPr/>
          <p:nvPr userDrawn="1"/>
        </p:nvSpPr>
        <p:spPr>
          <a:xfrm>
            <a:off x="7872642" y="0"/>
            <a:ext cx="4319358" cy="68580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AE30F2E8-2B7B-C049-B2BC-3CEFBB917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0681" y="806935"/>
            <a:ext cx="4321844" cy="5039999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61899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2xbilleder, Teks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215634D2-3B77-CD4D-A550-4DDC1DA5F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86913" y="806935"/>
            <a:ext cx="209128" cy="50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6B74FB9-1A64-6741-8E42-FA054CC73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5884" y="6161980"/>
            <a:ext cx="691071" cy="380975"/>
          </a:xfrm>
          <a:prstGeom prst="rect">
            <a:avLst/>
          </a:prstGeom>
        </p:spPr>
      </p:pic>
      <p:sp>
        <p:nvSpPr>
          <p:cNvPr id="7" name="Pladsholder til tekst 38">
            <a:extLst>
              <a:ext uri="{FF2B5EF4-FFF2-40B4-BE49-F238E27FC236}">
                <a16:creationId xmlns:a16="http://schemas.microsoft.com/office/drawing/2014/main" id="{0DBD79D9-B7A0-9948-A3B5-C265EB4238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806935"/>
            <a:ext cx="4412551" cy="1861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</a:t>
            </a:r>
            <a:br>
              <a:rPr lang="da-DK" dirty="0"/>
            </a:br>
            <a:r>
              <a:rPr lang="da-DK" dirty="0"/>
              <a:t>en overskrift gerne </a:t>
            </a:r>
            <a:br>
              <a:rPr lang="da-DK" dirty="0"/>
            </a:br>
            <a:r>
              <a:rPr lang="da-DK" dirty="0"/>
              <a:t>i tre linjer</a:t>
            </a:r>
          </a:p>
        </p:txBody>
      </p:sp>
      <p:sp>
        <p:nvSpPr>
          <p:cNvPr id="8" name="Pladsholder til tekst 38">
            <a:extLst>
              <a:ext uri="{FF2B5EF4-FFF2-40B4-BE49-F238E27FC236}">
                <a16:creationId xmlns:a16="http://schemas.microsoft.com/office/drawing/2014/main" id="{39E75937-7E18-B84B-9C72-333CC6A9ED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087969"/>
            <a:ext cx="4412551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billede 4">
            <a:extLst>
              <a:ext uri="{FF2B5EF4-FFF2-40B4-BE49-F238E27FC236}">
                <a16:creationId xmlns:a16="http://schemas.microsoft.com/office/drawing/2014/main" id="{CDCF3BA1-596B-4C4E-9331-8E5A5D2D9C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4685401" cy="3279101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billede 4">
            <a:extLst>
              <a:ext uri="{FF2B5EF4-FFF2-40B4-BE49-F238E27FC236}">
                <a16:creationId xmlns:a16="http://schemas.microsoft.com/office/drawing/2014/main" id="{0EC2554E-FEEB-294D-BF72-4BD0F903B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582648"/>
            <a:ext cx="4685401" cy="3279101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CFA8CFB-C6EA-4F12-9232-AB1D5B6605E9}"/>
              </a:ext>
            </a:extLst>
          </p:cNvPr>
          <p:cNvSpPr txBox="1"/>
          <p:nvPr userDrawn="1"/>
        </p:nvSpPr>
        <p:spPr>
          <a:xfrm>
            <a:off x="5569974" y="6577791"/>
            <a:ext cx="85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189528-FE5A-4489-8D3F-5BFA16599F34}" type="slidenum">
              <a:rPr lang="da-DK" sz="1000" smtClean="0">
                <a:solidFill>
                  <a:srgbClr val="000000"/>
                </a:solidFill>
                <a:latin typeface="Barlow" panose="00000500000000000000" pitchFamily="2" charset="0"/>
              </a:rPr>
              <a:pPr algn="ctr"/>
              <a:t>‹nr.›</a:t>
            </a:fld>
            <a:endParaRPr lang="da-DK" sz="1000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432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2xbilleder, Teks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215634D2-3B77-CD4D-A550-4DDC1DA5F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86913" y="806935"/>
            <a:ext cx="209128" cy="50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6B74FB9-1A64-6741-8E42-FA054CC73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5884" y="6161980"/>
            <a:ext cx="691071" cy="380975"/>
          </a:xfrm>
          <a:prstGeom prst="rect">
            <a:avLst/>
          </a:prstGeom>
        </p:spPr>
      </p:pic>
      <p:sp>
        <p:nvSpPr>
          <p:cNvPr id="7" name="Pladsholder til tekst 38">
            <a:extLst>
              <a:ext uri="{FF2B5EF4-FFF2-40B4-BE49-F238E27FC236}">
                <a16:creationId xmlns:a16="http://schemas.microsoft.com/office/drawing/2014/main" id="{0DBD79D9-B7A0-9948-A3B5-C265EB4238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806935"/>
            <a:ext cx="4412551" cy="1861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</a:t>
            </a:r>
            <a:br>
              <a:rPr lang="da-DK" dirty="0"/>
            </a:br>
            <a:r>
              <a:rPr lang="da-DK" dirty="0"/>
              <a:t>en overskrift gerne </a:t>
            </a:r>
            <a:br>
              <a:rPr lang="da-DK" dirty="0"/>
            </a:br>
            <a:r>
              <a:rPr lang="da-DK" dirty="0"/>
              <a:t>i tre linjer</a:t>
            </a:r>
          </a:p>
        </p:txBody>
      </p:sp>
      <p:sp>
        <p:nvSpPr>
          <p:cNvPr id="8" name="Pladsholder til tekst 38">
            <a:extLst>
              <a:ext uri="{FF2B5EF4-FFF2-40B4-BE49-F238E27FC236}">
                <a16:creationId xmlns:a16="http://schemas.microsoft.com/office/drawing/2014/main" id="{39E75937-7E18-B84B-9C72-333CC6A9ED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087969"/>
            <a:ext cx="4412551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billede 4">
            <a:extLst>
              <a:ext uri="{FF2B5EF4-FFF2-40B4-BE49-F238E27FC236}">
                <a16:creationId xmlns:a16="http://schemas.microsoft.com/office/drawing/2014/main" id="{CDCF3BA1-596B-4C4E-9331-8E5A5D2D9C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4685401" cy="3279101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billede 4">
            <a:extLst>
              <a:ext uri="{FF2B5EF4-FFF2-40B4-BE49-F238E27FC236}">
                <a16:creationId xmlns:a16="http://schemas.microsoft.com/office/drawing/2014/main" id="{0EC2554E-FEEB-294D-BF72-4BD0F903B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582648"/>
            <a:ext cx="4685401" cy="3279101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3296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2xbilleder, Tekst -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215634D2-3B77-CD4D-A550-4DDC1DA5F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86913" y="806935"/>
            <a:ext cx="209128" cy="50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6B74FB9-1A64-6741-8E42-FA054CC73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5884" y="6161980"/>
            <a:ext cx="691071" cy="380975"/>
          </a:xfrm>
          <a:prstGeom prst="rect">
            <a:avLst/>
          </a:prstGeom>
        </p:spPr>
      </p:pic>
      <p:sp>
        <p:nvSpPr>
          <p:cNvPr id="7" name="Pladsholder til tekst 38">
            <a:extLst>
              <a:ext uri="{FF2B5EF4-FFF2-40B4-BE49-F238E27FC236}">
                <a16:creationId xmlns:a16="http://schemas.microsoft.com/office/drawing/2014/main" id="{0DBD79D9-B7A0-9948-A3B5-C265EB4238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806935"/>
            <a:ext cx="4412551" cy="1861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</a:t>
            </a:r>
            <a:br>
              <a:rPr lang="da-DK" dirty="0"/>
            </a:br>
            <a:r>
              <a:rPr lang="da-DK" dirty="0"/>
              <a:t>en overskrift gerne </a:t>
            </a:r>
            <a:br>
              <a:rPr lang="da-DK" dirty="0"/>
            </a:br>
            <a:r>
              <a:rPr lang="da-DK" dirty="0"/>
              <a:t>i tre linjer</a:t>
            </a:r>
          </a:p>
        </p:txBody>
      </p:sp>
      <p:sp>
        <p:nvSpPr>
          <p:cNvPr id="8" name="Pladsholder til tekst 38">
            <a:extLst>
              <a:ext uri="{FF2B5EF4-FFF2-40B4-BE49-F238E27FC236}">
                <a16:creationId xmlns:a16="http://schemas.microsoft.com/office/drawing/2014/main" id="{39E75937-7E18-B84B-9C72-333CC6A9ED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087969"/>
            <a:ext cx="4412551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billede 4">
            <a:extLst>
              <a:ext uri="{FF2B5EF4-FFF2-40B4-BE49-F238E27FC236}">
                <a16:creationId xmlns:a16="http://schemas.microsoft.com/office/drawing/2014/main" id="{CDCF3BA1-596B-4C4E-9331-8E5A5D2D9C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4685401" cy="3279101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billede 4">
            <a:extLst>
              <a:ext uri="{FF2B5EF4-FFF2-40B4-BE49-F238E27FC236}">
                <a16:creationId xmlns:a16="http://schemas.microsoft.com/office/drawing/2014/main" id="{0EC2554E-FEEB-294D-BF72-4BD0F903B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582648"/>
            <a:ext cx="4685401" cy="3279101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89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9"/>
            <a:ext cx="2642919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175" y="1898650"/>
            <a:ext cx="9116091" cy="3790950"/>
          </a:xfrm>
        </p:spPr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billedindsættelse (Billede med kant)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2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7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8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6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0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2xbilleder, Tekst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215634D2-3B77-CD4D-A550-4DDC1DA5F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86913" y="806935"/>
            <a:ext cx="209128" cy="50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6B74FB9-1A64-6741-8E42-FA054CC73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5884" y="6161980"/>
            <a:ext cx="691071" cy="380975"/>
          </a:xfrm>
          <a:prstGeom prst="rect">
            <a:avLst/>
          </a:prstGeom>
        </p:spPr>
      </p:pic>
      <p:sp>
        <p:nvSpPr>
          <p:cNvPr id="7" name="Pladsholder til tekst 38">
            <a:extLst>
              <a:ext uri="{FF2B5EF4-FFF2-40B4-BE49-F238E27FC236}">
                <a16:creationId xmlns:a16="http://schemas.microsoft.com/office/drawing/2014/main" id="{0DBD79D9-B7A0-9948-A3B5-C265EB4238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806935"/>
            <a:ext cx="4412551" cy="1861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</a:t>
            </a:r>
            <a:br>
              <a:rPr lang="da-DK" dirty="0"/>
            </a:br>
            <a:r>
              <a:rPr lang="da-DK" dirty="0"/>
              <a:t>en overskrift gerne </a:t>
            </a:r>
            <a:br>
              <a:rPr lang="da-DK" dirty="0"/>
            </a:br>
            <a:r>
              <a:rPr lang="da-DK" dirty="0"/>
              <a:t>i tre linjer</a:t>
            </a:r>
          </a:p>
        </p:txBody>
      </p:sp>
      <p:sp>
        <p:nvSpPr>
          <p:cNvPr id="8" name="Pladsholder til tekst 38">
            <a:extLst>
              <a:ext uri="{FF2B5EF4-FFF2-40B4-BE49-F238E27FC236}">
                <a16:creationId xmlns:a16="http://schemas.microsoft.com/office/drawing/2014/main" id="{39E75937-7E18-B84B-9C72-333CC6A9ED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087969"/>
            <a:ext cx="4412551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billede 4">
            <a:extLst>
              <a:ext uri="{FF2B5EF4-FFF2-40B4-BE49-F238E27FC236}">
                <a16:creationId xmlns:a16="http://schemas.microsoft.com/office/drawing/2014/main" id="{CDCF3BA1-596B-4C4E-9331-8E5A5D2D9C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4685401" cy="3279101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billede 4">
            <a:extLst>
              <a:ext uri="{FF2B5EF4-FFF2-40B4-BE49-F238E27FC236}">
                <a16:creationId xmlns:a16="http://schemas.microsoft.com/office/drawing/2014/main" id="{0EC2554E-FEEB-294D-BF72-4BD0F903B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582648"/>
            <a:ext cx="4685401" cy="3279101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25633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Cita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23F1151-6766-EC43-BC0F-DD2BC7F775A8}"/>
              </a:ext>
            </a:extLst>
          </p:cNvPr>
          <p:cNvSpPr/>
          <p:nvPr userDrawn="1"/>
        </p:nvSpPr>
        <p:spPr>
          <a:xfrm>
            <a:off x="6219696" y="0"/>
            <a:ext cx="59723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16B74FB9-1A64-6741-8E42-FA054CC73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5884" y="6161980"/>
            <a:ext cx="691071" cy="380975"/>
          </a:xfrm>
          <a:prstGeom prst="rect">
            <a:avLst/>
          </a:prstGeom>
        </p:spPr>
      </p:pic>
      <p:sp>
        <p:nvSpPr>
          <p:cNvPr id="11" name="Pladsholder til tekst 38">
            <a:extLst>
              <a:ext uri="{FF2B5EF4-FFF2-40B4-BE49-F238E27FC236}">
                <a16:creationId xmlns:a16="http://schemas.microsoft.com/office/drawing/2014/main" id="{8A1F765D-2CAA-C44F-9DE1-3C3E556E8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1434" y="1183754"/>
            <a:ext cx="4328828" cy="40684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800" b="0" i="1">
                <a:solidFill>
                  <a:schemeClr val="bg2"/>
                </a:solidFill>
                <a:latin typeface="IBM Plex Serif ExtraLight" panose="02060303050406000203" pitchFamily="18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Her kan du indsætte et citat der er centreret i denne gule kasse – så skriv lidt hvis du har noget på hjertet der skal fremhæves …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30756D4-E6B7-0A4F-AB01-8EA3ADAEFF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1628" y="806935"/>
            <a:ext cx="3766249" cy="48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601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itat -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23F1151-6766-EC43-BC0F-DD2BC7F775A8}"/>
              </a:ext>
            </a:extLst>
          </p:cNvPr>
          <p:cNvSpPr/>
          <p:nvPr userDrawn="1"/>
        </p:nvSpPr>
        <p:spPr>
          <a:xfrm>
            <a:off x="6219696" y="0"/>
            <a:ext cx="5972304" cy="6858000"/>
          </a:xfrm>
          <a:prstGeom prst="rect">
            <a:avLst/>
          </a:prstGeom>
          <a:solidFill>
            <a:srgbClr val="2B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16B74FB9-1A64-6741-8E42-FA054CC73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5884" y="6161980"/>
            <a:ext cx="691071" cy="380975"/>
          </a:xfrm>
          <a:prstGeom prst="rect">
            <a:avLst/>
          </a:prstGeom>
        </p:spPr>
      </p:pic>
      <p:sp>
        <p:nvSpPr>
          <p:cNvPr id="11" name="Pladsholder til tekst 38">
            <a:extLst>
              <a:ext uri="{FF2B5EF4-FFF2-40B4-BE49-F238E27FC236}">
                <a16:creationId xmlns:a16="http://schemas.microsoft.com/office/drawing/2014/main" id="{8A1F765D-2CAA-C44F-9DE1-3C3E556E8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1434" y="1183754"/>
            <a:ext cx="4328828" cy="40684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800" b="0" i="1">
                <a:solidFill>
                  <a:schemeClr val="tx1"/>
                </a:solidFill>
                <a:latin typeface="IBM Plex Serif ExtraLight" panose="02060303050406000203" pitchFamily="18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Her kan du indsætte et citat der er centreret i denne gule kasse – så skriv lidt hvis du har noget på hjertet der skal fremhæves …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30756D4-E6B7-0A4F-AB01-8EA3ADAEFF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1628" y="806935"/>
            <a:ext cx="3766249" cy="48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128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1.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8DB69EB-77F6-77C0-55C9-C95C10DEF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5884" y="6161980"/>
            <a:ext cx="691071" cy="38097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F77C49F-5B01-25FA-3130-E204029BF442}"/>
              </a:ext>
            </a:extLst>
          </p:cNvPr>
          <p:cNvSpPr txBox="1"/>
          <p:nvPr userDrawn="1"/>
        </p:nvSpPr>
        <p:spPr>
          <a:xfrm>
            <a:off x="5569974" y="6577791"/>
            <a:ext cx="85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189528-FE5A-4489-8D3F-5BFA16599F34}" type="slidenum">
              <a:rPr lang="da-DK" sz="1000" smtClean="0">
                <a:solidFill>
                  <a:srgbClr val="000000"/>
                </a:solidFill>
                <a:latin typeface="Barlow" panose="00000500000000000000" pitchFamily="2" charset="0"/>
              </a:rPr>
              <a:pPr algn="ctr"/>
              <a:t>‹nr.›</a:t>
            </a:fld>
            <a:endParaRPr lang="da-DK" sz="1000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923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6C457116-D318-410C-8201-F72A075F54BD}"/>
              </a:ext>
            </a:extLst>
          </p:cNvPr>
          <p:cNvSpPr/>
          <p:nvPr userDrawn="1"/>
        </p:nvSpPr>
        <p:spPr>
          <a:xfrm>
            <a:off x="0" y="5516880"/>
            <a:ext cx="12192000" cy="1341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98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1EA9DCC-C5E2-42DA-A2FB-36764ACFBF9E}"/>
              </a:ext>
            </a:extLst>
          </p:cNvPr>
          <p:cNvSpPr/>
          <p:nvPr userDrawn="1"/>
        </p:nvSpPr>
        <p:spPr>
          <a:xfrm>
            <a:off x="-3" y="-6059"/>
            <a:ext cx="12192003" cy="5317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98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23C28F9-EC0E-4932-8A16-7012C15C9DD1}"/>
              </a:ext>
            </a:extLst>
          </p:cNvPr>
          <p:cNvSpPr/>
          <p:nvPr userDrawn="1"/>
        </p:nvSpPr>
        <p:spPr>
          <a:xfrm>
            <a:off x="0" y="5516880"/>
            <a:ext cx="12192000" cy="1114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98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19-04-2023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1A4F7ED-A2F4-4AF7-B21D-847C11B7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89" y="4581980"/>
            <a:ext cx="2197291" cy="165373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C031ED4-2656-48A3-9D5D-0B2F25405D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2" y="5697606"/>
            <a:ext cx="1911336" cy="715101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F2FE135-5E56-4BA7-8EFD-3D8F2CD5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1" y="1102632"/>
            <a:ext cx="10666333" cy="1380770"/>
          </a:xfrm>
        </p:spPr>
        <p:txBody>
          <a:bodyPr>
            <a:noAutofit/>
          </a:bodyPr>
          <a:lstStyle>
            <a:lvl1pPr>
              <a:lnSpc>
                <a:spcPts val="46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570F14ED-B27C-4593-B6C6-911CAC14F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689" y="3198810"/>
            <a:ext cx="7289307" cy="77413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7">
            <a:extLst>
              <a:ext uri="{FF2B5EF4-FFF2-40B4-BE49-F238E27FC236}">
                <a16:creationId xmlns:a16="http://schemas.microsoft.com/office/drawing/2014/main" id="{872F865E-A850-4F1E-8647-664315244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689" y="3956026"/>
            <a:ext cx="7289307" cy="77413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55692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CB71F-C388-4BA6-A1F6-95E1283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19-04-2023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4D14BD13-8F10-4643-9B1A-D180D3C19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923" y="1950281"/>
            <a:ext cx="10666333" cy="3290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295845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CB71F-C388-4BA6-A1F6-95E1283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19-04-2023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4D14BD13-8F10-4643-9B1A-D180D3C19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200" y="1951200"/>
            <a:ext cx="10666333" cy="3290576"/>
          </a:xfrm>
        </p:spPr>
        <p:txBody>
          <a:bodyPr/>
          <a:lstStyle>
            <a:lvl1pPr marL="124460" indent="-124460">
              <a:spcBef>
                <a:spcPts val="720"/>
              </a:spcBef>
              <a:buClr>
                <a:srgbClr val="EA5B1B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spcBef>
                <a:spcPts val="720"/>
              </a:spcBef>
              <a:defRPr/>
            </a:lvl2pPr>
            <a:lvl3pPr>
              <a:spcBef>
                <a:spcPts val="720"/>
              </a:spcBef>
              <a:defRPr/>
            </a:lvl3pPr>
            <a:lvl4pPr>
              <a:spcBef>
                <a:spcPts val="720"/>
              </a:spcBef>
              <a:defRPr/>
            </a:lvl4pPr>
            <a:lvl5pPr>
              <a:spcBef>
                <a:spcPts val="72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027754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CB71F-C388-4BA6-A1F6-95E12835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32" y="870178"/>
            <a:ext cx="6151472" cy="1053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19-04-2023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4D14BD13-8F10-4643-9B1A-D180D3C19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201" y="1951201"/>
            <a:ext cx="11000903" cy="3320869"/>
          </a:xfrm>
        </p:spPr>
        <p:txBody>
          <a:bodyPr numCol="2"/>
          <a:lstStyle>
            <a:lvl1pPr marL="124460" indent="-124460">
              <a:spcBef>
                <a:spcPts val="720"/>
              </a:spcBef>
              <a:buClr>
                <a:srgbClr val="EA5B1B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365760" indent="0">
              <a:spcBef>
                <a:spcPts val="720"/>
              </a:spcBef>
              <a:buNone/>
              <a:defRPr/>
            </a:lvl2pPr>
            <a:lvl3pPr>
              <a:spcBef>
                <a:spcPts val="720"/>
              </a:spcBef>
              <a:defRPr/>
            </a:lvl3pPr>
            <a:lvl4pPr marL="182880" indent="-182880">
              <a:spcBef>
                <a:spcPts val="720"/>
              </a:spcBef>
              <a:defRPr/>
            </a:lvl4pPr>
            <a:lvl5pPr>
              <a:spcBef>
                <a:spcPts val="72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04312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9E3AE198-A5D1-4DF5-9CEF-02886AB04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19801" y="1951199"/>
            <a:ext cx="5308600" cy="359698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2CB71F-C388-4BA6-A1F6-95E1283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19-04-2023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4D14BD13-8F10-4643-9B1A-D180D3C19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200" y="1951200"/>
            <a:ext cx="4867128" cy="359698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775213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9E3AE198-A5D1-4DF5-9CEF-02886AB048D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0427" y="1962160"/>
            <a:ext cx="10439400" cy="3481387"/>
          </a:xfrm>
        </p:spPr>
        <p:txBody>
          <a:bodyPr lIns="0" tIns="36000"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2CB71F-C388-4BA6-A1F6-95E1283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19-04-2023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091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billede-indsættelse (To bokse tekst og billede)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0"/>
            <a:ext cx="4462912" cy="379095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billede-indsættelse (To bokse tekst og billede)</a:t>
            </a:r>
          </a:p>
          <a:p>
            <a:pPr lvl="0"/>
            <a:endParaRPr lang="da-DK" noProof="0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19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8" name="Gruppe 17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9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eller grafik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1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2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9E3AE198-A5D1-4DF5-9CEF-02886AB048D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9401" y="1962160"/>
            <a:ext cx="4976300" cy="3481325"/>
          </a:xfrm>
        </p:spPr>
        <p:txBody>
          <a:bodyPr lIns="0" tIns="36000"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2CB71F-C388-4BA6-A1F6-95E1283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19-04-2023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11">
            <a:extLst>
              <a:ext uri="{FF2B5EF4-FFF2-40B4-BE49-F238E27FC236}">
                <a16:creationId xmlns:a16="http://schemas.microsoft.com/office/drawing/2014/main" id="{905E8160-56F4-4FF8-9296-6B041F50E4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60427" y="1962159"/>
            <a:ext cx="4976300" cy="3481326"/>
          </a:xfrm>
        </p:spPr>
        <p:txBody>
          <a:bodyPr lIns="0" tIns="36000"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113669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CB71F-C388-4BA6-A1F6-95E1283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19-04-2023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92885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9845988-75F2-45E7-827F-829467BFD461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98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19-04-2023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7B91AAC-008E-4427-957E-B235594A5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64" y="5791200"/>
            <a:ext cx="1361277" cy="102446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71DCD0D-8394-4FF5-9658-32E6AEE7AC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1" y="6083118"/>
            <a:ext cx="1182335" cy="4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09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23C28F9-EC0E-4932-8A16-7012C15C9DD1}"/>
              </a:ext>
            </a:extLst>
          </p:cNvPr>
          <p:cNvSpPr/>
          <p:nvPr userDrawn="1"/>
        </p:nvSpPr>
        <p:spPr>
          <a:xfrm>
            <a:off x="0" y="5267326"/>
            <a:ext cx="12192000" cy="159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98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1EA9DCC-C5E2-42DA-A2FB-36764ACFBF9E}"/>
              </a:ext>
            </a:extLst>
          </p:cNvPr>
          <p:cNvSpPr/>
          <p:nvPr userDrawn="1"/>
        </p:nvSpPr>
        <p:spPr>
          <a:xfrm>
            <a:off x="-3" y="-6059"/>
            <a:ext cx="12192000" cy="504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98" dirty="0"/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42B24896-DB60-4FBB-B887-F6AA6EE4F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6" y="936737"/>
            <a:ext cx="2857501" cy="1080696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19-04-2023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B19BC90-8580-4DA2-9D45-6EC2F2C268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61" y="4048125"/>
            <a:ext cx="2917883" cy="21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49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24769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2170169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012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60475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3867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8954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billede-indsættelse (To bokse tekst og billede m kant)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1"/>
            <a:ext cx="4462912" cy="379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 , brug andet layout til billede-indsættelse (To bokse tekst og billede m kant)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1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/ grafik med kant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9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7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4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34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0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10055097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48950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6760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40171199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6099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4002214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65950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2326338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5349971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6498143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87925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7488" y="1941513"/>
            <a:ext cx="4462912" cy="3724926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3" cy="379095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da-DK" dirty="0"/>
              <a:t>Indsæt tekst eller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22" name="Gruppe 21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26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2" name="Gruppe 41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3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44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46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45" name="Billede 5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6547005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8373848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60575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02130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8713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89111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32088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6932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2882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39841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046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6399" y="1941513"/>
            <a:ext cx="446400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4" cy="379095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/>
              <a:t>Indsæt tekst eller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6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 med kant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6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8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8" name="Gruppe 47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9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50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52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51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32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3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875277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78600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12615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70810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9279830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92148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12710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39318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00359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695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5" y="1941512"/>
            <a:ext cx="9116086" cy="3726000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1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89997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6" y="1941513"/>
            <a:ext cx="911609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 med kant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27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2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76824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med kant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16091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Overskrift I to linjer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0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rgbClr val="003B7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Klik, og tilføj sted og dato</a:t>
            </a:r>
          </a:p>
        </p:txBody>
      </p:sp>
      <p:sp>
        <p:nvSpPr>
          <p:cNvPr id="19" name="Pladsholder til slidenummer 18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15401"/>
            <a:ext cx="541920" cy="43862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16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812" y="1972"/>
            <a:ext cx="2635898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med kant</a:t>
            </a:r>
          </a:p>
        </p:txBody>
      </p:sp>
      <p:sp>
        <p:nvSpPr>
          <p:cNvPr id="1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dcom_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59"/>
            <a:ext cx="12219269" cy="6447189"/>
          </a:xfrm>
          <a:prstGeom prst="rect">
            <a:avLst/>
          </a:prstGeom>
        </p:spPr>
      </p:pic>
      <p:sp>
        <p:nvSpPr>
          <p:cNvPr id="7" name="Rectangle 4"/>
          <p:cNvSpPr/>
          <p:nvPr userDrawn="1"/>
        </p:nvSpPr>
        <p:spPr>
          <a:xfrm>
            <a:off x="5968647" y="451664"/>
            <a:ext cx="6299884" cy="6459283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937952" y="462040"/>
            <a:ext cx="6299200" cy="6449376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/>
          <a:lstStyle>
            <a:lvl1pPr marL="0" indent="0" algn="ctr">
              <a:buNone/>
              <a:defRPr sz="1733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8000" y="4267201"/>
            <a:ext cx="5856000" cy="410369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>
              <a:lnSpc>
                <a:spcPct val="120000"/>
              </a:lnSpc>
              <a:buNone/>
              <a:defRPr sz="1600" b="0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2000" y="4164049"/>
            <a:ext cx="480000" cy="48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F2C0D5D-0A1A-4CA2-9DF8-9B302045F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1199113"/>
            <a:ext cx="5856000" cy="2880000"/>
          </a:xfrm>
        </p:spPr>
        <p:txBody>
          <a:bodyPr anchor="b">
            <a:noAutofit/>
          </a:bodyPr>
          <a:lstStyle>
            <a:lvl1pPr algn="l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9757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test_gre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>
          <a:xfrm>
            <a:off x="0" y="463759"/>
            <a:ext cx="12236203" cy="6453860"/>
          </a:xfrm>
          <a:prstGeom prst="rect">
            <a:avLst/>
          </a:prstGeom>
        </p:spPr>
      </p:pic>
      <p:sp>
        <p:nvSpPr>
          <p:cNvPr id="7" name="Rectangle 4"/>
          <p:cNvSpPr/>
          <p:nvPr userDrawn="1"/>
        </p:nvSpPr>
        <p:spPr>
          <a:xfrm>
            <a:off x="5968647" y="451664"/>
            <a:ext cx="6299884" cy="6459283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937952" y="462040"/>
            <a:ext cx="6299200" cy="6449376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/>
          <a:lstStyle>
            <a:lvl1pPr marL="0" indent="0" algn="ctr">
              <a:buNone/>
              <a:defRPr sz="1733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8000" y="4267201"/>
            <a:ext cx="5856000" cy="391476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0" indent="0">
              <a:lnSpc>
                <a:spcPct val="120000"/>
              </a:lnSpc>
              <a:buNone/>
              <a:defRPr sz="1600" b="0" baseline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2000" y="4164049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64D315D-D24C-4207-8CD7-1CA3ABEB8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1199113"/>
            <a:ext cx="5856000" cy="2880000"/>
          </a:xfrm>
        </p:spPr>
        <p:txBody>
          <a:bodyPr anchor="b">
            <a:normAutofit/>
          </a:bodyPr>
          <a:lstStyle>
            <a:lvl1pPr algn="l">
              <a:defRPr sz="3733" b="1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3806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9C9772E-2068-494E-B749-C166B80C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672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58B5E095-5CAC-4621-8F3D-B9D2AE2901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33F034E-C030-48F4-883F-B030638D78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20000" y="6384000"/>
            <a:ext cx="4608000" cy="288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 dirty="0"/>
              <a:t>Webinar om MedComs kommuneprojekter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E97485F3-9C6D-4324-AC2C-F7F9AF873A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1273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64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2B2473-C149-497A-963D-9B210133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86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E02674-6D40-4577-9645-8903B762312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E31DCC0-A743-4F17-A541-E5976577A5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9AE2942-C830-479D-8524-131452E3C2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 dirty="0"/>
              <a:t>Webinar om MedComs kommuneprojekter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CC1EABB3-17B5-4DEE-92E5-9435EB6424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8121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20418-ACB6-47D5-AEAC-2BFD930629EA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34A431-FE01-40BD-8691-F16C4B6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701981-157D-4904-AD87-4D2430CA9B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A55CC62-0E36-4EB9-9A1C-E8B6B01645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1415B2E-9FD7-4DE0-9E10-70C12BF152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588A851-5250-4E37-990C-4826EA6C30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4000"/>
            <a:ext cx="11040000" cy="4560000"/>
          </a:xfrm>
        </p:spPr>
        <p:txBody>
          <a:bodyPr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6650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2625233-99E3-43E4-A04E-49C7979C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B9856D3-E4AE-46AE-8951-38E89BEA618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0E1B6B07-2372-47DB-9CA0-40A7B86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34CAFC7F-11AB-4BE0-BC87-D9450D6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CBFF91D-1CC4-4F66-BD20-880EF368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607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2ABF77E-DC0A-4A4E-B660-14437EEA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B1B34C-BC59-4844-A0DA-D4F008D697EE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Pladsholder til dato 14">
            <a:extLst>
              <a:ext uri="{FF2B5EF4-FFF2-40B4-BE49-F238E27FC236}">
                <a16:creationId xmlns:a16="http://schemas.microsoft.com/office/drawing/2014/main" id="{362F3620-BE9B-456E-95AA-0822021EC6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16" name="Pladsholder til sidefod 15">
            <a:extLst>
              <a:ext uri="{FF2B5EF4-FFF2-40B4-BE49-F238E27FC236}">
                <a16:creationId xmlns:a16="http://schemas.microsoft.com/office/drawing/2014/main" id="{FA6FB225-C285-4BCD-817F-91B3A64842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73C18F37-8FBA-4826-A1A1-795E55862B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1C5E0349-16EB-44E8-8AD4-0F169CFBD7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000" y="1584513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indhold 18">
            <a:extLst>
              <a:ext uri="{FF2B5EF4-FFF2-40B4-BE49-F238E27FC236}">
                <a16:creationId xmlns:a16="http://schemas.microsoft.com/office/drawing/2014/main" id="{B0DADD3A-00E7-4096-AADB-97064BEF64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8000" y="1584000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900546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10DB2-5664-4D06-B6C1-BD1CD8D1FD97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ECCA1A-EF7E-45D5-B02D-43442FF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8C2D0EB-314B-40BC-82F4-D67123AEA57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CB6A486-F33E-4908-B4DB-1026296D63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08D3C0C-D78F-4405-9276-AF61BA6469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141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792007" y="791999"/>
            <a:ext cx="11399993" cy="6066002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og indsæt baggrundsbillede via fanen INDSÆT / Billeder</a:t>
            </a:r>
          </a:p>
        </p:txBody>
      </p:sp>
      <p:sp>
        <p:nvSpPr>
          <p:cNvPr id="2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0465805" y="7224342"/>
            <a:ext cx="48000" cy="36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08176" y="2973600"/>
            <a:ext cx="911609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Overskrift I to linjer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2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Klik, og tilføj sted og dato</a:t>
            </a:r>
          </a:p>
        </p:txBody>
      </p:sp>
      <p:sp>
        <p:nvSpPr>
          <p:cNvPr id="24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grpSp>
        <p:nvGrpSpPr>
          <p:cNvPr id="26" name="Gruppe 25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27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28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30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billede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2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1972"/>
            <a:ext cx="2634581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61080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21" y="1584000"/>
            <a:ext cx="73367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 panose="020B0604020202020204" pitchFamily="34" charset="0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 panose="020B0604020202020204" pitchFamily="34" charset="0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D82518-1C9C-4C56-91BF-57E0EFBB64D3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9D253DA-BA6F-49C1-B5C3-5F30F9D1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9AF117-C962-42C3-B607-0DA5F68D1A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872E65D-371D-467C-B8A6-176E1F47BC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23FB95E9-9ADF-4345-A70C-28555B4307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558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9E68EF2-341E-492F-9ED0-1E5D417AEA8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AECC0D0-258C-4026-9656-1C028987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B974660-66FF-44A1-B1BA-DE47B1236CD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8074D7F-5A30-43AF-9D0F-BE8555EEC3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E3D91F-4764-4CBC-B34E-E9CBD5EE5D0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3107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DF893E-FC5F-4472-8B05-6D3D6AC613DC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07EEE9-189C-402C-8963-21861010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7FF914-E45E-4123-B808-0075AD758E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1588D9B-80EB-43D8-9B59-9B112FB5CF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EC1D772-6170-4DF4-9A2C-8D6C3DC5DD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9973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457200"/>
            <a:ext cx="12192000" cy="6400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3CCE29-BF5E-4CB6-A5EA-35D42698CBA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26-04-2021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E5472A-376B-47F2-9CE6-0A7B0CB94F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Webinar om MedComs kommuneprojekter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E9D019-DB11-4695-AF70-29B81892D9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851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94E55B-BF5D-4258-BD77-8925831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6720000" cy="60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CDAA40C-F5A7-462A-A4CA-1053996B99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90DCC94-BE57-4FDB-A50B-9A31DB1548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FE452A1-8D97-451B-9C2E-82F3A2B95E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9167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864971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7C3710-20CA-47D3-B63D-B93D1AFE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888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6F62031-F169-42A4-9884-826004A8C19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C1DFE87-D8A2-4BE3-A383-4BD245C1E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93054C07-B511-45C8-8873-F691DB12BA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8181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8AD1A9-CADD-429C-BBEE-4C96AB9B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7412150-9B22-4D74-8AA5-A8FE5AA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2AA5FB-07EB-4D69-BA5B-2C863CE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C21B67F-F083-4FC4-A9F4-68C174F1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154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1BF51-C5CA-4D45-B37D-3B45D43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03559-1AF6-4E62-BA4E-CA1244D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8289D-20B2-4A93-ACB1-2A8FCFEF15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673549B-A976-4B37-8B16-5418E5F59E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3A31BF11-CEF1-4829-A2D0-F02D3DFFF3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DDDB982B-6F78-4C68-83FA-B8ECE1C84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273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B924DB-C780-4875-B311-A433E3B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ECAFB7-BCD2-4B03-B8B7-2BA405FDE5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CDABBA4-5D81-4F66-B5ED-46D604E5EA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2E0041F-B25F-4598-9203-D096C37F4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9553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19" y="1632000"/>
            <a:ext cx="734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403EB0-DBA9-4FE7-9E84-269CFDFD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FD4C78-8899-4EC6-91CE-9B341254F65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6AAAA17-4CE2-434F-82E5-0DF34EACEB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924AE12-CE6A-437D-897C-D804FD540C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637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4" y="1170"/>
            <a:ext cx="2642284" cy="148566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Indsæt agenda overskrift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/>
              <a:t>Indsæt agendapunkt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115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2ED46CC-6242-47F1-97A1-6AB8283F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0A1862-32B4-4179-864E-265E8E7A2A5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8F5E2C-E745-401D-AAC3-F11018C956A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58F6D0E-78C8-41CB-BC49-CE2D421686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057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E4B35E-A97B-4A40-BA82-A9B1338A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E568026-6B4F-435F-9D8A-F9CFF65881D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AE32597-1E67-4B1F-AD41-19A1E57422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7DAB316A-3B4E-4083-8E40-848B9DDF32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3336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8518895-F195-4AC2-B61E-13DDACADC3C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1B2DF4E-C8EC-445A-BB1C-DDF26251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A6D366AB-66C7-4DF5-8905-1609976221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9F2AF64-6D07-4171-9FC4-5FED0087F92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Webinar om MedComs kommuneprojekter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3B8FA74-A05D-4D4A-ACB3-8B5348A81D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8DD8F9B6-68EE-4D99-B7B8-4AEDA2C99F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3999"/>
            <a:ext cx="11040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24252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9C9772E-2068-494E-B749-C166B80C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672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58B5E095-5CAC-4621-8F3D-B9D2AE2901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F4B2BAB-A086-46BC-A037-EB45A8756B58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33F034E-C030-48F4-883F-B030638D78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20000" y="6384000"/>
            <a:ext cx="4608000" cy="288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 dirty="0"/>
              <a:t>Evt. tekst i sidefod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E97485F3-9C6D-4324-AC2C-F7F9AF873A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5320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64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2B2473-C149-497A-963D-9B210133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86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E02674-6D40-4577-9645-8903B762312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E31DCC0-A743-4F17-A541-E5976577A5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C9F0FBB-70D3-4F1E-935E-4D1FEB118E75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9AE2942-C830-479D-8524-131452E3C2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 dirty="0"/>
              <a:t>Evt. tekst i sidefod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CC1EABB3-17B5-4DEE-92E5-9435EB6424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8593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20418-ACB6-47D5-AEAC-2BFD930629EA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34A431-FE01-40BD-8691-F16C4B6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701981-157D-4904-AD87-4D2430CA9B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D6EA9-0E38-457C-9F54-A8B38EA13AB1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A55CC62-0E36-4EB9-9A1C-E8B6B01645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1415B2E-9FD7-4DE0-9E10-70C12BF152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588A851-5250-4E37-990C-4826EA6C30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4000"/>
            <a:ext cx="11040000" cy="4560000"/>
          </a:xfrm>
        </p:spPr>
        <p:txBody>
          <a:bodyPr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78685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2625233-99E3-43E4-A04E-49C7979C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B9856D3-E4AE-46AE-8951-38E89BEA618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0E1B6B07-2372-47DB-9CA0-40A7B86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43DA-EAC2-4891-AB2C-D82709B4D8C7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34CAFC7F-11AB-4BE0-BC87-D9450D6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CBFF91D-1CC4-4F66-BD20-880EF368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5630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2ABF77E-DC0A-4A4E-B660-14437EEA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B1B34C-BC59-4844-A0DA-D4F008D697EE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Pladsholder til dato 14">
            <a:extLst>
              <a:ext uri="{FF2B5EF4-FFF2-40B4-BE49-F238E27FC236}">
                <a16:creationId xmlns:a16="http://schemas.microsoft.com/office/drawing/2014/main" id="{362F3620-BE9B-456E-95AA-0822021EC6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F0C077-7D33-4623-B085-0728D8F947C1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16" name="Pladsholder til sidefod 15">
            <a:extLst>
              <a:ext uri="{FF2B5EF4-FFF2-40B4-BE49-F238E27FC236}">
                <a16:creationId xmlns:a16="http://schemas.microsoft.com/office/drawing/2014/main" id="{FA6FB225-C285-4BCD-817F-91B3A64842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73C18F37-8FBA-4826-A1A1-795E55862B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1C5E0349-16EB-44E8-8AD4-0F169CFBD7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000" y="1584513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indhold 18">
            <a:extLst>
              <a:ext uri="{FF2B5EF4-FFF2-40B4-BE49-F238E27FC236}">
                <a16:creationId xmlns:a16="http://schemas.microsoft.com/office/drawing/2014/main" id="{B0DADD3A-00E7-4096-AADB-97064BEF64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8000" y="1584000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27468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10DB2-5664-4D06-B6C1-BD1CD8D1FD97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ECCA1A-EF7E-45D5-B02D-43442FF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8C2D0EB-314B-40BC-82F4-D67123AEA57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DCABA5E-3629-45D4-9CAA-2E32EDFCC403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CB6A486-F33E-4908-B4DB-1026296D63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08D3C0C-D78F-4405-9276-AF61BA6469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523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21" y="1584000"/>
            <a:ext cx="73367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 panose="020B0604020202020204" pitchFamily="34" charset="0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 panose="020B0604020202020204" pitchFamily="34" charset="0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D82518-1C9C-4C56-91BF-57E0EFBB64D3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9D253DA-BA6F-49C1-B5C3-5F30F9D1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9AF117-C962-42C3-B607-0DA5F68D1A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3924CCF-6FD7-4CD1-8D2B-A1DF3CD8B2C4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872E65D-371D-467C-B8A6-176E1F47BC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23FB95E9-9ADF-4345-A70C-28555B4307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671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7" y="0"/>
            <a:ext cx="2645627" cy="1489261"/>
          </a:xfrm>
          <a:prstGeom prst="rect">
            <a:avLst/>
          </a:prstGeom>
          <a:ln w="6350">
            <a:solidFill>
              <a:schemeClr val="accent5"/>
            </a:solidFill>
          </a:ln>
        </p:spPr>
      </p:pic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Indsæt agenda overskrift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/>
              <a:t>Indsæt agendapunkt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5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9E68EF2-341E-492F-9ED0-1E5D417AEA8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AECC0D0-258C-4026-9656-1C028987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B974660-66FF-44A1-B1BA-DE47B1236CD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A0AE238-C0AE-4F77-9C99-78A98FED9B19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8074D7F-5A30-43AF-9D0F-BE8555EEC3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E3D91F-4764-4CBC-B34E-E9CBD5EE5D0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1220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DF893E-FC5F-4472-8B05-6D3D6AC613DC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07EEE9-189C-402C-8963-21861010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7FF914-E45E-4123-B808-0075AD758E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B41BCF3-F6D0-4E2B-AA4D-AB675533A2D2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1588D9B-80EB-43D8-9B59-9B112FB5CF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EC1D772-6170-4DF4-9A2C-8D6C3DC5DD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8994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457200"/>
            <a:ext cx="12192000" cy="6400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3CCE29-BF5E-4CB6-A5EA-35D42698CBA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7179F06-43B5-4D60-BB51-B01004574DCD}" type="datetime1">
              <a:rPr lang="da-DK" smtClean="0"/>
              <a:t>19-04-2023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E5472A-376B-47F2-9CE6-0A7B0CB94F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Evt. tekst i sidefod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E9D019-DB11-4695-AF70-29B81892D9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9803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94E55B-BF5D-4258-BD77-8925831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6720000" cy="60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CDAA40C-F5A7-462A-A4CA-1053996B99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9D13DFB-A540-4E27-A33B-576B13F88159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90DCC94-BE57-4FDB-A50B-9A31DB1548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FE452A1-8D97-451B-9C2E-82F3A2B95E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8433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864971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7C3710-20CA-47D3-B63D-B93D1AFE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888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6F62031-F169-42A4-9884-826004A8C19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953EB20-8D1C-4A6E-8C8D-B9B2D49C39D4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C1DFE87-D8A2-4BE3-A383-4BD245C1E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93054C07-B511-45C8-8873-F691DB12BA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5736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8AD1A9-CADD-429C-BBEE-4C96AB9B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7412150-9B22-4D74-8AA5-A8FE5AA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30BD-582F-4A99-A20C-B667CC382F37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2AA5FB-07EB-4D69-BA5B-2C863CE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C21B67F-F083-4FC4-A9F4-68C174F1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861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1BF51-C5CA-4D45-B37D-3B45D43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03559-1AF6-4E62-BA4E-CA1244D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8289D-20B2-4A93-ACB1-2A8FCFEF15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673549B-A976-4B37-8B16-5418E5F59E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DB1C37-9588-417B-8029-EE2B6C67A49D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3A31BF11-CEF1-4829-A2D0-F02D3DFFF3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DDDB982B-6F78-4C68-83FA-B8ECE1C84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55644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B924DB-C780-4875-B311-A433E3B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ECAFB7-BCD2-4B03-B8B7-2BA405FDE5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FFDDBDE-957A-4C13-9CDA-620DADE59584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CDABBA4-5D81-4F66-B5ED-46D604E5EA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2E0041F-B25F-4598-9203-D096C37F4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2713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19" y="1632000"/>
            <a:ext cx="734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403EB0-DBA9-4FE7-9E84-269CFDFD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FD4C78-8899-4EC6-91CE-9B341254F65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9D9C59C-8452-4E9D-B48F-01E2E1ADE624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6AAAA17-4CE2-434F-82E5-0DF34EACEB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924AE12-CE6A-437D-897C-D804FD540C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11758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2ED46CC-6242-47F1-97A1-6AB8283F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0A1862-32B4-4179-864E-265E8E7A2A5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9F94A79-87E3-4283-B2C1-E2974C7F7C6F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8F5E2C-E745-401D-AAC3-F11018C956A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58F6D0E-78C8-41CB-BC49-CE2D421686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148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/>
              <a:t>Indsæt titel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Indsæt emne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/>
              <a:t>Indsæt tekst eller statement I flere linjer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1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E4B35E-A97B-4A40-BA82-A9B1338A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E568026-6B4F-435F-9D8A-F9CFF65881D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328EFA4-5A28-4191-9430-53E296EFE398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AE32597-1E67-4B1F-AD41-19A1E57422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7DAB316A-3B4E-4083-8E40-848B9DDF32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9630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8518895-F195-4AC2-B61E-13DDACADC3C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1B2DF4E-C8EC-445A-BB1C-DDF26251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A6D366AB-66C7-4DF5-8905-1609976221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C25F143-B815-427D-BE27-5E0C46D44660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9F2AF64-6D07-4171-9FC4-5FED0087F92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 dirty="0"/>
              <a:t>Evt. tekst i sidefod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3B8FA74-A05D-4D4A-ACB3-8B5348A81D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8DD8F9B6-68EE-4D99-B7B8-4AEDA2C99F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3999"/>
            <a:ext cx="11040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5859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com_bg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>
            <a:off x="1" y="463759"/>
            <a:ext cx="12192000" cy="6416819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F44C2B17-32AA-4622-84A6-D42D3EC27696}"/>
              </a:ext>
            </a:extLst>
          </p:cNvPr>
          <p:cNvSpPr/>
          <p:nvPr userDrawn="1"/>
        </p:nvSpPr>
        <p:spPr>
          <a:xfrm>
            <a:off x="5856000" y="4272000"/>
            <a:ext cx="480000" cy="48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6906574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com_bg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>
            <a:off x="1" y="463759"/>
            <a:ext cx="12192000" cy="6416819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F44C2B17-32AA-4622-84A6-D42D3EC27696}"/>
              </a:ext>
            </a:extLst>
          </p:cNvPr>
          <p:cNvSpPr/>
          <p:nvPr userDrawn="1"/>
        </p:nvSpPr>
        <p:spPr>
          <a:xfrm>
            <a:off x="5856000" y="4272000"/>
            <a:ext cx="480000" cy="48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lnSpc>
                <a:spcPct val="80000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619407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g_test_grey_wide.png">
            <a:extLst>
              <a:ext uri="{FF2B5EF4-FFF2-40B4-BE49-F238E27FC236}">
                <a16:creationId xmlns:a16="http://schemas.microsoft.com/office/drawing/2014/main" id="{1F499721-5E10-4DBF-873F-E5ED95880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1" y="452913"/>
            <a:ext cx="12219268" cy="6427665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74F105BF-37D0-4941-B527-40866D18B795}"/>
              </a:ext>
            </a:extLst>
          </p:cNvPr>
          <p:cNvSpPr/>
          <p:nvPr userDrawn="1"/>
        </p:nvSpPr>
        <p:spPr>
          <a:xfrm>
            <a:off x="5616000" y="4272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08936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g_test_grey_wide.png">
            <a:extLst>
              <a:ext uri="{FF2B5EF4-FFF2-40B4-BE49-F238E27FC236}">
                <a16:creationId xmlns:a16="http://schemas.microsoft.com/office/drawing/2014/main" id="{1F499721-5E10-4DBF-873F-E5ED95880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1" y="452913"/>
            <a:ext cx="12219268" cy="6427665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74F105BF-37D0-4941-B527-40866D18B795}"/>
              </a:ext>
            </a:extLst>
          </p:cNvPr>
          <p:cNvSpPr/>
          <p:nvPr userDrawn="1"/>
        </p:nvSpPr>
        <p:spPr>
          <a:xfrm>
            <a:off x="5616000" y="4272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lnSpc>
                <a:spcPct val="80000"/>
              </a:lnSpc>
              <a:defRPr sz="3733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7535665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E65EAE66-3528-49F4-9E99-D06A4D567502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913" y="1785600"/>
            <a:ext cx="9780587" cy="1795464"/>
          </a:xfrm>
        </p:spPr>
        <p:txBody>
          <a:bodyPr lIns="1800000" rIns="1800000" anchor="b" anchorCtr="0"/>
          <a:lstStyle>
            <a:lvl1pPr algn="ctr">
              <a:lnSpc>
                <a:spcPct val="89000"/>
              </a:lnSpc>
              <a:defRPr sz="56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913" y="3824105"/>
            <a:ext cx="9780587" cy="1500295"/>
          </a:xfrm>
        </p:spPr>
        <p:txBody>
          <a:bodyPr lIns="1800000" rIns="1800000"/>
          <a:lstStyle>
            <a:lvl1pPr marL="0" indent="0" algn="ctr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accent3"/>
                </a:solidFill>
                <a:latin typeface="Century Schoolbook" panose="02040604050505020304" pitchFamily="18" charset="0"/>
              </a:defRPr>
            </a:lvl1pPr>
            <a:lvl2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accent3"/>
                </a:solidFill>
                <a:latin typeface="Century Schoolbook" panose="02040604050505020304" pitchFamily="18" charset="0"/>
              </a:defRPr>
            </a:lvl2pPr>
            <a:lvl3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3pPr>
            <a:lvl4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4pPr>
            <a:lvl5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5pPr>
            <a:lvl6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6pPr>
            <a:lvl7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7pPr>
            <a:lvl8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8pPr>
            <a:lvl9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40998F5A-F7AC-4CC6-BDD7-999D326A9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00" y="5709600"/>
            <a:ext cx="1242000" cy="434401"/>
          </a:xfrm>
          <a:prstGeom prst="rect">
            <a:avLst/>
          </a:prstGeom>
        </p:spPr>
      </p:pic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85AF8890-B3BC-4CF4-9EC6-D05F135A4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14" name="Footer Placeholder 4" hidden="1">
            <a:extLst>
              <a:ext uri="{FF2B5EF4-FFF2-40B4-BE49-F238E27FC236}">
                <a16:creationId xmlns:a16="http://schemas.microsoft.com/office/drawing/2014/main" id="{6DDAC4CC-CB40-4B1F-B4B4-A5230521E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15" name="Slide Number Placeholder 5" hidden="1">
            <a:extLst>
              <a:ext uri="{FF2B5EF4-FFF2-40B4-BE49-F238E27FC236}">
                <a16:creationId xmlns:a16="http://schemas.microsoft.com/office/drawing/2014/main" id="{EEFBCBF8-2208-4BA4-843B-ED8889357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9446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E65EAE66-3528-49F4-9E99-D06A4D567502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6172DF59-1D43-42EA-8F11-B4E55B4E7D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Click here and insert picture using the Insert tab, Pictures</a:t>
            </a:r>
          </a:p>
          <a:p>
            <a:endParaRPr lang="da-DK" dirty="0"/>
          </a:p>
        </p:txBody>
      </p:sp>
      <p:sp>
        <p:nvSpPr>
          <p:cNvPr id="17" name="Logo Placeholder 9">
            <a:extLst>
              <a:ext uri="{FF2B5EF4-FFF2-40B4-BE49-F238E27FC236}">
                <a16:creationId xmlns:a16="http://schemas.microsoft.com/office/drawing/2014/main" id="{77B54B35-AA8F-40B6-80DE-B2D9932F0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2000" y="5708401"/>
            <a:ext cx="1242000" cy="43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913" y="1785600"/>
            <a:ext cx="9780587" cy="1795464"/>
          </a:xfrm>
        </p:spPr>
        <p:txBody>
          <a:bodyPr lIns="1800000" rIns="1800000" anchor="b" anchorCtr="0"/>
          <a:lstStyle>
            <a:lvl1pPr algn="ctr">
              <a:lnSpc>
                <a:spcPct val="89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913" y="3824105"/>
            <a:ext cx="9780587" cy="1500295"/>
          </a:xfrm>
        </p:spPr>
        <p:txBody>
          <a:bodyPr lIns="1800000" rIns="1800000"/>
          <a:lstStyle>
            <a:lvl1pPr marL="0" indent="0" algn="ctr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  <a:latin typeface="Century Schoolbook" panose="02040604050505020304" pitchFamily="18" charset="0"/>
              </a:defRPr>
            </a:lvl1pPr>
            <a:lvl2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  <a:latin typeface="Century Schoolbook" panose="02040604050505020304" pitchFamily="18" charset="0"/>
              </a:defRPr>
            </a:lvl2pPr>
            <a:lvl3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3pPr>
            <a:lvl4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4pPr>
            <a:lvl5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5pPr>
            <a:lvl6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6pPr>
            <a:lvl7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7pPr>
            <a:lvl8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8pPr>
            <a:lvl9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85AF8890-B3BC-4CF4-9EC6-D05F135A4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14" name="Footer Placeholder 4" hidden="1">
            <a:extLst>
              <a:ext uri="{FF2B5EF4-FFF2-40B4-BE49-F238E27FC236}">
                <a16:creationId xmlns:a16="http://schemas.microsoft.com/office/drawing/2014/main" id="{6DDAC4CC-CB40-4B1F-B4B4-A5230521E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15" name="Slide Number Placeholder 5" hidden="1">
            <a:extLst>
              <a:ext uri="{FF2B5EF4-FFF2-40B4-BE49-F238E27FC236}">
                <a16:creationId xmlns:a16="http://schemas.microsoft.com/office/drawing/2014/main" id="{EEFBCBF8-2208-4BA4-843B-ED8889357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25018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ems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">
            <a:extLst>
              <a:ext uri="{FF2B5EF4-FFF2-40B4-BE49-F238E27FC236}">
                <a16:creationId xmlns:a16="http://schemas.microsoft.com/office/drawing/2014/main" id="{07796EB9-22F6-4892-A326-DBA2CF1A4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3601"/>
            <a:ext cx="12208916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913" y="1149349"/>
            <a:ext cx="9777412" cy="4399200"/>
          </a:xfrm>
        </p:spPr>
        <p:txBody>
          <a:bodyPr lIns="1800000" rIns="1800000" anchor="ctr" anchorCtr="0"/>
          <a:lstStyle>
            <a:lvl1pPr algn="ctr">
              <a:lnSpc>
                <a:spcPct val="89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B78F3DD-ADFA-4446-97D4-EB4B720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Date Placeholder 3" hidden="1">
            <a:extLst>
              <a:ext uri="{FF2B5EF4-FFF2-40B4-BE49-F238E27FC236}">
                <a16:creationId xmlns:a16="http://schemas.microsoft.com/office/drawing/2014/main" id="{9C57EC9C-17A9-4FC6-A065-8FB7740D7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2D7C1604-61F9-40EC-98C2-018E662B8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</p:spTree>
    <p:extLst>
      <p:ext uri="{BB962C8B-B14F-4D97-AF65-F5344CB8AC3E}">
        <p14:creationId xmlns:p14="http://schemas.microsoft.com/office/powerpoint/2010/main" val="3402370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ems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">
            <a:extLst>
              <a:ext uri="{FF2B5EF4-FFF2-40B4-BE49-F238E27FC236}">
                <a16:creationId xmlns:a16="http://schemas.microsoft.com/office/drawing/2014/main" id="{07796EB9-22F6-4892-A326-DBA2CF1A4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00" y="-3601"/>
            <a:ext cx="12208916" cy="687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913" y="1149349"/>
            <a:ext cx="9777412" cy="4399200"/>
          </a:xfrm>
        </p:spPr>
        <p:txBody>
          <a:bodyPr lIns="1800000" rIns="1800000" anchor="ctr" anchorCtr="0"/>
          <a:lstStyle>
            <a:lvl1pPr algn="ctr">
              <a:lnSpc>
                <a:spcPct val="89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B78F3DD-ADFA-4446-97D4-EB4B720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CFCBDF66-B681-4F45-A43C-A8651E197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8" name="Footer Placeholder 4" hidden="1">
            <a:extLst>
              <a:ext uri="{FF2B5EF4-FFF2-40B4-BE49-F238E27FC236}">
                <a16:creationId xmlns:a16="http://schemas.microsoft.com/office/drawing/2014/main" id="{066B33AF-B55D-4638-92EF-953A6F9F1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</p:spTree>
    <p:extLst>
      <p:ext uri="{BB962C8B-B14F-4D97-AF65-F5344CB8AC3E}">
        <p14:creationId xmlns:p14="http://schemas.microsoft.com/office/powerpoint/2010/main" val="4276239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kant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/>
              <a:t>Indsæt tekst eller statement I flere linjer</a:t>
            </a:r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7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5772526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ems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6FD3DD6D-14A1-4C05-AF9E-F58E2A79BF6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913" y="1149349"/>
            <a:ext cx="9777412" cy="4399200"/>
          </a:xfrm>
        </p:spPr>
        <p:txBody>
          <a:bodyPr lIns="1800000" rIns="1800000" anchor="ctr" anchorCtr="0"/>
          <a:lstStyle>
            <a:lvl1pPr algn="ctr">
              <a:lnSpc>
                <a:spcPct val="89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B78F3DD-ADFA-4446-97D4-EB4B720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75B0B359-7F12-4EBE-AC57-1156F4D29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46ECBA9D-4DC7-415C-9436-98BD06ACB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</p:spTree>
    <p:extLst>
      <p:ext uri="{BB962C8B-B14F-4D97-AF65-F5344CB8AC3E}">
        <p14:creationId xmlns:p14="http://schemas.microsoft.com/office/powerpoint/2010/main" val="4140224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ems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6FD3DD6D-14A1-4C05-AF9E-F58E2A79BF6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D2E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913" y="1149349"/>
            <a:ext cx="9777412" cy="4399200"/>
          </a:xfrm>
        </p:spPr>
        <p:txBody>
          <a:bodyPr lIns="1800000" rIns="1800000" anchor="ctr" anchorCtr="0"/>
          <a:lstStyle>
            <a:lvl1pPr algn="ctr">
              <a:lnSpc>
                <a:spcPct val="89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B78F3DD-ADFA-4446-97D4-EB4B720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87600A9C-7D4E-4BB4-8324-B711E0BE6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11B4D90E-D274-42AF-8400-AB8FB9572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</p:spTree>
    <p:extLst>
      <p:ext uri="{BB962C8B-B14F-4D97-AF65-F5344CB8AC3E}">
        <p14:creationId xmlns:p14="http://schemas.microsoft.com/office/powerpoint/2010/main" val="465369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ems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6FD3DD6D-14A1-4C05-AF9E-F58E2A79BF6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FD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913" y="1149349"/>
            <a:ext cx="9777412" cy="4399200"/>
          </a:xfrm>
        </p:spPr>
        <p:txBody>
          <a:bodyPr lIns="1800000" rIns="1800000" anchor="ctr" anchorCtr="0"/>
          <a:lstStyle>
            <a:lvl1pPr algn="ctr">
              <a:lnSpc>
                <a:spcPct val="89000"/>
              </a:lnSpc>
              <a:defRPr sz="5600">
                <a:solidFill>
                  <a:srgbClr val="1E5C6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B78F3DD-ADFA-4446-97D4-EB4B720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CCB4709C-649F-4A2D-A188-1BF2981EB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0214547C-E850-49DF-9A0C-BCD96EA0E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</p:spTree>
    <p:extLst>
      <p:ext uri="{BB962C8B-B14F-4D97-AF65-F5344CB8AC3E}">
        <p14:creationId xmlns:p14="http://schemas.microsoft.com/office/powerpoint/2010/main" val="3372142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lille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2FE9CC3-A2D3-4291-9517-20B97D845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500" y="1149349"/>
            <a:ext cx="9779000" cy="4611600"/>
          </a:xfrm>
        </p:spPr>
        <p:txBody>
          <a:bodyPr lIns="2124000" rIns="2124000" anchor="ctr" anchorCtr="0"/>
          <a:lstStyle>
            <a:lvl1pPr marL="108000" indent="-108000" algn="ctr">
              <a:lnSpc>
                <a:spcPct val="102000"/>
              </a:lnSpc>
              <a:spcAft>
                <a:spcPts val="1200"/>
              </a:spcAft>
              <a:buFont typeface="Pharma OSF" panose="02060503070804040204" pitchFamily="18" charset="0"/>
              <a:buChar char="“"/>
              <a:defRPr sz="2600">
                <a:latin typeface="+mj-lt"/>
              </a:defRPr>
            </a:lvl1pPr>
            <a:lvl2pPr marL="0" indent="0" algn="ctr">
              <a:buFont typeface="Arial" panose="020B0604020202020204" pitchFamily="34" charset="0"/>
              <a:buChar char="​"/>
              <a:defRPr/>
            </a:lvl2pPr>
            <a:lvl3pPr marL="0" indent="0" algn="ctr"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3pPr>
            <a:lvl4pPr marL="0" indent="0" algn="ctr"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4pPr>
            <a:lvl5pPr marL="0" indent="0" algn="ctr"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/>
              <a:t>Click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, </a:t>
            </a:r>
            <a:r>
              <a:rPr lang="da-DK" dirty="0" err="1"/>
              <a:t>remember</a:t>
            </a:r>
            <a:r>
              <a:rPr lang="da-DK" dirty="0"/>
              <a:t> the </a:t>
            </a:r>
            <a:r>
              <a:rPr lang="da-DK" dirty="0" err="1"/>
              <a:t>quotation</a:t>
            </a:r>
            <a:r>
              <a:rPr lang="da-DK" dirty="0"/>
              <a:t> marks at the end of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sentence</a:t>
            </a:r>
            <a:r>
              <a:rPr lang="da-DK" dirty="0"/>
              <a:t>”</a:t>
            </a:r>
            <a:br>
              <a:rPr lang="da-DK" dirty="0"/>
            </a:br>
            <a:r>
              <a:rPr lang="da-DK" dirty="0"/>
              <a:t>For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level</a:t>
            </a:r>
            <a:r>
              <a:rPr lang="da-DK" dirty="0"/>
              <a:t> (</a:t>
            </a:r>
            <a:r>
              <a:rPr lang="da-DK" dirty="0" err="1"/>
              <a:t>name</a:t>
            </a:r>
            <a:r>
              <a:rPr lang="da-DK" dirty="0"/>
              <a:t>) ENTER and TAB”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5E3F7F3D-7EAD-424E-A4AF-7E1A1C92C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10" name="Footer Placeholder 4" hidden="1">
            <a:extLst>
              <a:ext uri="{FF2B5EF4-FFF2-40B4-BE49-F238E27FC236}">
                <a16:creationId xmlns:a16="http://schemas.microsoft.com/office/drawing/2014/main" id="{986330CF-DED4-4B87-945E-0A985500B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0FD128-DA85-4518-BF87-BC6CE8A4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680" y="6334949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51140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tor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2FE9CC3-A2D3-4291-9517-20B97D845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500" y="1149350"/>
            <a:ext cx="9779000" cy="4829175"/>
          </a:xfrm>
        </p:spPr>
        <p:txBody>
          <a:bodyPr lIns="2124000" rIns="2124000" anchor="ctr" anchorCtr="0"/>
          <a:lstStyle>
            <a:lvl1pPr marL="72000" indent="-72000" algn="ctr">
              <a:lnSpc>
                <a:spcPct val="93000"/>
              </a:lnSpc>
              <a:spcAft>
                <a:spcPts val="1200"/>
              </a:spcAft>
              <a:buFont typeface="Pharma OSF" panose="02060503070804040204" pitchFamily="18" charset="0"/>
              <a:buChar char="“"/>
              <a:defRPr sz="5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Char char="​"/>
              <a:defRPr>
                <a:solidFill>
                  <a:schemeClr val="accent1"/>
                </a:solidFill>
              </a:defRPr>
            </a:lvl2pPr>
            <a:lvl3pPr marL="0" indent="0" algn="ctr">
              <a:buFont typeface="Arial" panose="020B0604020202020204" pitchFamily="34" charset="0"/>
              <a:buChar char="​"/>
              <a:defRPr sz="1200" b="0">
                <a:solidFill>
                  <a:schemeClr val="accent1"/>
                </a:solidFill>
              </a:defRPr>
            </a:lvl3pPr>
            <a:lvl4pPr marL="0" indent="0" algn="ctr">
              <a:buFont typeface="Arial" panose="020B0604020202020204" pitchFamily="34" charset="0"/>
              <a:buChar char="​"/>
              <a:defRPr sz="1200" b="0">
                <a:solidFill>
                  <a:schemeClr val="accent1"/>
                </a:solidFill>
              </a:defRPr>
            </a:lvl4pPr>
            <a:lvl5pPr marL="0" indent="0" algn="ctr">
              <a:buFont typeface="Arial" panose="020B0604020202020204" pitchFamily="34" charset="0"/>
              <a:buChar char="​"/>
              <a:defRPr sz="12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dirty="0"/>
              <a:t>Click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, for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level</a:t>
            </a:r>
            <a:r>
              <a:rPr lang="da-DK" dirty="0"/>
              <a:t> (</a:t>
            </a:r>
            <a:r>
              <a:rPr lang="da-DK" dirty="0" err="1"/>
              <a:t>name</a:t>
            </a:r>
            <a:r>
              <a:rPr lang="da-DK" dirty="0"/>
              <a:t>) ENTER and TAB”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5E3F7F3D-7EAD-424E-A4AF-7E1A1C92C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10" name="Footer Placeholder 4" hidden="1">
            <a:extLst>
              <a:ext uri="{FF2B5EF4-FFF2-40B4-BE49-F238E27FC236}">
                <a16:creationId xmlns:a16="http://schemas.microsoft.com/office/drawing/2014/main" id="{986330CF-DED4-4B87-945E-0A985500B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AF4E8-0F29-4CB8-841B-9E4403F0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680" y="6334949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432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99E0C39-DDB2-478F-9A98-327882C7EF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48800" cy="685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2FE9CC3-A2D3-4291-9517-20B97D845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700" y="1627200"/>
            <a:ext cx="4744800" cy="4178613"/>
          </a:xfrm>
        </p:spPr>
        <p:txBody>
          <a:bodyPr lIns="576000" rIns="216000" anchor="ctr" anchorCtr="0"/>
          <a:lstStyle>
            <a:lvl1pPr marL="108000" indent="-108000" algn="ctr">
              <a:lnSpc>
                <a:spcPct val="102000"/>
              </a:lnSpc>
              <a:spcAft>
                <a:spcPts val="1200"/>
              </a:spcAft>
              <a:buFont typeface="Pharma OSF" panose="02060503070804040204" pitchFamily="18" charset="0"/>
              <a:buChar char="“"/>
              <a:defRPr sz="2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Char char="​"/>
              <a:defRPr>
                <a:solidFill>
                  <a:schemeClr val="accent1"/>
                </a:solidFill>
              </a:defRPr>
            </a:lvl2pPr>
            <a:lvl3pPr marL="0" indent="0" algn="ctr">
              <a:buFont typeface="Arial" panose="020B0604020202020204" pitchFamily="34" charset="0"/>
              <a:buChar char="​"/>
              <a:defRPr sz="1200" b="0">
                <a:solidFill>
                  <a:schemeClr val="accent1"/>
                </a:solidFill>
              </a:defRPr>
            </a:lvl3pPr>
            <a:lvl4pPr marL="0" indent="0" algn="ctr">
              <a:buFont typeface="Arial" panose="020B0604020202020204" pitchFamily="34" charset="0"/>
              <a:buChar char="​"/>
              <a:defRPr sz="1200" b="0">
                <a:solidFill>
                  <a:schemeClr val="accent1"/>
                </a:solidFill>
              </a:defRPr>
            </a:lvl4pPr>
            <a:lvl5pPr marL="0" indent="0" algn="ctr">
              <a:buFont typeface="Arial" panose="020B0604020202020204" pitchFamily="34" charset="0"/>
              <a:buChar char="​"/>
              <a:defRPr sz="12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dirty="0"/>
              <a:t>Click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, </a:t>
            </a:r>
            <a:r>
              <a:rPr lang="da-DK" dirty="0" err="1"/>
              <a:t>remember</a:t>
            </a:r>
            <a:r>
              <a:rPr lang="da-DK" dirty="0"/>
              <a:t> the </a:t>
            </a:r>
            <a:r>
              <a:rPr lang="da-DK" dirty="0" err="1"/>
              <a:t>quotation</a:t>
            </a:r>
            <a:r>
              <a:rPr lang="da-DK" dirty="0"/>
              <a:t> marks at the end of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sentence</a:t>
            </a:r>
            <a:r>
              <a:rPr lang="da-DK" dirty="0"/>
              <a:t>”</a:t>
            </a:r>
            <a:br>
              <a:rPr lang="da-DK" dirty="0"/>
            </a:br>
            <a:r>
              <a:rPr lang="da-DK" dirty="0"/>
              <a:t>For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level</a:t>
            </a:r>
            <a:r>
              <a:rPr lang="da-DK" dirty="0"/>
              <a:t> (</a:t>
            </a:r>
            <a:r>
              <a:rPr lang="da-DK" dirty="0" err="1"/>
              <a:t>name</a:t>
            </a:r>
            <a:r>
              <a:rPr lang="da-DK" dirty="0"/>
              <a:t>) ENTER and TAB”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5E3F7F3D-7EAD-424E-A4AF-7E1A1C92C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10" name="Footer Placeholder 4" hidden="1">
            <a:extLst>
              <a:ext uri="{FF2B5EF4-FFF2-40B4-BE49-F238E27FC236}">
                <a16:creationId xmlns:a16="http://schemas.microsoft.com/office/drawing/2014/main" id="{986330CF-DED4-4B87-945E-0A985500B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8DD604-CC9B-409D-B229-15F7F3F1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680" y="6334949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464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424DDC02-1F69-43E0-AB13-9A6706E5A0F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15695AC-74C5-4963-B0EB-968B0A1D0D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43200" y="0"/>
            <a:ext cx="5248800" cy="685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F7048A-B2EF-4797-A545-325298B8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154729"/>
            <a:ext cx="4744800" cy="540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DF646-7B42-4375-9225-DA5763EFB7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6000" y="1811465"/>
            <a:ext cx="4745038" cy="4147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Date Placeholder 3" hidden="1">
            <a:extLst>
              <a:ext uri="{FF2B5EF4-FFF2-40B4-BE49-F238E27FC236}">
                <a16:creationId xmlns:a16="http://schemas.microsoft.com/office/drawing/2014/main" id="{393634B8-4D04-4102-BAB2-60C05A5CD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4BFB2DFD-358D-4C06-A141-A71B5E19B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18" name="Slide Number Placeholder 5" hidden="1">
            <a:extLst>
              <a:ext uri="{FF2B5EF4-FFF2-40B4-BE49-F238E27FC236}">
                <a16:creationId xmlns:a16="http://schemas.microsoft.com/office/drawing/2014/main" id="{C99BDC75-A052-4FF2-8204-2BD0B5BEA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8690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29">
          <p15:clr>
            <a:srgbClr val="FBAE40"/>
          </p15:clr>
        </p15:guide>
        <p15:guide id="3" pos="374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/>
              <a:t>27. oktober 2022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Webinar om  dosispakket medicin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8814088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000" y="2348870"/>
            <a:ext cx="4744800" cy="36307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/>
              <a:t>27. oktober 2022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Webinar om  dosispakket medicin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201" y="2348869"/>
            <a:ext cx="4744800" cy="363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8BA1C35-BF78-4917-857D-4D69FCE4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1" y="1155600"/>
            <a:ext cx="9777600" cy="720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7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ed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421E177-9CB2-4C5E-8016-C1BF98EF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061" y="1943100"/>
            <a:ext cx="4043539" cy="65602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54F2C44-95A2-42F6-ABA1-81E1B9BD82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5979" y="503237"/>
            <a:ext cx="4735559" cy="5475287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9ECF5D25-9CC9-449A-94B3-A13F9A3300A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14" name="Footer Placeholder 4" hidden="1">
            <a:extLst>
              <a:ext uri="{FF2B5EF4-FFF2-40B4-BE49-F238E27FC236}">
                <a16:creationId xmlns:a16="http://schemas.microsoft.com/office/drawing/2014/main" id="{454B8DA0-4D3E-4AFC-A7A9-33849DD23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038F16E-9CC0-412C-832B-F417FC7A516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225375" y="2989668"/>
            <a:ext cx="3762000" cy="29916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408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  <p15:guide id="4" orient="horz" pos="317">
          <p15:clr>
            <a:srgbClr val="FBAE40"/>
          </p15:clr>
        </p15:guide>
        <p15:guide id="5" pos="43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tekst eller statement I flere linjer</a:t>
            </a:r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8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3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22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ed højre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2E41AF2C-E0DC-44D0-9126-50B3315F9922}"/>
              </a:ext>
            </a:extLst>
          </p:cNvPr>
          <p:cNvSpPr/>
          <p:nvPr userDrawn="1"/>
        </p:nvSpPr>
        <p:spPr>
          <a:xfrm>
            <a:off x="8891588" y="-1"/>
            <a:ext cx="3300412" cy="6861600"/>
          </a:xfrm>
          <a:prstGeom prst="rect">
            <a:avLst/>
          </a:prstGeom>
          <a:solidFill>
            <a:srgbClr val="D2E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1" y="1155600"/>
            <a:ext cx="6984000" cy="720000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000" y="2348870"/>
            <a:ext cx="6984000" cy="36307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497411-014E-49F0-85B3-DF3532E513A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75775" y="428400"/>
            <a:ext cx="2289600" cy="1551600"/>
          </a:xfrm>
        </p:spPr>
        <p:txBody>
          <a:bodyPr lIns="396000" tIns="576000" rIns="396000" anchor="ctr" anchorCtr="0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a-DK" dirty="0"/>
              <a:t>Click on </a:t>
            </a:r>
            <a:r>
              <a:rPr lang="da-DK" dirty="0" err="1"/>
              <a:t>picture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A2A4184C-BE93-4ED6-86E1-F3CC1684B9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76307" y="3444481"/>
            <a:ext cx="2289600" cy="1548000"/>
          </a:xfrm>
        </p:spPr>
        <p:txBody>
          <a:bodyPr lIns="396000" tIns="576000" rIns="396000" anchor="ctr" anchorCtr="0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a-DK" dirty="0"/>
              <a:t>Click on </a:t>
            </a:r>
            <a:r>
              <a:rPr lang="da-DK" dirty="0" err="1"/>
              <a:t>picture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7155CFD-9115-4546-B4A5-E3163BD5F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75775" y="2201786"/>
            <a:ext cx="2290763" cy="720000"/>
          </a:xfrm>
        </p:spPr>
        <p:txBody>
          <a:bodyPr/>
          <a:lstStyle>
            <a:lvl1pPr marL="0" indent="0" algn="ctr">
              <a:lnSpc>
                <a:spcPct val="115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EB24A6-7E98-4312-847E-625FE04404C7}"/>
              </a:ext>
            </a:extLst>
          </p:cNvPr>
          <p:cNvCxnSpPr/>
          <p:nvPr userDrawn="1"/>
        </p:nvCxnSpPr>
        <p:spPr>
          <a:xfrm>
            <a:off x="9375775" y="3186835"/>
            <a:ext cx="2290132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448F13E-C9D1-43F9-A18D-B52AE17290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76307" y="5228999"/>
            <a:ext cx="2290763" cy="720000"/>
          </a:xfrm>
        </p:spPr>
        <p:txBody>
          <a:bodyPr/>
          <a:lstStyle>
            <a:lvl1pPr marL="0" indent="0" algn="ctr">
              <a:lnSpc>
                <a:spcPct val="115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Date Placeholder 3" hidden="1">
            <a:extLst>
              <a:ext uri="{FF2B5EF4-FFF2-40B4-BE49-F238E27FC236}">
                <a16:creationId xmlns:a16="http://schemas.microsoft.com/office/drawing/2014/main" id="{93CD5839-E047-43D7-B66E-7D556E8D5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25" name="Footer Placeholder 4" hidden="1">
            <a:extLst>
              <a:ext uri="{FF2B5EF4-FFF2-40B4-BE49-F238E27FC236}">
                <a16:creationId xmlns:a16="http://schemas.microsoft.com/office/drawing/2014/main" id="{E6D61654-168C-4F4B-8EB6-1FC096B63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26" name="Slide Number Placeholder 5" hidden="1">
            <a:extLst>
              <a:ext uri="{FF2B5EF4-FFF2-40B4-BE49-F238E27FC236}">
                <a16:creationId xmlns:a16="http://schemas.microsoft.com/office/drawing/2014/main" id="{602721B3-06E5-441D-89FF-005DBB1B2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428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59">
          <p15:clr>
            <a:srgbClr val="FBAE40"/>
          </p15:clr>
        </p15:guide>
        <p15:guide id="2" pos="560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ed forskud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1" y="1814252"/>
            <a:ext cx="4745537" cy="720000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000" y="3031299"/>
            <a:ext cx="4744800" cy="2948352"/>
          </a:xfrm>
        </p:spPr>
        <p:txBody>
          <a:bodyPr/>
          <a:lstStyle>
            <a:lvl1pPr marL="0" indent="0">
              <a:lnSpc>
                <a:spcPct val="102000"/>
              </a:lnSpc>
              <a:buFontTx/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/>
              <a:t>27. oktober 2022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Webinar om  dosispakket medicin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201" y="531725"/>
            <a:ext cx="4086000" cy="54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2479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ed centreret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156163"/>
            <a:ext cx="111816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2348870"/>
            <a:ext cx="11181600" cy="36307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4DADA64-ACAD-4CB6-AE07-A8E3AF315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8" y="6119446"/>
            <a:ext cx="6461887" cy="333768"/>
          </a:xfrm>
        </p:spPr>
        <p:txBody>
          <a:bodyPr anchor="b" anchorCtr="0"/>
          <a:lstStyle>
            <a:lvl1pPr marL="0" indent="0">
              <a:buNone/>
              <a:defRPr sz="800">
                <a:solidFill>
                  <a:srgbClr val="97999A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2B2D85-2C99-4CCB-BF1D-C5F88977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842" y="6334949"/>
            <a:ext cx="39492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1B42D64C-8CE6-47CC-80DC-A44B606D2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15" name="Footer Placeholder 4" hidden="1">
            <a:extLst>
              <a:ext uri="{FF2B5EF4-FFF2-40B4-BE49-F238E27FC236}">
                <a16:creationId xmlns:a16="http://schemas.microsoft.com/office/drawing/2014/main" id="{DE61FE89-E8D1-4F37-BB1E-4170F2896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</p:spTree>
    <p:extLst>
      <p:ext uri="{BB962C8B-B14F-4D97-AF65-F5344CB8AC3E}">
        <p14:creationId xmlns:p14="http://schemas.microsoft.com/office/powerpoint/2010/main" val="1284038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skærm billede med lid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880A989E-58A1-4730-9CB3-0A03AE152C3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616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609" y="1627912"/>
            <a:ext cx="2992991" cy="1042551"/>
          </a:xfrm>
        </p:spPr>
        <p:txBody>
          <a:bodyPr/>
          <a:lstStyle>
            <a:lvl1pPr>
              <a:lnSpc>
                <a:spcPct val="108000"/>
              </a:lnSpc>
              <a:defRPr sz="2000" b="0"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B4ED7D72-1815-4875-896A-0E32D1130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10" name="Footer Placeholder 4" hidden="1">
            <a:extLst>
              <a:ext uri="{FF2B5EF4-FFF2-40B4-BE49-F238E27FC236}">
                <a16:creationId xmlns:a16="http://schemas.microsoft.com/office/drawing/2014/main" id="{80C83580-FD13-4229-8BBA-E7919E75A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BEE6E7-A78E-4546-8692-15FF78367B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9888" y="2914650"/>
            <a:ext cx="2992437" cy="189114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61393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med tekst og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mid ud" hidden="1">
            <a:extLst>
              <a:ext uri="{FF2B5EF4-FFF2-40B4-BE49-F238E27FC236}">
                <a16:creationId xmlns:a16="http://schemas.microsoft.com/office/drawing/2014/main" id="{149C148A-FF4D-4B6E-A216-30E467492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89" y="2278"/>
            <a:ext cx="12175767" cy="6839193"/>
          </a:xfrm>
          <a:prstGeom prst="rect">
            <a:avLst/>
          </a:prstGeom>
        </p:spPr>
      </p:pic>
      <p:sp>
        <p:nvSpPr>
          <p:cNvPr id="8" name="Background">
            <a:extLst>
              <a:ext uri="{FF2B5EF4-FFF2-40B4-BE49-F238E27FC236}">
                <a16:creationId xmlns:a16="http://schemas.microsoft.com/office/drawing/2014/main" id="{2E41AF2C-E0DC-44D0-9126-50B3315F9922}"/>
              </a:ext>
            </a:extLst>
          </p:cNvPr>
          <p:cNvSpPr/>
          <p:nvPr userDrawn="1"/>
        </p:nvSpPr>
        <p:spPr>
          <a:xfrm>
            <a:off x="1823" y="3425401"/>
            <a:ext cx="6238800" cy="3432599"/>
          </a:xfrm>
          <a:prstGeom prst="rect">
            <a:avLst/>
          </a:prstGeom>
          <a:solidFill>
            <a:srgbClr val="D2E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622" y="906829"/>
            <a:ext cx="4942800" cy="50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622" y="2347913"/>
            <a:ext cx="4940965" cy="36306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497411-014E-49F0-85B3-DF3532E513A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4306" y="434711"/>
            <a:ext cx="2034000" cy="1335600"/>
          </a:xfrm>
        </p:spPr>
        <p:txBody>
          <a:bodyPr lIns="396000" tIns="576000" rIns="396000" anchor="ctr" anchorCtr="0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a-DK" dirty="0"/>
              <a:t>Click on </a:t>
            </a:r>
            <a:r>
              <a:rPr lang="da-DK" dirty="0" err="1"/>
              <a:t>picture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7155CFD-9115-4546-B4A5-E3163BD5F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06" y="1968961"/>
            <a:ext cx="2034000" cy="1062000"/>
          </a:xfrm>
        </p:spPr>
        <p:txBody>
          <a:bodyPr/>
          <a:lstStyle>
            <a:lvl1pPr marL="0" indent="0" algn="ctr">
              <a:lnSpc>
                <a:spcPct val="115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Date Placeholder 3" hidden="1">
            <a:extLst>
              <a:ext uri="{FF2B5EF4-FFF2-40B4-BE49-F238E27FC236}">
                <a16:creationId xmlns:a16="http://schemas.microsoft.com/office/drawing/2014/main" id="{93CD5839-E047-43D7-B66E-7D556E8D5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25" name="Footer Placeholder 4" hidden="1">
            <a:extLst>
              <a:ext uri="{FF2B5EF4-FFF2-40B4-BE49-F238E27FC236}">
                <a16:creationId xmlns:a16="http://schemas.microsoft.com/office/drawing/2014/main" id="{E6D61654-168C-4F4B-8EB6-1FC096B63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26" name="Slide Number Placeholder 5" hidden="1">
            <a:extLst>
              <a:ext uri="{FF2B5EF4-FFF2-40B4-BE49-F238E27FC236}">
                <a16:creationId xmlns:a16="http://schemas.microsoft.com/office/drawing/2014/main" id="{602721B3-06E5-441D-89FF-005DBB1B2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C466114F-84D9-47EA-BA9B-2E56426160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3823" y="0"/>
            <a:ext cx="3196800" cy="3425401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2F60D-EFB8-4636-A46C-EA0AC6C055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223" y="3849298"/>
            <a:ext cx="5058000" cy="2592000"/>
          </a:xfrm>
        </p:spPr>
        <p:txBody>
          <a:bodyPr anchor="ctr" anchorCtr="0"/>
          <a:lstStyle>
            <a:lvl1pPr marL="0" indent="0" algn="ctr">
              <a:lnSpc>
                <a:spcPct val="108000"/>
              </a:lnSpc>
              <a:buNone/>
              <a:defRPr sz="2000">
                <a:solidFill>
                  <a:schemeClr val="accent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90E451E-D814-44AA-A211-9F8C005A4B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4622" y="6119446"/>
            <a:ext cx="4940965" cy="333768"/>
          </a:xfrm>
        </p:spPr>
        <p:txBody>
          <a:bodyPr anchor="b" anchorCtr="0"/>
          <a:lstStyle>
            <a:lvl1pPr marL="0" indent="0">
              <a:buNone/>
              <a:defRPr sz="800">
                <a:solidFill>
                  <a:srgbClr val="97999A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9022C-9DB2-4FAE-B4EE-51BB5BFF68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4622" y="1425283"/>
            <a:ext cx="4940966" cy="291751"/>
          </a:xfrm>
        </p:spPr>
        <p:txBody>
          <a:bodyPr/>
          <a:lstStyle>
            <a:lvl1pPr marL="0" indent="0" algn="ctr">
              <a:lnSpc>
                <a:spcPct val="115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45375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424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E65EAE66-3528-49F4-9E99-D06A4D567502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913" y="1427969"/>
            <a:ext cx="9780587" cy="1768438"/>
          </a:xfrm>
        </p:spPr>
        <p:txBody>
          <a:bodyPr anchor="b" anchorCtr="0"/>
          <a:lstStyle>
            <a:lvl1pPr algn="ctr">
              <a:lnSpc>
                <a:spcPct val="89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4913" y="3421874"/>
            <a:ext cx="9780587" cy="1087875"/>
          </a:xfrm>
        </p:spPr>
        <p:txBody>
          <a:bodyPr lIns="1800000" rIns="180000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  <a:lvl2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2pPr>
            <a:lvl3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3pPr>
            <a:lvl4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4pPr>
            <a:lvl5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5pPr>
            <a:lvl6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6pPr>
            <a:lvl7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7pPr>
            <a:lvl8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8pPr>
            <a:lvl9pPr marL="0" indent="0" algn="ctr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da-DK" dirty="0"/>
              <a:t>Click to edit Master subtitle style </a:t>
            </a:r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85AF8890-B3BC-4CF4-9EC6-D05F135A4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14" name="Footer Placeholder 4" hidden="1">
            <a:extLst>
              <a:ext uri="{FF2B5EF4-FFF2-40B4-BE49-F238E27FC236}">
                <a16:creationId xmlns:a16="http://schemas.microsoft.com/office/drawing/2014/main" id="{6DDAC4CC-CB40-4B1F-B4B4-A5230521E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15" name="Slide Number Placeholder 5" hidden="1">
            <a:extLst>
              <a:ext uri="{FF2B5EF4-FFF2-40B4-BE49-F238E27FC236}">
                <a16:creationId xmlns:a16="http://schemas.microsoft.com/office/drawing/2014/main" id="{EEFBCBF8-2208-4BA4-843B-ED8889357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08806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27. oktober 2022</a:t>
            </a:r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Webinar om  dosispakket medicin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7206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27. oktober 2022</a:t>
            </a:r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Webinar om  dosispakket medicin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47800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762879"/>
            <a:ext cx="228036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076214" y="1815926"/>
            <a:ext cx="23582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631" y="3630765"/>
            <a:ext cx="257143" cy="2857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631300" y="3147788"/>
            <a:ext cx="341204" cy="321707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C22BDAC-B124-43F1-8284-B7ABECB11D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5078" y="4525372"/>
            <a:ext cx="308589" cy="5280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3DEAD47-C86F-4141-B5C1-25878B119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703714" y="2041703"/>
            <a:ext cx="496606" cy="1728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665661-0DB0-4C2E-A6CA-698F36481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07444" y="3829283"/>
            <a:ext cx="366043" cy="4804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5B4842-526F-49BC-BF80-0BF98368A0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60172" y="2863199"/>
            <a:ext cx="457143" cy="257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3AF786-FE3C-4952-BA84-3A083206C1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66052" y="5203140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298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06575"/>
            <a:ext cx="228036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da-DK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da-DK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076214" y="1806575"/>
            <a:ext cx="2358243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da-DK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1921" y="3444894"/>
            <a:ext cx="257143" cy="2857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02021C-F6D2-4E6A-8629-C6315B379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9631" y="2789820"/>
            <a:ext cx="457143" cy="2571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28D6C-AC8F-46DD-96BA-C0A5E4DDB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6052" y="5077014"/>
            <a:ext cx="475428" cy="1767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6631300" y="3022889"/>
            <a:ext cx="341204" cy="321707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77F55A-FFA2-402F-B40F-8F779E0D8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66053" y="4393369"/>
            <a:ext cx="328881" cy="505501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4EBBED2-6C3D-4EF3-81AF-CC99C81AD4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03714" y="2041703"/>
            <a:ext cx="538465" cy="172841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1F335833-63D9-4A9D-A1D1-07499FE230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07444" y="3829283"/>
            <a:ext cx="313788" cy="5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og indsæt baggrundsbillede via fanen INDSÆT / Billeder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3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620" y="2342"/>
            <a:ext cx="2631513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6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billede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9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0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tekst eller statement I flere linjer</a:t>
            </a:r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1616749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If you see any </a:t>
            </a:r>
            <a:r>
              <a:rPr lang="da-DK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da-DK" sz="4400" b="0" i="0" noProof="0" dirty="0">
                <a:solidFill>
                  <a:schemeClr val="bg1"/>
                </a:solidFill>
              </a:rPr>
              <a:t>one</a:t>
            </a:r>
            <a:r>
              <a:rPr lang="da-DK" sz="4400" b="1" i="1" noProof="0" dirty="0">
                <a:solidFill>
                  <a:schemeClr val="bg1"/>
                </a:solidFill>
              </a:rPr>
              <a:t>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da-DK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3800" b="1" i="1" noProof="0" dirty="0">
                <a:solidFill>
                  <a:schemeClr val="bg1"/>
                </a:solidFill>
              </a:rPr>
              <a:t>Do not use </a:t>
            </a:r>
            <a:endParaRPr lang="da-DK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74727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dcom_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0" y="463759"/>
            <a:ext cx="10477555" cy="6447189"/>
          </a:xfrm>
          <a:prstGeom prst="rect">
            <a:avLst/>
          </a:prstGeom>
        </p:spPr>
      </p:pic>
      <p:sp>
        <p:nvSpPr>
          <p:cNvPr id="7" name="Rectangle 4"/>
          <p:cNvSpPr/>
          <p:nvPr userDrawn="1"/>
        </p:nvSpPr>
        <p:spPr>
          <a:xfrm>
            <a:off x="5968647" y="451664"/>
            <a:ext cx="6299884" cy="6459283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937952" y="462040"/>
            <a:ext cx="6299200" cy="6449376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/>
          <a:lstStyle>
            <a:lvl1pPr marL="0" indent="0" algn="ctr">
              <a:buNone/>
              <a:defRPr sz="1733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7937" y="4267201"/>
            <a:ext cx="5971873" cy="360612"/>
          </a:xfrm>
          <a:prstGeom prst="rect">
            <a:avLst/>
          </a:prstGeom>
          <a:ln>
            <a:noFill/>
          </a:ln>
        </p:spPr>
        <p:txBody>
          <a:bodyPr vert="horz">
            <a:spAutoFit/>
          </a:bodyPr>
          <a:lstStyle>
            <a:lvl1pPr marL="0" indent="0">
              <a:lnSpc>
                <a:spcPct val="120000"/>
              </a:lnSpc>
              <a:buNone/>
              <a:defRPr sz="1600" b="0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43408" y="4164049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585358" y="1202267"/>
            <a:ext cx="6115404" cy="2860183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90000"/>
              </a:lnSpc>
              <a:buNone/>
              <a:defRPr sz="3733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2222569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test_gre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>
          <a:xfrm>
            <a:off x="-44202" y="463759"/>
            <a:ext cx="11716401" cy="6453860"/>
          </a:xfrm>
          <a:prstGeom prst="rect">
            <a:avLst/>
          </a:prstGeom>
        </p:spPr>
      </p:pic>
      <p:sp>
        <p:nvSpPr>
          <p:cNvPr id="7" name="Rectangle 4"/>
          <p:cNvSpPr/>
          <p:nvPr userDrawn="1"/>
        </p:nvSpPr>
        <p:spPr>
          <a:xfrm>
            <a:off x="5968647" y="451664"/>
            <a:ext cx="6299884" cy="6459283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937952" y="462040"/>
            <a:ext cx="6299200" cy="6449376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/>
          <a:lstStyle>
            <a:lvl1pPr marL="0" indent="0" algn="ctr">
              <a:buNone/>
              <a:defRPr sz="1733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da-DK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7937" y="4267201"/>
            <a:ext cx="5971873" cy="360612"/>
          </a:xfrm>
          <a:prstGeom prst="rect">
            <a:avLst/>
          </a:prstGeom>
          <a:ln>
            <a:noFill/>
          </a:ln>
        </p:spPr>
        <p:txBody>
          <a:bodyPr vert="horz">
            <a:spAutoFit/>
          </a:bodyPr>
          <a:lstStyle>
            <a:lvl1pPr marL="0" indent="0">
              <a:lnSpc>
                <a:spcPct val="120000"/>
              </a:lnSpc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43408" y="4164049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585358" y="1202267"/>
            <a:ext cx="6115404" cy="2860183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90000"/>
              </a:lnSpc>
              <a:buNone/>
              <a:defRPr sz="3733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8100307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com_bg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>
            <a:off x="1" y="463759"/>
            <a:ext cx="12192000" cy="6416819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F44C2B17-32AA-4622-84A6-D42D3EC27696}"/>
              </a:ext>
            </a:extLst>
          </p:cNvPr>
          <p:cNvSpPr/>
          <p:nvPr userDrawn="1"/>
        </p:nvSpPr>
        <p:spPr>
          <a:xfrm>
            <a:off x="5856000" y="4272000"/>
            <a:ext cx="480000" cy="48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418412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com_bg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>
            <a:off x="1" y="463759"/>
            <a:ext cx="12192000" cy="6416819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F44C2B17-32AA-4622-84A6-D42D3EC27696}"/>
              </a:ext>
            </a:extLst>
          </p:cNvPr>
          <p:cNvSpPr/>
          <p:nvPr userDrawn="1"/>
        </p:nvSpPr>
        <p:spPr>
          <a:xfrm>
            <a:off x="5856000" y="4272000"/>
            <a:ext cx="480000" cy="48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lnSpc>
                <a:spcPct val="80000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649262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g_test_grey_wide.png">
            <a:extLst>
              <a:ext uri="{FF2B5EF4-FFF2-40B4-BE49-F238E27FC236}">
                <a16:creationId xmlns:a16="http://schemas.microsoft.com/office/drawing/2014/main" id="{1F499721-5E10-4DBF-873F-E5ED95880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1" y="452913"/>
            <a:ext cx="12219268" cy="6427665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74F105BF-37D0-4941-B527-40866D18B795}"/>
              </a:ext>
            </a:extLst>
          </p:cNvPr>
          <p:cNvSpPr/>
          <p:nvPr userDrawn="1"/>
        </p:nvSpPr>
        <p:spPr>
          <a:xfrm>
            <a:off x="5616000" y="4272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2716175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g_test_grey_wide.png">
            <a:extLst>
              <a:ext uri="{FF2B5EF4-FFF2-40B4-BE49-F238E27FC236}">
                <a16:creationId xmlns:a16="http://schemas.microsoft.com/office/drawing/2014/main" id="{1F499721-5E10-4DBF-873F-E5ED95880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1" y="452913"/>
            <a:ext cx="12219268" cy="6427665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74F105BF-37D0-4941-B527-40866D18B795}"/>
              </a:ext>
            </a:extLst>
          </p:cNvPr>
          <p:cNvSpPr/>
          <p:nvPr userDrawn="1"/>
        </p:nvSpPr>
        <p:spPr>
          <a:xfrm>
            <a:off x="5616000" y="4272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lnSpc>
                <a:spcPct val="80000"/>
              </a:lnSpc>
              <a:defRPr sz="3733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106054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dsholder til billede 4">
            <a:extLst>
              <a:ext uri="{FF2B5EF4-FFF2-40B4-BE49-F238E27FC236}">
                <a16:creationId xmlns:a16="http://schemas.microsoft.com/office/drawing/2014/main" id="{D7C179EF-5CF9-6647-B1F0-CB3A80FA7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841500"/>
            <a:ext cx="12191999" cy="4005434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52" name="Pladsholder til tekst 51">
            <a:extLst>
              <a:ext uri="{FF2B5EF4-FFF2-40B4-BE49-F238E27FC236}">
                <a16:creationId xmlns:a16="http://schemas.microsoft.com/office/drawing/2014/main" id="{26DB3DA4-5E9E-B242-93E7-8453BCDF63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6117" y="1475678"/>
            <a:ext cx="6728183" cy="333668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44" name="Pladsholder til tekst 38">
            <a:extLst>
              <a:ext uri="{FF2B5EF4-FFF2-40B4-BE49-F238E27FC236}">
                <a16:creationId xmlns:a16="http://schemas.microsoft.com/office/drawing/2014/main" id="{BE787E4F-5C6C-DA47-A95E-988CE44042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7916" y="1849267"/>
            <a:ext cx="4328828" cy="3986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 i="1">
                <a:solidFill>
                  <a:schemeClr val="bg2"/>
                </a:solidFill>
                <a:latin typeface="IBM Plex Serif ExtraLight" panose="02060303050406000203" pitchFamily="18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00. måned årstal</a:t>
            </a:r>
          </a:p>
        </p:txBody>
      </p:sp>
      <p:sp>
        <p:nvSpPr>
          <p:cNvPr id="39" name="Pladsholder til tekst 38">
            <a:extLst>
              <a:ext uri="{FF2B5EF4-FFF2-40B4-BE49-F238E27FC236}">
                <a16:creationId xmlns:a16="http://schemas.microsoft.com/office/drawing/2014/main" id="{638A1A15-E05A-6C4E-BDD9-C927F81FC0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7916" y="2492863"/>
            <a:ext cx="10322284" cy="1275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2"/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en </a:t>
            </a:r>
            <a:br>
              <a:rPr lang="da-DK" dirty="0"/>
            </a:br>
            <a:r>
              <a:rPr lang="da-DK" dirty="0"/>
              <a:t>overskrift gerne i to linjer …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16B74FB9-1A64-6741-8E42-FA054CC73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3761" y="6014500"/>
            <a:ext cx="1260000" cy="6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32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en teks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0B51385B-0ABA-2545-88C6-2104DB624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4973" y="806935"/>
            <a:ext cx="209128" cy="50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6B74FB9-1A64-6741-8E42-FA054CC73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5884" y="6161980"/>
            <a:ext cx="691071" cy="380975"/>
          </a:xfrm>
          <a:prstGeom prst="rect">
            <a:avLst/>
          </a:prstGeom>
        </p:spPr>
      </p:pic>
      <p:sp>
        <p:nvSpPr>
          <p:cNvPr id="39" name="Pladsholder til tekst 38">
            <a:extLst>
              <a:ext uri="{FF2B5EF4-FFF2-40B4-BE49-F238E27FC236}">
                <a16:creationId xmlns:a16="http://schemas.microsoft.com/office/drawing/2014/main" id="{638A1A15-E05A-6C4E-BDD9-C927F81FC0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116" y="806935"/>
            <a:ext cx="10322284" cy="1275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en overskrift</a:t>
            </a:r>
            <a:br>
              <a:rPr lang="da-DK" dirty="0"/>
            </a:br>
            <a:r>
              <a:rPr lang="da-DK" dirty="0"/>
              <a:t>gerne i to linjer …</a:t>
            </a:r>
          </a:p>
        </p:txBody>
      </p:sp>
      <p:sp>
        <p:nvSpPr>
          <p:cNvPr id="40" name="Pladsholder til tekst 38">
            <a:extLst>
              <a:ext uri="{FF2B5EF4-FFF2-40B4-BE49-F238E27FC236}">
                <a16:creationId xmlns:a16="http://schemas.microsoft.com/office/drawing/2014/main" id="{8B080603-C479-424B-AE73-326EFCA34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6116" y="2544295"/>
            <a:ext cx="10322284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10A0D98-A339-4183-8CE1-BDB4F2AEBE7F}"/>
              </a:ext>
            </a:extLst>
          </p:cNvPr>
          <p:cNvSpPr txBox="1"/>
          <p:nvPr userDrawn="1"/>
        </p:nvSpPr>
        <p:spPr>
          <a:xfrm>
            <a:off x="5569974" y="6577791"/>
            <a:ext cx="85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189528-FE5A-4489-8D3F-5BFA16599F34}" type="slidenum">
              <a:rPr lang="da-DK" sz="1000" smtClean="0">
                <a:solidFill>
                  <a:srgbClr val="000000"/>
                </a:solidFill>
                <a:latin typeface="Barlow" panose="00000500000000000000" pitchFamily="2" charset="0"/>
              </a:rPr>
              <a:pPr algn="ctr"/>
              <a:t>‹nr.›</a:t>
            </a:fld>
            <a:endParaRPr lang="da-DK" sz="1000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741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Ren teks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0B51385B-0ABA-2545-88C6-2104DB624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4973" y="806935"/>
            <a:ext cx="209128" cy="50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6B74FB9-1A64-6741-8E42-FA054CC73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5884" y="6161980"/>
            <a:ext cx="691071" cy="380975"/>
          </a:xfrm>
          <a:prstGeom prst="rect">
            <a:avLst/>
          </a:prstGeom>
        </p:spPr>
      </p:pic>
      <p:sp>
        <p:nvSpPr>
          <p:cNvPr id="39" name="Pladsholder til tekst 38">
            <a:extLst>
              <a:ext uri="{FF2B5EF4-FFF2-40B4-BE49-F238E27FC236}">
                <a16:creationId xmlns:a16="http://schemas.microsoft.com/office/drawing/2014/main" id="{638A1A15-E05A-6C4E-BDD9-C927F81FC0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116" y="806935"/>
            <a:ext cx="10322284" cy="1275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</a:lstStyle>
          <a:p>
            <a:pPr lvl="0"/>
            <a:r>
              <a:rPr lang="da-DK" dirty="0"/>
              <a:t>Klik for at indsætte en overskrift</a:t>
            </a:r>
            <a:br>
              <a:rPr lang="da-DK" dirty="0"/>
            </a:br>
            <a:r>
              <a:rPr lang="da-DK" dirty="0"/>
              <a:t>gerne i to linjer …</a:t>
            </a:r>
          </a:p>
        </p:txBody>
      </p:sp>
      <p:sp>
        <p:nvSpPr>
          <p:cNvPr id="40" name="Pladsholder til tekst 38">
            <a:extLst>
              <a:ext uri="{FF2B5EF4-FFF2-40B4-BE49-F238E27FC236}">
                <a16:creationId xmlns:a16="http://schemas.microsoft.com/office/drawing/2014/main" id="{8B080603-C479-424B-AE73-326EFCA34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6116" y="2544295"/>
            <a:ext cx="10322284" cy="24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1pPr>
            <a:lvl2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2pPr>
            <a:lvl3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3pPr>
            <a:lvl4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4pPr>
            <a:lvl5pPr>
              <a:defRPr b="0" i="0">
                <a:solidFill>
                  <a:schemeClr val="bg1">
                    <a:lumMod val="10000"/>
                  </a:schemeClr>
                </a:solidFill>
                <a:latin typeface="Barlow Condensed Light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5632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68.emf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image" Target="../media/image67.emf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slideLayout" Target="../slideLayouts/slideLayout149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144.xml"/><Relationship Id="rId34" Type="http://schemas.openxmlformats.org/officeDocument/2006/relationships/slideLayout" Target="../slideLayouts/slideLayout157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9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32" Type="http://schemas.openxmlformats.org/officeDocument/2006/relationships/slideLayout" Target="../slideLayouts/slideLayout155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slideLayout" Target="../slideLayouts/slideLayout151.xml"/><Relationship Id="rId36" Type="http://schemas.openxmlformats.org/officeDocument/2006/relationships/theme" Target="../theme/theme1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31" Type="http://schemas.openxmlformats.org/officeDocument/2006/relationships/slideLayout" Target="../slideLayouts/slideLayout154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53.xml"/><Relationship Id="rId35" Type="http://schemas.openxmlformats.org/officeDocument/2006/relationships/slideLayout" Target="../slideLayouts/slideLayout158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33" Type="http://schemas.openxmlformats.org/officeDocument/2006/relationships/slideLayout" Target="../slideLayouts/slideLayout156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143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29.emf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29.emf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9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image" Target="../media/image34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9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9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175" y="792163"/>
            <a:ext cx="7561264" cy="914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75" y="1898650"/>
            <a:ext cx="9116091" cy="379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176" y="0"/>
            <a:ext cx="9116090" cy="7921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2042476" y="2834482"/>
            <a:ext cx="4876965" cy="79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5806" y="6048001"/>
            <a:ext cx="558460" cy="438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4" r:id="rId4"/>
    <p:sldLayoutId id="2147483676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50" r:id="rId11"/>
    <p:sldLayoutId id="2147483652" r:id="rId12"/>
    <p:sldLayoutId id="2147483668" r:id="rId13"/>
    <p:sldLayoutId id="2147483657" r:id="rId14"/>
    <p:sldLayoutId id="2147483669" r:id="rId15"/>
    <p:sldLayoutId id="2147483670" r:id="rId16"/>
    <p:sldLayoutId id="2147483671" r:id="rId17"/>
    <p:sldLayoutId id="2147483654" r:id="rId18"/>
    <p:sldLayoutId id="2147483672" r:id="rId19"/>
    <p:sldLayoutId id="2147483655" r:id="rId20"/>
    <p:sldLayoutId id="2147483673" r:id="rId21"/>
  </p:sldLayoutIdLst>
  <p:hf sldNum="0"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6" userDrawn="1">
          <p15:clr>
            <a:srgbClr val="F26B43"/>
          </p15:clr>
        </p15:guide>
        <p15:guide id="2" pos="1202" userDrawn="1">
          <p15:clr>
            <a:srgbClr val="F26B43"/>
          </p15:clr>
        </p15:guide>
        <p15:guide id="3" pos="6949" userDrawn="1">
          <p15:clr>
            <a:srgbClr val="F26B43"/>
          </p15:clr>
        </p15:guide>
        <p15:guide id="4" orient="horz" pos="3584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pos="498" userDrawn="1">
          <p15:clr>
            <a:srgbClr val="F26B43"/>
          </p15:clr>
        </p15:guide>
        <p15:guide id="7" pos="4013" userDrawn="1">
          <p15:clr>
            <a:srgbClr val="F26B43"/>
          </p15:clr>
        </p15:guide>
        <p15:guide id="8" pos="4137" userDrawn="1">
          <p15:clr>
            <a:srgbClr val="F26B43"/>
          </p15:clr>
        </p15:guide>
        <p15:guide id="9" pos="5965" userDrawn="1">
          <p15:clr>
            <a:srgbClr val="F26B43"/>
          </p15:clr>
        </p15:guide>
        <p15:guide id="10" orient="horz" pos="1223" userDrawn="1">
          <p15:clr>
            <a:srgbClr val="F26B43"/>
          </p15:clr>
        </p15:guide>
        <p15:guide id="11" orient="horz" pos="3571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603442B-EC3F-418B-B270-5382F822066B}"/>
              </a:ext>
            </a:extLst>
          </p:cNvPr>
          <p:cNvSpPr/>
          <p:nvPr userDrawn="1"/>
        </p:nvSpPr>
        <p:spPr>
          <a:xfrm>
            <a:off x="10944354" y="5975348"/>
            <a:ext cx="1247647" cy="656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98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86B7F99-5A38-4C62-B05A-B20DF02DE52D}"/>
              </a:ext>
            </a:extLst>
          </p:cNvPr>
          <p:cNvSpPr/>
          <p:nvPr userDrawn="1"/>
        </p:nvSpPr>
        <p:spPr>
          <a:xfrm>
            <a:off x="0" y="5975350"/>
            <a:ext cx="10704939" cy="656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98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57BCAC-4C77-47BE-B48B-4916D8EE921C}"/>
              </a:ext>
            </a:extLst>
          </p:cNvPr>
          <p:cNvSpPr/>
          <p:nvPr userDrawn="1"/>
        </p:nvSpPr>
        <p:spPr>
          <a:xfrm>
            <a:off x="9848217" y="5753100"/>
            <a:ext cx="1469571" cy="1100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98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51F7DD7-8449-426F-930D-88A3A30AC65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64" y="5791200"/>
            <a:ext cx="1361277" cy="102446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64C07BF-7B3A-4E13-8198-51715099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32" y="870178"/>
            <a:ext cx="10627427" cy="1053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DE951FC-6660-446E-AB70-0072D1683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34" y="1950148"/>
            <a:ext cx="10666332" cy="3181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483D7C-455E-4745-AE38-1BA7192A0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2" y="6986186"/>
            <a:ext cx="27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E99D-BA6B-49E0-AA40-2BAA110F9B43}" type="datetimeFigureOut">
              <a:rPr lang="da-DK" smtClean="0"/>
              <a:t>19-04-2023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42955B-DD80-4FE9-8DB0-779511393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9861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2A79CB-A311-466F-9212-AC35B66D2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986186"/>
            <a:ext cx="27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CDE6-7CB9-4F74-A1CE-01FA6AD21A7F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8076AE62-6CCF-469F-9CB5-E09967CA404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8" y="6083118"/>
            <a:ext cx="1192800" cy="4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2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</p:sldLayoutIdLst>
  <p:txStyles>
    <p:titleStyle>
      <a:lvl1pPr algn="l" defTabSz="731520" rtl="0" eaLnBrk="1" latinLnBrk="0" hangingPunct="1">
        <a:lnSpc>
          <a:spcPts val="27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31520" rtl="0" eaLnBrk="1" latinLnBrk="0" hangingPunct="1">
        <a:lnSpc>
          <a:spcPts val="2200"/>
        </a:lnSpc>
        <a:spcBef>
          <a:spcPts val="7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ts val="2200"/>
        </a:lnSpc>
        <a:spcBef>
          <a:spcPts val="7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ts val="2200"/>
        </a:lnSpc>
        <a:spcBef>
          <a:spcPts val="7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ts val="2200"/>
        </a:lnSpc>
        <a:spcBef>
          <a:spcPts val="7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ts val="2200"/>
        </a:lnSpc>
        <a:spcBef>
          <a:spcPts val="7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</p:spTree>
    <p:extLst>
      <p:ext uri="{BB962C8B-B14F-4D97-AF65-F5344CB8AC3E}">
        <p14:creationId xmlns:p14="http://schemas.microsoft.com/office/powerpoint/2010/main" val="275087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1" r:id="rId19"/>
    <p:sldLayoutId id="2147483882" r:id="rId20"/>
    <p:sldLayoutId id="2147483883" r:id="rId21"/>
    <p:sldLayoutId id="2147483884" r:id="rId22"/>
    <p:sldLayoutId id="2147483885" r:id="rId23"/>
    <p:sldLayoutId id="2147483886" r:id="rId24"/>
    <p:sldLayoutId id="2147483887" r:id="rId25"/>
    <p:sldLayoutId id="2147483888" r:id="rId26"/>
    <p:sldLayoutId id="2147483889" r:id="rId27"/>
    <p:sldLayoutId id="2147483890" r:id="rId28"/>
    <p:sldLayoutId id="2147483891" r:id="rId29"/>
    <p:sldLayoutId id="2147483892" r:id="rId30"/>
    <p:sldLayoutId id="2147483893" r:id="rId31"/>
    <p:sldLayoutId id="2147483894" r:id="rId32"/>
    <p:sldLayoutId id="2147483895" r:id="rId33"/>
    <p:sldLayoutId id="2147483896" r:id="rId34"/>
    <p:sldLayoutId id="2147483897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663466D-4785-4BAA-96CA-898E7F55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66185"/>
            <a:ext cx="10515600" cy="132503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43C713-F17F-457B-B895-CBD727C98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000" y="1826684"/>
            <a:ext cx="10515600" cy="434974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42E5A6-0389-4A11-81F9-A49F24BA6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031" y="6384000"/>
            <a:ext cx="576000" cy="28800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BE5C657-09E0-4733-8453-7676F42F1AD1}" type="slidenum">
              <a:rPr lang="da-DK" smtClean="0"/>
              <a:pPr/>
              <a:t>‹nr.›</a:t>
            </a:fld>
            <a:endParaRPr lang="da-DK" sz="12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41F6D82F-C916-4AC4-96E7-AFD8010AB5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sp>
        <p:nvSpPr>
          <p:cNvPr id="9" name="Pladsholder til dato 8">
            <a:extLst>
              <a:ext uri="{FF2B5EF4-FFF2-40B4-BE49-F238E27FC236}">
                <a16:creationId xmlns:a16="http://schemas.microsoft.com/office/drawing/2014/main" id="{B5508D42-E657-4A6C-8464-18350874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01" y="6384000"/>
            <a:ext cx="1086969" cy="2880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E2190A9-9EE6-4E56-9A96-A361147B802A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7B1DB5BD-CF70-415C-BBFB-D78E75663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000" y="6384000"/>
            <a:ext cx="4608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l"/>
            <a:r>
              <a:rPr lang="da-DK" dirty="0"/>
              <a:t>Evt. tekst i sidefod</a:t>
            </a:r>
          </a:p>
        </p:txBody>
      </p:sp>
    </p:spTree>
    <p:extLst>
      <p:ext uri="{BB962C8B-B14F-4D97-AF65-F5344CB8AC3E}">
        <p14:creationId xmlns:p14="http://schemas.microsoft.com/office/powerpoint/2010/main" val="33220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592652" indent="-285744" algn="l" defTabSz="1219170" rtl="0" eaLnBrk="1" latinLnBrk="0" hangingPunct="1">
        <a:lnSpc>
          <a:spcPct val="90000"/>
        </a:lnSpc>
        <a:spcBef>
          <a:spcPts val="667"/>
        </a:spcBef>
        <a:buSzPct val="10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33946" indent="-241294" algn="l" defTabSz="1219170" rtl="0" eaLnBrk="1" latinLnBrk="0" hangingPunct="1">
        <a:lnSpc>
          <a:spcPct val="90000"/>
        </a:lnSpc>
        <a:spcBef>
          <a:spcPts val="667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077357" indent="-243411" algn="l" defTabSz="1219170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18651" indent="-241294" algn="l" defTabSz="1219170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EB2134-D02B-4C68-853D-3563C73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06CBF8-4EE5-4583-B30E-F603B422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029F9FA-3778-4773-95A3-C6CB0D6C9D5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9AF2AD-75D4-45EE-AF9B-01A537F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200" y="6384000"/>
            <a:ext cx="576000" cy="288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7C3F82-440B-46C9-A055-A0F3E93A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000" y="6384000"/>
            <a:ext cx="1064941" cy="28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BF81E6-E496-45E2-9C22-755E97EE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000" y="6384000"/>
            <a:ext cx="460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Webinar om MedComs kommuneprojekter</a:t>
            </a:r>
          </a:p>
        </p:txBody>
      </p:sp>
    </p:spTree>
    <p:extLst>
      <p:ext uri="{BB962C8B-B14F-4D97-AF65-F5344CB8AC3E}">
        <p14:creationId xmlns:p14="http://schemas.microsoft.com/office/powerpoint/2010/main" val="383717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</p:sldLayoutIdLst>
  <p:hf hdr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37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533"/>
        </a:spcBef>
        <a:spcAft>
          <a:spcPts val="5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01118" indent="-283626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31830" indent="-230712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073124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14418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EB2134-D02B-4C68-853D-3563C73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06CBF8-4EE5-4583-B30E-F603B422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029F9FA-3778-4773-95A3-C6CB0D6C9D5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9AF2AD-75D4-45EE-AF9B-01A537F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200" y="6384000"/>
            <a:ext cx="576000" cy="288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7C3F82-440B-46C9-A055-A0F3E93A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000" y="6384000"/>
            <a:ext cx="1064941" cy="28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7CF5C41-8964-4EBF-BBEA-3748DEC435DA}" type="datetime1">
              <a:rPr lang="da-DK" smtClean="0"/>
              <a:t>19-04-2023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BF81E6-E496-45E2-9C22-755E97EE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000" y="6384000"/>
            <a:ext cx="460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Evt. tekst i sidefod</a:t>
            </a:r>
          </a:p>
        </p:txBody>
      </p:sp>
    </p:spTree>
    <p:extLst>
      <p:ext uri="{BB962C8B-B14F-4D97-AF65-F5344CB8AC3E}">
        <p14:creationId xmlns:p14="http://schemas.microsoft.com/office/powerpoint/2010/main" val="56719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hdr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37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533"/>
        </a:spcBef>
        <a:spcAft>
          <a:spcPts val="5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01118" indent="-283626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31830" indent="-230712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073124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14418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8C4086A-AED1-4170-BABC-8D46F40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366185"/>
            <a:ext cx="10515600" cy="132503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A92EDF-1C69-4483-80A6-7790EAF6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00" y="1826684"/>
            <a:ext cx="10515600" cy="434974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CC4DC6-DB0B-4633-B2D9-FD9BBBDF2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200" y="6384000"/>
            <a:ext cx="576000" cy="28800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6EE238-1860-4057-A54B-32F870FAF33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8893A79-9BBD-42F0-BA2F-0D5D504979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A075E5-D956-4918-B4E3-4E3EC1105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001" y="6384000"/>
            <a:ext cx="1092849" cy="2880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26-04-2021</a:t>
            </a:r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4EE74C3-14ED-4EA3-AE2D-B54EA1FDE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000" y="6384000"/>
            <a:ext cx="4608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Webinar om MedComs kommuneprojekter</a:t>
            </a:r>
          </a:p>
        </p:txBody>
      </p:sp>
    </p:spTree>
    <p:extLst>
      <p:ext uri="{BB962C8B-B14F-4D97-AF65-F5344CB8AC3E}">
        <p14:creationId xmlns:p14="http://schemas.microsoft.com/office/powerpoint/2010/main" val="300537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1" y="1156163"/>
            <a:ext cx="97776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0" y="2348870"/>
            <a:ext cx="9777600" cy="3630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</a:t>
            </a:r>
          </a:p>
          <a:p>
            <a:pPr lvl="4"/>
            <a:r>
              <a:rPr lang="da-DK" noProof="0" dirty="0"/>
              <a:t>Level 5</a:t>
            </a:r>
          </a:p>
          <a:p>
            <a:pPr lvl="5"/>
            <a:r>
              <a:rPr lang="da-DK" noProof="0" dirty="0"/>
              <a:t>Level 6</a:t>
            </a:r>
          </a:p>
          <a:p>
            <a:pPr lvl="6"/>
            <a:r>
              <a:rPr lang="da-DK" noProof="0" dirty="0"/>
              <a:t>Level 7</a:t>
            </a:r>
          </a:p>
          <a:p>
            <a:pPr lvl="7"/>
            <a:r>
              <a:rPr lang="da-DK" noProof="0" dirty="0"/>
              <a:t>Level 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1206001" y="6334949"/>
            <a:ext cx="152958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GB" sz="850" kern="1200" dirty="0">
                <a:solidFill>
                  <a:srgbClr val="57595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dirty="0"/>
              <a:t>27. oktober 2022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3947516" y="6334949"/>
            <a:ext cx="5112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850" kern="1200" dirty="0">
                <a:solidFill>
                  <a:srgbClr val="57595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dirty="0"/>
              <a:t>Webinar om  dosispakket medicin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680" y="6334949"/>
            <a:ext cx="39492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rgbClr val="57595A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7538C3FE-192D-48A8-9634-92E424F1F3B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00" y="428400"/>
            <a:ext cx="702000" cy="2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0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</p:sldLayoutIdLst>
  <p:hf hdr="0"/>
  <p:txStyles>
    <p:titleStyle>
      <a:lvl1pPr algn="l" defTabSz="9144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Open Sans" panose="020B0606030504020204" pitchFamily="34" charset="0"/>
        <a:buChar char="―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ᵒ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Open Sans" panose="020B0606030504020204" pitchFamily="34" charset="0"/>
        <a:buChar char="—"/>
        <a:defRPr sz="2000" kern="1200">
          <a:solidFill>
            <a:schemeClr val="accent1"/>
          </a:solidFill>
          <a:latin typeface="Century Schoolbook" panose="02040604050505020304" pitchFamily="18" charset="0"/>
          <a:ea typeface="+mn-ea"/>
          <a:cs typeface="+mn-cs"/>
        </a:defRPr>
      </a:lvl3pPr>
      <a:lvl4pPr marL="720000" indent="-144000" algn="l" defTabSz="914400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ᵒ"/>
        <a:defRPr sz="2000" b="0" kern="1200">
          <a:solidFill>
            <a:schemeClr val="accent1"/>
          </a:solidFill>
          <a:latin typeface="Century Schoolbook" panose="02040604050505020304" pitchFamily="18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tabLst>
          <a:tab pos="720000" algn="l"/>
        </a:tabLst>
        <a:defRPr sz="1600" b="1" kern="1200" spc="3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0"/>
        </a:spcAft>
        <a:buSzPct val="130000"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 spc="20" baseline="0">
          <a:solidFill>
            <a:schemeClr val="accent1"/>
          </a:solidFill>
          <a:latin typeface="Century Schoolbook" panose="02040604050505020304" pitchFamily="18" charset="0"/>
          <a:ea typeface="+mn-ea"/>
          <a:cs typeface="+mn-cs"/>
        </a:defRPr>
      </a:lvl7pPr>
      <a:lvl8pPr marL="288000" indent="-288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Open Sans" panose="020B0606030504020204" pitchFamily="34" charset="0"/>
        <a:buChar char="―"/>
        <a:defRPr sz="1200" b="0" kern="1200" spc="20">
          <a:solidFill>
            <a:schemeClr val="tx2"/>
          </a:solidFill>
          <a:latin typeface="+mn-lt"/>
          <a:ea typeface="+mn-ea"/>
          <a:cs typeface="+mn-cs"/>
        </a:defRPr>
      </a:lvl8pPr>
      <a:lvl9pPr marL="720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ᵒ"/>
        <a:defRPr sz="1200" b="0" kern="1200" spc="2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>
          <p15:clr>
            <a:srgbClr val="F26B43"/>
          </p15:clr>
        </p15:guide>
        <p15:guide id="3" orient="horz" pos="724">
          <p15:clr>
            <a:srgbClr val="F26B43"/>
          </p15:clr>
        </p15:guide>
        <p15:guide id="5" pos="759">
          <p15:clr>
            <a:srgbClr val="F26B43"/>
          </p15:clr>
        </p15:guide>
        <p15:guide id="6" pos="6918">
          <p15:clr>
            <a:srgbClr val="F26B43"/>
          </p15:clr>
        </p15:guide>
        <p15:guide id="8" pos="7361">
          <p15:clr>
            <a:srgbClr val="F26B43"/>
          </p15:clr>
        </p15:guide>
        <p15:guide id="9" orient="horz" pos="1479">
          <p15:clr>
            <a:srgbClr val="F26B43"/>
          </p15:clr>
        </p15:guide>
        <p15:guide id="10" orient="horz" pos="376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7269" y="-18964"/>
            <a:ext cx="12252257" cy="482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8C4086A-AED1-4170-BABC-8D46F40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366185"/>
            <a:ext cx="10515600" cy="132503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A92EDF-1C69-4483-80A6-7790EAF6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00" y="1826684"/>
            <a:ext cx="10515600" cy="434974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CC4DC6-DB0B-4633-B2D9-FD9BBBDF2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200" y="6384000"/>
            <a:ext cx="576000" cy="28800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6EE238-1860-4057-A54B-32F870FAF33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8893A79-9BBD-42F0-BA2F-0D5D504979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A075E5-D956-4918-B4E3-4E3EC1105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001" y="6384000"/>
            <a:ext cx="1092849" cy="2880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467BFAD-61B2-4AD2-9807-4E6F9FE0ECAF}" type="datetime1">
              <a:rPr lang="da-DK" sz="1200" smtClean="0"/>
              <a:t>19-04-2023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4EE74C3-14ED-4EA3-AE2D-B54EA1FDE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000" y="6384000"/>
            <a:ext cx="4608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Evt. tekst i sidefod</a:t>
            </a:r>
          </a:p>
        </p:txBody>
      </p:sp>
    </p:spTree>
    <p:extLst>
      <p:ext uri="{BB962C8B-B14F-4D97-AF65-F5344CB8AC3E}">
        <p14:creationId xmlns:p14="http://schemas.microsoft.com/office/powerpoint/2010/main" val="321500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4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hs@medcom.d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bs@medcom.dk" TargetMode="Externa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bs@medcom.dk" TargetMode="External"/><Relationship Id="rId7" Type="http://schemas.openxmlformats.org/officeDocument/2006/relationships/image" Target="../media/image109.jpeg"/><Relationship Id="rId2" Type="http://schemas.openxmlformats.org/officeDocument/2006/relationships/hyperlink" Target="mailto:khs@medcom.dk" TargetMode="Externa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hyperlink" Target="mailto:hes@medcom.dk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93.png"/><Relationship Id="rId5" Type="http://schemas.openxmlformats.org/officeDocument/2006/relationships/chart" Target="../charts/chart1.xml"/><Relationship Id="rId4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Relationship Id="rId6" Type="http://schemas.openxmlformats.org/officeDocument/2006/relationships/image" Target="cid:6571402a-81bc-479f-b58a-8dd180d5666f@EURP192.PROD.OUTLOOK.COM" TargetMode="External"/><Relationship Id="rId5" Type="http://schemas.openxmlformats.org/officeDocument/2006/relationships/image" Target="../media/image96.jpe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dosispakket medicin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Webinar, torsdag den 9. februar 2023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Dosispakket Medicin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webinar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AD0440A-FC8A-20ED-C97A-D8203A636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851" y="5523253"/>
            <a:ext cx="17424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CA17436-1763-4419-A3F8-0DB31DAD2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173" y="1311672"/>
            <a:ext cx="3938357" cy="2030144"/>
          </a:xfrm>
          <a:prstGeom prst="rect">
            <a:avLst/>
          </a:prstGeom>
        </p:spPr>
      </p:pic>
      <p:pic>
        <p:nvPicPr>
          <p:cNvPr id="9" name="Billede 8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D7B494AB-E480-4BA7-A1DF-BDA2FA017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58" y="5100241"/>
            <a:ext cx="1905000" cy="16380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C0B7B3-E54F-4C83-AC9F-6D3A54107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2990" y="5426640"/>
            <a:ext cx="1057275" cy="109537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1049DFE-4876-4318-93CE-C5BDB3215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82" y="5432062"/>
            <a:ext cx="1905000" cy="100965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C96A414-DB72-445F-8BA7-5A989C425F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15" y="5293289"/>
            <a:ext cx="21050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1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156295A-A604-BE3A-07AD-A5FBDF7DC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360000"/>
            <a:ext cx="5262604" cy="540000"/>
          </a:xfrm>
        </p:spPr>
        <p:txBody>
          <a:bodyPr/>
          <a:lstStyle/>
          <a:p>
            <a:r>
              <a:rPr lang="da-DK" sz="2800" dirty="0">
                <a:latin typeface="Arial Narrow" panose="020B0606020202030204" pitchFamily="34" charset="0"/>
              </a:rPr>
              <a:t>Udvalgte analyseresultater (1)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B4599F6-0711-DB6B-69EE-5354D73E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1800000"/>
            <a:ext cx="5076000" cy="467653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Analysen viser forskellige opfattelser i forhold til: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Patientsikkerhed 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Kriteriet om karakter og stabilitet i medicinforbrug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Mange eksisterende udlægninger om den egnede borger og patient</a:t>
            </a:r>
          </a:p>
          <a:p>
            <a:endParaRPr lang="da-DK" dirty="0">
              <a:latin typeface="Arial Narrow" panose="020B060602020203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AFA206-613E-49B3-872A-870CC9FF896A}"/>
              </a:ext>
            </a:extLst>
          </p:cNvPr>
          <p:cNvSpPr/>
          <p:nvPr/>
        </p:nvSpPr>
        <p:spPr>
          <a:xfrm>
            <a:off x="6561571" y="13618"/>
            <a:ext cx="5623146" cy="6840000"/>
          </a:xfrm>
          <a:prstGeom prst="rect">
            <a:avLst/>
          </a:prstGeom>
          <a:solidFill>
            <a:srgbClr val="2A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0B51849-91DC-AE49-AAD3-8B8954EF49FD}"/>
              </a:ext>
            </a:extLst>
          </p:cNvPr>
          <p:cNvSpPr txBox="1"/>
          <p:nvPr/>
        </p:nvSpPr>
        <p:spPr>
          <a:xfrm>
            <a:off x="6892509" y="1491329"/>
            <a:ext cx="5213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centrale sundhedsmyndigheder sikrer en konsolideret og sammenhængende overordnet vurdering af dosispakket medicin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Konsolider og kommuniker STPS vurdering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Præciser anbefalingerne vedr. arbejdsgange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Skab et stærkt fagligt udgangspunkt for dosispakket medicin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BEABD2E-E35D-2CE2-8E4D-A86730795E59}"/>
              </a:ext>
            </a:extLst>
          </p:cNvPr>
          <p:cNvSpPr>
            <a:spLocks noChangeAspect="1"/>
          </p:cNvSpPr>
          <p:nvPr/>
        </p:nvSpPr>
        <p:spPr>
          <a:xfrm>
            <a:off x="6756847" y="758392"/>
            <a:ext cx="432000" cy="432000"/>
          </a:xfrm>
          <a:prstGeom prst="ellipse">
            <a:avLst/>
          </a:prstGeom>
          <a:solidFill>
            <a:srgbClr val="63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88B7446-87C7-8D36-2D04-BCC181FA9791}"/>
              </a:ext>
            </a:extLst>
          </p:cNvPr>
          <p:cNvSpPr>
            <a:spLocks noChangeAspect="1"/>
          </p:cNvSpPr>
          <p:nvPr/>
        </p:nvSpPr>
        <p:spPr>
          <a:xfrm>
            <a:off x="6756847" y="4553939"/>
            <a:ext cx="432000" cy="432000"/>
          </a:xfrm>
          <a:prstGeom prst="ellipse">
            <a:avLst/>
          </a:prstGeom>
          <a:solidFill>
            <a:srgbClr val="63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E554BA1-64EA-484E-56FA-E83D16F35D4E}"/>
              </a:ext>
            </a:extLst>
          </p:cNvPr>
          <p:cNvSpPr txBox="1"/>
          <p:nvPr/>
        </p:nvSpPr>
        <p:spPr>
          <a:xfrm>
            <a:off x="6894000" y="5068920"/>
            <a:ext cx="500985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Fastlæg nationale kriterier og retningslinjer for patienters egnethed til at få dosispakket medicin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Bred faglig opbakning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Fokuser på aktørernes mulighed for at operationalisere</a:t>
            </a:r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16C6A9E5-B1BA-A9D4-16E6-F1BBEEA4814D}"/>
              </a:ext>
            </a:extLst>
          </p:cNvPr>
          <p:cNvSpPr/>
          <p:nvPr/>
        </p:nvSpPr>
        <p:spPr>
          <a:xfrm>
            <a:off x="1440000" y="5040000"/>
            <a:ext cx="3505200" cy="792000"/>
          </a:xfrm>
          <a:prstGeom prst="rightArrow">
            <a:avLst/>
          </a:prstGeom>
          <a:solidFill>
            <a:srgbClr val="63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Pladsholder til tekst 1">
            <a:extLst>
              <a:ext uri="{FF2B5EF4-FFF2-40B4-BE49-F238E27FC236}">
                <a16:creationId xmlns:a16="http://schemas.microsoft.com/office/drawing/2014/main" id="{1308745F-A5CB-0C69-BFA1-675675D4BFEC}"/>
              </a:ext>
            </a:extLst>
          </p:cNvPr>
          <p:cNvSpPr txBox="1">
            <a:spLocks/>
          </p:cNvSpPr>
          <p:nvPr/>
        </p:nvSpPr>
        <p:spPr>
          <a:xfrm>
            <a:off x="7787592" y="206400"/>
            <a:ext cx="5262604" cy="54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i="0" kern="120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ea typeface="+mn-ea"/>
                <a:cs typeface="+mn-cs"/>
                <a:sym typeface="Wingdings" pitchFamily="2" charset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itchFamily="2" charset="2"/>
              </a:rPr>
              <a:t>Udvalgte anbefalinger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802E53B-C03E-06BE-6F0F-301B02134A34}"/>
              </a:ext>
            </a:extLst>
          </p:cNvPr>
          <p:cNvSpPr txBox="1"/>
          <p:nvPr/>
        </p:nvSpPr>
        <p:spPr>
          <a:xfrm>
            <a:off x="7380000" y="752780"/>
            <a:ext cx="19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63A9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Strategisk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2FF9092-1E08-B214-125F-D9C3F4C4E161}"/>
              </a:ext>
            </a:extLst>
          </p:cNvPr>
          <p:cNvSpPr txBox="1"/>
          <p:nvPr/>
        </p:nvSpPr>
        <p:spPr>
          <a:xfrm>
            <a:off x="7380000" y="4537966"/>
            <a:ext cx="19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63A9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Strategisk</a:t>
            </a:r>
          </a:p>
        </p:txBody>
      </p:sp>
    </p:spTree>
    <p:extLst>
      <p:ext uri="{BB962C8B-B14F-4D97-AF65-F5344CB8AC3E}">
        <p14:creationId xmlns:p14="http://schemas.microsoft.com/office/powerpoint/2010/main" val="167129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156295A-A604-BE3A-07AD-A5FBDF7DC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360000"/>
            <a:ext cx="5262604" cy="540000"/>
          </a:xfrm>
        </p:spPr>
        <p:txBody>
          <a:bodyPr/>
          <a:lstStyle/>
          <a:p>
            <a:r>
              <a:rPr lang="da-DK" sz="2800" dirty="0">
                <a:latin typeface="Arial Narrow" panose="020B0606020202030204" pitchFamily="34" charset="0"/>
              </a:rPr>
              <a:t>Udvalgte analyseresultater (2)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B4599F6-0711-DB6B-69EE-5354D73E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1800000"/>
            <a:ext cx="5076000" cy="467653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Analysen viser, at udbredelse lykkes bedst ved: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Godt samarbejde med forståelse for den anden aktørs perspektiv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Nysgerrighed på afledte effekter på andre sektorer end min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Centralisering af identificering af borgere egnet til dosispakket medicin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Dosisdispensering – en fælles forståelse</a:t>
            </a:r>
          </a:p>
          <a:p>
            <a:endParaRPr lang="da-DK" dirty="0">
              <a:latin typeface="Arial Narrow" panose="020B060602020203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AFA206-613E-49B3-872A-870CC9FF896A}"/>
              </a:ext>
            </a:extLst>
          </p:cNvPr>
          <p:cNvSpPr/>
          <p:nvPr/>
        </p:nvSpPr>
        <p:spPr>
          <a:xfrm>
            <a:off x="6560692" y="0"/>
            <a:ext cx="5623146" cy="6840000"/>
          </a:xfrm>
          <a:prstGeom prst="rect">
            <a:avLst/>
          </a:prstGeom>
          <a:solidFill>
            <a:srgbClr val="2A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0B51849-91DC-AE49-AAD3-8B8954EF49FD}"/>
              </a:ext>
            </a:extLst>
          </p:cNvPr>
          <p:cNvSpPr txBox="1"/>
          <p:nvPr/>
        </p:nvSpPr>
        <p:spPr>
          <a:xfrm>
            <a:off x="6870948" y="1257746"/>
            <a:ext cx="521364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Initier en tværsektoriel dialog om dosispakket medicin i sundhedsklyngerne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Identificer relevante barriere og iværksæt prøvehandlinger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Fokus på at reducere unødige stop i dosispakket medicin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BEABD2E-E35D-2CE2-8E4D-A86730795E59}"/>
              </a:ext>
            </a:extLst>
          </p:cNvPr>
          <p:cNvSpPr>
            <a:spLocks noChangeAspect="1"/>
          </p:cNvSpPr>
          <p:nvPr/>
        </p:nvSpPr>
        <p:spPr>
          <a:xfrm>
            <a:off x="6756847" y="786110"/>
            <a:ext cx="432000" cy="432000"/>
          </a:xfrm>
          <a:prstGeom prst="ellipse">
            <a:avLst/>
          </a:prstGeom>
          <a:solidFill>
            <a:srgbClr val="63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88B7446-87C7-8D36-2D04-BCC181FA9791}"/>
              </a:ext>
            </a:extLst>
          </p:cNvPr>
          <p:cNvSpPr>
            <a:spLocks noChangeAspect="1"/>
          </p:cNvSpPr>
          <p:nvPr/>
        </p:nvSpPr>
        <p:spPr>
          <a:xfrm>
            <a:off x="6756847" y="3468030"/>
            <a:ext cx="432000" cy="432000"/>
          </a:xfrm>
          <a:prstGeom prst="ellipse">
            <a:avLst/>
          </a:prstGeom>
          <a:solidFill>
            <a:srgbClr val="63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E554BA1-64EA-484E-56FA-E83D16F35D4E}"/>
              </a:ext>
            </a:extLst>
          </p:cNvPr>
          <p:cNvSpPr txBox="1"/>
          <p:nvPr/>
        </p:nvSpPr>
        <p:spPr>
          <a:xfrm>
            <a:off x="6870948" y="4029038"/>
            <a:ext cx="5009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Skab opbakning til dosispakket medicin i almen praksis og hos apotekerne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Dialog og inddragelse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Anvend fx KLU og overvej apotekernes deltager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Sats på dem der vil – og skab gennembrud</a:t>
            </a:r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16C6A9E5-B1BA-A9D4-16E6-F1BBEEA4814D}"/>
              </a:ext>
            </a:extLst>
          </p:cNvPr>
          <p:cNvSpPr/>
          <p:nvPr/>
        </p:nvSpPr>
        <p:spPr>
          <a:xfrm>
            <a:off x="1440000" y="5262737"/>
            <a:ext cx="3505200" cy="792000"/>
          </a:xfrm>
          <a:prstGeom prst="rightArrow">
            <a:avLst/>
          </a:prstGeom>
          <a:solidFill>
            <a:srgbClr val="63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Pladsholder til tekst 1">
            <a:extLst>
              <a:ext uri="{FF2B5EF4-FFF2-40B4-BE49-F238E27FC236}">
                <a16:creationId xmlns:a16="http://schemas.microsoft.com/office/drawing/2014/main" id="{1308745F-A5CB-0C69-BFA1-675675D4BFEC}"/>
              </a:ext>
            </a:extLst>
          </p:cNvPr>
          <p:cNvSpPr txBox="1">
            <a:spLocks/>
          </p:cNvSpPr>
          <p:nvPr/>
        </p:nvSpPr>
        <p:spPr>
          <a:xfrm>
            <a:off x="7787592" y="206400"/>
            <a:ext cx="5262604" cy="54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i="0" kern="120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ea typeface="+mn-ea"/>
                <a:cs typeface="+mn-cs"/>
                <a:sym typeface="Wingdings" pitchFamily="2" charset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itchFamily="2" charset="2"/>
              </a:rPr>
              <a:t>Udvalgte anbefalinger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D0DFBAF-4B73-449D-52AF-01A16EFD2FFF}"/>
              </a:ext>
            </a:extLst>
          </p:cNvPr>
          <p:cNvSpPr txBox="1"/>
          <p:nvPr/>
        </p:nvSpPr>
        <p:spPr>
          <a:xfrm>
            <a:off x="7380000" y="741069"/>
            <a:ext cx="19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63A9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Strategisk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E9D726A-3050-7F6D-3D39-288FF853C4FF}"/>
              </a:ext>
            </a:extLst>
          </p:cNvPr>
          <p:cNvSpPr txBox="1"/>
          <p:nvPr/>
        </p:nvSpPr>
        <p:spPr>
          <a:xfrm>
            <a:off x="7380000" y="3451861"/>
            <a:ext cx="19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63A9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Strategisk</a:t>
            </a:r>
          </a:p>
        </p:txBody>
      </p:sp>
    </p:spTree>
    <p:extLst>
      <p:ext uri="{BB962C8B-B14F-4D97-AF65-F5344CB8AC3E}">
        <p14:creationId xmlns:p14="http://schemas.microsoft.com/office/powerpoint/2010/main" val="333381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156295A-A604-BE3A-07AD-A5FBDF7DC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360000"/>
            <a:ext cx="5262604" cy="540000"/>
          </a:xfrm>
        </p:spPr>
        <p:txBody>
          <a:bodyPr/>
          <a:lstStyle/>
          <a:p>
            <a:r>
              <a:rPr lang="da-DK" sz="2800" dirty="0">
                <a:latin typeface="Arial Narrow" panose="020B0606020202030204" pitchFamily="34" charset="0"/>
              </a:rPr>
              <a:t>Udvalgte analyseresultater (3)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B4599F6-0711-DB6B-69EE-5354D73E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1800000"/>
            <a:ext cx="5076000" cy="467653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Analysen viser vigtigheden af en god start og et konstant fokus: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Organisatorisk implementering afgørende for en bæredygtig udbredelse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Fra 70 pct. til 20 pct. på et år på et plejecenter, når fokus fjernes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Sæt ind der, hvor ordinationen gives, og gør det nemt at gøre det rigtigt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AFA206-613E-49B3-872A-870CC9FF896A}"/>
              </a:ext>
            </a:extLst>
          </p:cNvPr>
          <p:cNvSpPr/>
          <p:nvPr/>
        </p:nvSpPr>
        <p:spPr>
          <a:xfrm>
            <a:off x="6560692" y="0"/>
            <a:ext cx="5623146" cy="6840000"/>
          </a:xfrm>
          <a:prstGeom prst="rect">
            <a:avLst/>
          </a:prstGeom>
          <a:solidFill>
            <a:srgbClr val="2A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0B51849-91DC-AE49-AAD3-8B8954EF49FD}"/>
              </a:ext>
            </a:extLst>
          </p:cNvPr>
          <p:cNvSpPr txBox="1"/>
          <p:nvPr/>
        </p:nvSpPr>
        <p:spPr>
          <a:xfrm>
            <a:off x="6870948" y="1367576"/>
            <a:ext cx="5213649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Dosispakket medicin er et forandringsprojekt – og kræver at fokus fastholdes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Tydelighed om rolle og opgavefordeling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Brug understøttende værktøjer – og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Identificer og håndter interne barriere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Lær af andre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BEABD2E-E35D-2CE2-8E4D-A86730795E59}"/>
              </a:ext>
            </a:extLst>
          </p:cNvPr>
          <p:cNvSpPr>
            <a:spLocks noChangeAspect="1"/>
          </p:cNvSpPr>
          <p:nvPr/>
        </p:nvSpPr>
        <p:spPr>
          <a:xfrm>
            <a:off x="6756847" y="893686"/>
            <a:ext cx="432000" cy="432000"/>
          </a:xfrm>
          <a:prstGeom prst="ellipse">
            <a:avLst/>
          </a:prstGeom>
          <a:solidFill>
            <a:srgbClr val="63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88B7446-87C7-8D36-2D04-BCC181FA9791}"/>
              </a:ext>
            </a:extLst>
          </p:cNvPr>
          <p:cNvSpPr>
            <a:spLocks noChangeAspect="1"/>
          </p:cNvSpPr>
          <p:nvPr/>
        </p:nvSpPr>
        <p:spPr>
          <a:xfrm>
            <a:off x="6756847" y="4400364"/>
            <a:ext cx="432000" cy="432000"/>
          </a:xfrm>
          <a:prstGeom prst="ellipse">
            <a:avLst/>
          </a:prstGeom>
          <a:solidFill>
            <a:srgbClr val="63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E554BA1-64EA-484E-56FA-E83D16F35D4E}"/>
              </a:ext>
            </a:extLst>
          </p:cNvPr>
          <p:cNvSpPr txBox="1"/>
          <p:nvPr/>
        </p:nvSpPr>
        <p:spPr>
          <a:xfrm>
            <a:off x="6870948" y="4889372"/>
            <a:ext cx="500985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Gennemfør en struktureret implementeringsindsats i forhold til almen praksis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KiAPs kommende klyngepakker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Implementeringsindsats i regi af MedCom</a:t>
            </a:r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16C6A9E5-B1BA-A9D4-16E6-F1BBEEA4814D}"/>
              </a:ext>
            </a:extLst>
          </p:cNvPr>
          <p:cNvSpPr/>
          <p:nvPr/>
        </p:nvSpPr>
        <p:spPr>
          <a:xfrm>
            <a:off x="1440000" y="5040000"/>
            <a:ext cx="3505200" cy="792000"/>
          </a:xfrm>
          <a:prstGeom prst="rightArrow">
            <a:avLst/>
          </a:prstGeom>
          <a:solidFill>
            <a:srgbClr val="63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Pladsholder til tekst 1">
            <a:extLst>
              <a:ext uri="{FF2B5EF4-FFF2-40B4-BE49-F238E27FC236}">
                <a16:creationId xmlns:a16="http://schemas.microsoft.com/office/drawing/2014/main" id="{1308745F-A5CB-0C69-BFA1-675675D4BFEC}"/>
              </a:ext>
            </a:extLst>
          </p:cNvPr>
          <p:cNvSpPr txBox="1">
            <a:spLocks/>
          </p:cNvSpPr>
          <p:nvPr/>
        </p:nvSpPr>
        <p:spPr>
          <a:xfrm>
            <a:off x="7787592" y="206400"/>
            <a:ext cx="5262604" cy="54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i="0" kern="120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ea typeface="+mn-ea"/>
                <a:cs typeface="+mn-cs"/>
                <a:sym typeface="Wingdings" pitchFamily="2" charset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itchFamily="2" charset="2"/>
              </a:rPr>
              <a:t>Udvalgte anbefalinger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0E00026-C0B0-4851-471A-394E01B269A5}"/>
              </a:ext>
            </a:extLst>
          </p:cNvPr>
          <p:cNvSpPr txBox="1"/>
          <p:nvPr/>
        </p:nvSpPr>
        <p:spPr>
          <a:xfrm>
            <a:off x="7380000" y="860361"/>
            <a:ext cx="19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63A9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Taktisk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4A7CCA1-2697-4A07-D1C2-DE6A31C53341}"/>
              </a:ext>
            </a:extLst>
          </p:cNvPr>
          <p:cNvSpPr txBox="1"/>
          <p:nvPr/>
        </p:nvSpPr>
        <p:spPr>
          <a:xfrm>
            <a:off x="7380000" y="4384186"/>
            <a:ext cx="19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63A9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Taktisk</a:t>
            </a:r>
          </a:p>
        </p:txBody>
      </p:sp>
    </p:spTree>
    <p:extLst>
      <p:ext uri="{BB962C8B-B14F-4D97-AF65-F5344CB8AC3E}">
        <p14:creationId xmlns:p14="http://schemas.microsoft.com/office/powerpoint/2010/main" val="375630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1">
            <a:extLst>
              <a:ext uri="{FF2B5EF4-FFF2-40B4-BE49-F238E27FC236}">
                <a16:creationId xmlns:a16="http://schemas.microsoft.com/office/drawing/2014/main" id="{0F7EDDF8-8394-840A-9217-96D43B57B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360000"/>
            <a:ext cx="5262604" cy="576000"/>
          </a:xfrm>
        </p:spPr>
        <p:txBody>
          <a:bodyPr/>
          <a:lstStyle/>
          <a:p>
            <a:r>
              <a:rPr lang="da-DK" sz="2800" dirty="0">
                <a:latin typeface="Arial Narrow" panose="020B0606020202030204" pitchFamily="34" charset="0"/>
              </a:rPr>
              <a:t>Potentialet for dosispakket medicin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B95B2F7-0368-BAEB-F4A9-CAD1EAF0DF8F}"/>
              </a:ext>
            </a:extLst>
          </p:cNvPr>
          <p:cNvSpPr txBox="1"/>
          <p:nvPr/>
        </p:nvSpPr>
        <p:spPr>
          <a:xfrm>
            <a:off x="1008000" y="2020110"/>
            <a:ext cx="10080000" cy="400110"/>
          </a:xfrm>
          <a:prstGeom prst="rect">
            <a:avLst/>
          </a:prstGeom>
          <a:solidFill>
            <a:srgbClr val="EBF5F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2B494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6BAD3C6-1E4E-20CB-5DA1-F97C57BDC450}"/>
              </a:ext>
            </a:extLst>
          </p:cNvPr>
          <p:cNvSpPr txBox="1"/>
          <p:nvPr/>
        </p:nvSpPr>
        <p:spPr>
          <a:xfrm>
            <a:off x="1620000" y="2772000"/>
            <a:ext cx="34560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A494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a. +40.000 borgere ~ 600 frigjorte årsværk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Antagelse: 50 pct. af målgruppe får dosispakket medicin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 alt 55.000-65.000 borgere i målgruppe på dosispakket medicin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18E96DB-9983-1C3A-B5FB-40F4528EF141}"/>
              </a:ext>
            </a:extLst>
          </p:cNvPr>
          <p:cNvSpPr txBox="1"/>
          <p:nvPr/>
        </p:nvSpPr>
        <p:spPr>
          <a:xfrm>
            <a:off x="6840000" y="2772000"/>
            <a:ext cx="34560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A494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b. +60.000 borgere ~ 900 frigjorte årsværk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Antagelse: 70 pct. af målgruppe får dosispakket medicin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 alt 75.000-80.000 borgere i målgruppe på dosispakket medicin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AC647B2-A83A-D325-97A8-60781F7FD48D}"/>
              </a:ext>
            </a:extLst>
          </p:cNvPr>
          <p:cNvSpPr txBox="1"/>
          <p:nvPr/>
        </p:nvSpPr>
        <p:spPr>
          <a:xfrm>
            <a:off x="1620000" y="2026509"/>
            <a:ext cx="31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A494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Mellemlang sigt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A365CC3-D8F8-8A50-B4F3-FE92EEC1DB42}"/>
              </a:ext>
            </a:extLst>
          </p:cNvPr>
          <p:cNvSpPr txBox="1"/>
          <p:nvPr/>
        </p:nvSpPr>
        <p:spPr>
          <a:xfrm>
            <a:off x="6840000" y="2032907"/>
            <a:ext cx="32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A494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Lang sigt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BCA9355-8489-F7C9-51FD-24F56660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19" y="3120352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836D6CFC-CC1D-EE16-549E-55E44EAF9694}"/>
              </a:ext>
            </a:extLst>
          </p:cNvPr>
          <p:cNvSpPr txBox="1"/>
          <p:nvPr/>
        </p:nvSpPr>
        <p:spPr>
          <a:xfrm>
            <a:off x="951096" y="5672942"/>
            <a:ext cx="10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Kilder:         Oplysninger fra udvalgte kommuner, Danmarks Statistik, Danmarks Apotekerforening (data for andre lande) og egne skøn og beregninger.</a:t>
            </a:r>
          </a:p>
        </p:txBody>
      </p:sp>
    </p:spTree>
    <p:extLst>
      <p:ext uri="{BB962C8B-B14F-4D97-AF65-F5344CB8AC3E}">
        <p14:creationId xmlns:p14="http://schemas.microsoft.com/office/powerpoint/2010/main" val="343025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9" descr="Et billede, der indeholder vand, udendørs&#10;&#10;Automatisk genereret beskrivelse">
            <a:extLst>
              <a:ext uri="{FF2B5EF4-FFF2-40B4-BE49-F238E27FC236}">
                <a16:creationId xmlns:a16="http://schemas.microsoft.com/office/drawing/2014/main" id="{8F3B1FD9-2A90-B9EE-2F8B-A4C35F6232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4820" b="14820"/>
          <a:stretch>
            <a:fillRect/>
          </a:stretch>
        </p:blipFill>
        <p:spPr>
          <a:xfrm>
            <a:off x="6864709" y="908843"/>
            <a:ext cx="4321175" cy="5040313"/>
          </a:xfrm>
          <a:prstGeom prst="rect">
            <a:avLst/>
          </a:prstGeom>
        </p:spPr>
      </p:pic>
      <p:sp>
        <p:nvSpPr>
          <p:cNvPr id="6" name="Pladsholder til tekst 1">
            <a:extLst>
              <a:ext uri="{FF2B5EF4-FFF2-40B4-BE49-F238E27FC236}">
                <a16:creationId xmlns:a16="http://schemas.microsoft.com/office/drawing/2014/main" id="{EBDF6B2A-4081-A0E8-EE92-1F4D2A7FC0EB}"/>
              </a:ext>
            </a:extLst>
          </p:cNvPr>
          <p:cNvSpPr txBox="1">
            <a:spLocks/>
          </p:cNvSpPr>
          <p:nvPr/>
        </p:nvSpPr>
        <p:spPr>
          <a:xfrm>
            <a:off x="998464" y="1368000"/>
            <a:ext cx="5076000" cy="40684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i="0" kern="120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ea typeface="+mn-ea"/>
                <a:cs typeface="+mn-cs"/>
                <a:sym typeface="Wingdings" pitchFamily="2" charset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4200" b="1" i="0" u="none" strike="noStrike" kern="1200" cap="none" spc="0" normalizeH="0" baseline="0" noProof="0" dirty="0">
              <a:ln>
                <a:noFill/>
              </a:ln>
              <a:solidFill>
                <a:srgbClr val="2B4949"/>
              </a:solidFill>
              <a:effectLst/>
              <a:uLnTx/>
              <a:uFillTx/>
              <a:latin typeface="Barlow Condensed SemiBold" pitchFamily="2" charset="77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4200" b="1" i="0" u="none" strike="noStrike" kern="1200" cap="none" spc="0" normalizeH="0" baseline="0" noProof="0" dirty="0">
              <a:ln>
                <a:noFill/>
              </a:ln>
              <a:solidFill>
                <a:srgbClr val="2B4949"/>
              </a:solidFill>
              <a:effectLst/>
              <a:uLnTx/>
              <a:uFillTx/>
              <a:latin typeface="Barlow Condensed SemiBold" pitchFamily="2" charset="77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4200" b="1" i="0" u="none" strike="noStrike" kern="1200" cap="none" spc="0" normalizeH="0" baseline="0" noProof="0" dirty="0">
                <a:ln>
                  <a:noFill/>
                </a:ln>
                <a:solidFill>
                  <a:srgbClr val="2B49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Tak for opmærksomheden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4200" b="1" i="0" u="none" strike="noStrike" kern="1200" cap="none" spc="0" normalizeH="0" baseline="0" noProof="0" dirty="0">
              <a:ln>
                <a:noFill/>
              </a:ln>
              <a:solidFill>
                <a:srgbClr val="2B4949"/>
              </a:solidFill>
              <a:effectLst/>
              <a:uLnTx/>
              <a:uFillTx/>
              <a:latin typeface="Barlow Condensed SemiBold" pitchFamily="2" charset="77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304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708595-C083-4AD5-B7B4-4D7D97D75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353" y="4088949"/>
            <a:ext cx="5856000" cy="2880000"/>
          </a:xfrm>
        </p:spPr>
        <p:txBody>
          <a:bodyPr/>
          <a:lstStyle/>
          <a:p>
            <a:br>
              <a:rPr lang="da-DK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a-DK" sz="3200" dirty="0">
                <a:latin typeface="Helvetica" panose="020B0604020202020204" pitchFamily="34" charset="0"/>
                <a:cs typeface="Helvetica" panose="020B0604020202020204" pitchFamily="34" charset="0"/>
              </a:rPr>
              <a:t>Program for tværsektoriel implementering af dosisdispensering</a:t>
            </a:r>
            <a:br>
              <a:rPr lang="da-DK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18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18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18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18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18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18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18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14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a-DK" sz="1400" b="0" dirty="0">
                <a:latin typeface="Helvetica" panose="020B0604020202020204" pitchFamily="34" charset="0"/>
                <a:cs typeface="Helvetica" panose="020B0604020202020204" pitchFamily="34" charset="0"/>
              </a:rPr>
              <a:t>Karina Hasager Hedevang, MedCom </a:t>
            </a:r>
            <a:r>
              <a:rPr lang="da-DK" sz="1400" b="0" dirty="0"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khs@medcom.dk</a:t>
            </a:r>
            <a:r>
              <a:rPr lang="da-DK" sz="1400" b="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br>
              <a:rPr lang="da-DK" sz="18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a-DK" sz="1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2" descr="Dosispakket medicin">
            <a:extLst>
              <a:ext uri="{FF2B5EF4-FFF2-40B4-BE49-F238E27FC236}">
                <a16:creationId xmlns:a16="http://schemas.microsoft.com/office/drawing/2014/main" id="{B96D3776-B808-4819-A4B4-EC87DEB7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98" y="3718275"/>
            <a:ext cx="5580002" cy="2880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13276-1623-A5AE-14D3-4AD10399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Anbefalingerne fra analyserapporten er tydelige…..</a:t>
            </a:r>
            <a:br>
              <a:rPr lang="da-DK" dirty="0">
                <a:solidFill>
                  <a:schemeClr val="accent5">
                    <a:lumMod val="50000"/>
                  </a:schemeClr>
                </a:solidFill>
              </a:rPr>
            </a:br>
            <a:endParaRPr lang="da-D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D383700-F446-C6BF-0146-BB7F23F3610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D6EA9-0E38-457C-9F54-A8B38EA13AB1}" type="datetime1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19-04-2023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0028B94-0147-7F7D-1C9B-BBA2896FFE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39DD0-F806-4874-9AB9-E8A8D4F054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6659BD07-8A7A-632C-C93E-5B71232603D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4000"/>
            <a:ext cx="11040000" cy="4560000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- at vi skal alle sammen flytte os rigtigt for hinanden</a:t>
            </a:r>
          </a:p>
        </p:txBody>
      </p:sp>
      <p:pic>
        <p:nvPicPr>
          <p:cNvPr id="1026" name="Picture 2" descr="Fuglenes fantastiske træk - NaturGuide.dk - natur og friluftsliv">
            <a:extLst>
              <a:ext uri="{FF2B5EF4-FFF2-40B4-BE49-F238E27FC236}">
                <a16:creationId xmlns:a16="http://schemas.microsoft.com/office/drawing/2014/main" id="{B71ECCBB-F27E-1644-5578-A2CF965E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74" y="2400113"/>
            <a:ext cx="9536305" cy="349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0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6A37E-FFD8-87AA-FC28-5F5C7042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64" y="414375"/>
            <a:ext cx="11040000" cy="600000"/>
          </a:xfrm>
        </p:spPr>
        <p:txBody>
          <a:bodyPr/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MedCom’s organisering af ”Program for tværsektoriel implementering af dosisdispensering”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ACE366-6F88-F3BC-12E9-72AC463CC84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D6EA9-0E38-457C-9F54-A8B38EA13AB1}" type="datetime1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19-04-2023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BFF09AF-A9DE-F785-93A0-F2BC30FB32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39DD0-F806-4874-9AB9-E8A8D4F054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E0DB4FD6-A23B-DFF8-405C-02059D4EF184}"/>
              </a:ext>
            </a:extLst>
          </p:cNvPr>
          <p:cNvGraphicFramePr>
            <a:graphicFrameLocks noGrp="1"/>
          </p:cNvGraphicFramePr>
          <p:nvPr>
            <p:ph sz="quarter" idx="21"/>
          </p:nvPr>
        </p:nvGraphicFramePr>
        <p:xfrm>
          <a:off x="671513" y="1584325"/>
          <a:ext cx="11041062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83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2833F-9FC8-AC4B-1C98-CC3EED71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Programstyregruppen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72E500-E01F-6516-809E-5F37576A6D8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39DD0-F806-4874-9AB9-E8A8D4F054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63D54D2-54E8-F47E-9EEF-55EB7AB20F0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679412"/>
            <a:ext cx="11040000" cy="456000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Følgende er repræsenteret i Programstyregruppen</a:t>
            </a:r>
          </a:p>
          <a:p>
            <a:pPr lvl="1"/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Indkaldt til første møde, der afholdes </a:t>
            </a:r>
            <a:r>
              <a:rPr lang="da-DK" dirty="0">
                <a:solidFill>
                  <a:srgbClr val="00B050"/>
                </a:solidFill>
              </a:rPr>
              <a:t>mandag den 27. februar 2023</a:t>
            </a:r>
          </a:p>
        </p:txBody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7E43BC25-70A5-FEC1-7075-44E8FA171E60}"/>
              </a:ext>
            </a:extLst>
          </p:cNvPr>
          <p:cNvGraphicFramePr>
            <a:graphicFrameLocks noGrp="1"/>
          </p:cNvGraphicFramePr>
          <p:nvPr/>
        </p:nvGraphicFramePr>
        <p:xfrm>
          <a:off x="718139" y="2917970"/>
          <a:ext cx="100638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273">
                  <a:extLst>
                    <a:ext uri="{9D8B030D-6E8A-4147-A177-3AD203B41FA5}">
                      <a16:colId xmlns:a16="http://schemas.microsoft.com/office/drawing/2014/main" val="1207423814"/>
                    </a:ext>
                  </a:extLst>
                </a:gridCol>
                <a:gridCol w="4826557">
                  <a:extLst>
                    <a:ext uri="{9D8B030D-6E8A-4147-A177-3AD203B41FA5}">
                      <a16:colId xmlns:a16="http://schemas.microsoft.com/office/drawing/2014/main" val="50800554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a-DK" dirty="0"/>
                        <a:t>Organisationer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74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02065"/>
                  </a:ext>
                </a:extLst>
              </a:tr>
              <a:tr h="382926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Danske Regioner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Apotekerforeningen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28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Sundhedsministeriet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Sundhedsdatastyrelsen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9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Styrelsen for Patientsikkerhed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Kommunale repræsentanter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44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Regionale repræsentanter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MedCom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7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48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A51D8-7CAB-3970-9559-EA64785E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865115"/>
            <a:ext cx="11040000" cy="600000"/>
          </a:xfrm>
        </p:spPr>
        <p:txBody>
          <a:bodyPr/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Arbejdsgruppe for undervisning af almen praksis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013EFB2-DAD0-CFB8-EBDD-0902B02F5C4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D6EA9-0E38-457C-9F54-A8B38EA13AB1}" type="datetime1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19-04-2023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BC0F44-EBB0-BC4F-58C4-85E6C612DC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39DD0-F806-4874-9AB9-E8A8D4F054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E9A1146-FFBB-F3F2-5D11-74CFE3D1C08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Der er identificeret </a:t>
            </a:r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4 tekniske forbedringstiltag</a:t>
            </a:r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, der skal implementeres i lægepraksissystemerne, inden undervisningen kan igangsættes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Herefter er planen, at </a:t>
            </a:r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PLO vil invitere almen praksis til webinar</a:t>
            </a:r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 omkring dosisdispensering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Når de 4 forbedringstiltag er implementeret, og webinaret er afholdt, vil MedCom </a:t>
            </a:r>
            <a:r>
              <a:rPr lang="da-DK" dirty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da-DK" b="1" dirty="0">
                <a:solidFill>
                  <a:schemeClr val="accent4">
                    <a:lumMod val="75000"/>
                  </a:schemeClr>
                </a:solidFill>
              </a:rPr>
              <a:t>i samarbejde med datakonsulenterne og lægepraksisleverandørerne</a:t>
            </a:r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 tilbyde forskellige former for undervisning</a:t>
            </a:r>
          </a:p>
          <a:p>
            <a:pPr lvl="1"/>
            <a:r>
              <a:rPr lang="da-DK" dirty="0">
                <a:solidFill>
                  <a:schemeClr val="accent4">
                    <a:lumMod val="75000"/>
                  </a:schemeClr>
                </a:solidFill>
              </a:rPr>
              <a:t>Fyraftensmøder systemvis</a:t>
            </a:r>
          </a:p>
          <a:p>
            <a:pPr lvl="1"/>
            <a:r>
              <a:rPr lang="da-DK" dirty="0">
                <a:solidFill>
                  <a:schemeClr val="accent4">
                    <a:lumMod val="75000"/>
                  </a:schemeClr>
                </a:solidFill>
              </a:rPr>
              <a:t>Webinar systemvis</a:t>
            </a:r>
          </a:p>
          <a:p>
            <a:pPr lvl="1"/>
            <a:r>
              <a:rPr lang="da-DK" dirty="0">
                <a:solidFill>
                  <a:schemeClr val="accent4">
                    <a:lumMod val="75000"/>
                  </a:schemeClr>
                </a:solidFill>
              </a:rPr>
              <a:t>Undervisning i egen praksis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Tidsplan og endeligt program for undervisning af almen praksis er ikke fastlagt endnu, men arbejdsgruppen er nedsat, og der holdes </a:t>
            </a:r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første møde 23. marts 2023</a:t>
            </a:r>
          </a:p>
        </p:txBody>
      </p:sp>
    </p:spTree>
    <p:extLst>
      <p:ext uri="{BB962C8B-B14F-4D97-AF65-F5344CB8AC3E}">
        <p14:creationId xmlns:p14="http://schemas.microsoft.com/office/powerpoint/2010/main" val="77948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908174" y="430496"/>
            <a:ext cx="7561264" cy="914910"/>
          </a:xfrm>
        </p:spPr>
        <p:txBody>
          <a:bodyPr/>
          <a:lstStyle/>
          <a:p>
            <a:r>
              <a:rPr lang="da-DK" dirty="0"/>
              <a:t>Program for webinaret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Dosispakket Medicin</a:t>
            </a:r>
            <a:endParaRPr lang="en-GB" dirty="0"/>
          </a:p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webinar</a:t>
            </a:r>
            <a:endParaRPr lang="en-GB" dirty="0"/>
          </a:p>
          <a:p>
            <a:endParaRPr lang="en-GB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2172125" y="1549857"/>
            <a:ext cx="9017491" cy="5114894"/>
          </a:xfrm>
        </p:spPr>
        <p:txBody>
          <a:bodyPr/>
          <a:lstStyle/>
          <a:p>
            <a:r>
              <a:rPr lang="da-DK" sz="20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Velkomst </a:t>
            </a:r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</a:rPr>
              <a:t>til webinar om </a:t>
            </a:r>
            <a:r>
              <a:rPr lang="da-DK" sz="20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analysen af dosispakket medicin, Nanna Skovgaard, kontorchef sundhed og </a:t>
            </a:r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</a:rPr>
              <a:t>ældre </a:t>
            </a:r>
            <a:r>
              <a:rPr lang="da-DK" sz="20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i KL</a:t>
            </a:r>
          </a:p>
          <a:p>
            <a:pPr marL="0" indent="0">
              <a:buNone/>
            </a:pPr>
            <a:endParaRPr lang="da-DK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</a:rPr>
              <a:t>Hvad viser analysen af dosispakket medicin</a:t>
            </a:r>
            <a:r>
              <a:rPr lang="da-DK" sz="20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, Malene Højsted Kristensen, partner i </a:t>
            </a:r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</a:rPr>
              <a:t>MUUSMANN</a:t>
            </a:r>
            <a:endParaRPr lang="da-DK" sz="18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da-DK" sz="20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a-DK" sz="20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Hvad sætter vi i gang i almen praksis og kommuner, Karina Hasager Hedevang, konsulent, MedCom</a:t>
            </a:r>
          </a:p>
          <a:p>
            <a:endParaRPr lang="da-DK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</a:rPr>
              <a:t>PLO bakker op om dosispakket medicin, Lise Høyer, praktiserende læge i Aarhus og medlem af PLO’s bestyrelse</a:t>
            </a:r>
            <a:endParaRPr lang="da-DK" sz="1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da-DK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</a:rPr>
              <a:t>Hvad har vi gjort i en sundhedsklynge i København? Stine Mieth Waldorff, Afdelingsleder i Københavns Kommune og Anne-Mette Andgren, forløbskoordinator på Bispebjerg Hospital </a:t>
            </a:r>
          </a:p>
          <a:p>
            <a:pPr lvl="1"/>
            <a:endParaRPr lang="da-DK" sz="1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a-DK" sz="20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13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97F08-DA6C-B939-71F8-4A0D86520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485551"/>
            <a:ext cx="11040000" cy="600000"/>
          </a:xfrm>
        </p:spPr>
        <p:txBody>
          <a:bodyPr/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Arbejdsgruppe for planlægning af undervisning for kommunerne 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85563DD-9130-CBE0-AC54-3F695498566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D6EA9-0E38-457C-9F54-A8B38EA13AB1}" type="datetime1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19-04-2023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6758B13-3FF3-9731-D698-2802414850C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39DD0-F806-4874-9AB9-E8A8D4F054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06FD16F-7F9B-DBE1-871E-10E7B23BACF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1999" y="1584000"/>
            <a:ext cx="11318717" cy="456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Arbejdsgruppen skal bestå af MedCom samt et antal kommunale repræsentanter. </a:t>
            </a:r>
            <a:br>
              <a:rPr lang="da-DK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Der skal udarbejdes følgende:</a:t>
            </a:r>
          </a:p>
          <a:p>
            <a:pPr lvl="1"/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Vejledninger til arbejdsgangsbeskrivelser</a:t>
            </a:r>
          </a:p>
          <a:p>
            <a:pPr lvl="1"/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Materiale til vurdering af egnede borgere til dosispakket medicin</a:t>
            </a:r>
          </a:p>
          <a:p>
            <a:pPr lvl="1"/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Materiale til opfølgning </a:t>
            </a:r>
          </a:p>
          <a:p>
            <a:pPr lvl="1"/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Udkast til samarbejdsaftale mellem kommune &amp; almen praksis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Derudover vil MedCom tilbyde:</a:t>
            </a:r>
          </a:p>
          <a:p>
            <a:pPr lvl="1"/>
            <a:r>
              <a:rPr lang="da-DK" dirty="0">
                <a:solidFill>
                  <a:schemeClr val="accent4">
                    <a:lumMod val="75000"/>
                  </a:schemeClr>
                </a:solidFill>
              </a:rPr>
              <a:t>Netværksmøder regionsvis evt. med deltagelse fra almen praksis, apoteker og region</a:t>
            </a:r>
          </a:p>
          <a:p>
            <a:pPr lvl="1"/>
            <a:r>
              <a:rPr lang="da-DK" dirty="0">
                <a:solidFill>
                  <a:schemeClr val="accent4">
                    <a:lumMod val="75000"/>
                  </a:schemeClr>
                </a:solidFill>
              </a:rPr>
              <a:t>Webinar regionsvis</a:t>
            </a:r>
          </a:p>
          <a:p>
            <a:pPr lvl="1"/>
            <a:r>
              <a:rPr lang="da-DK" dirty="0">
                <a:solidFill>
                  <a:schemeClr val="accent4">
                    <a:lumMod val="75000"/>
                  </a:schemeClr>
                </a:solidFill>
              </a:rPr>
              <a:t>Sparring i egen kommune</a:t>
            </a:r>
          </a:p>
          <a:p>
            <a:pPr lvl="1"/>
            <a:r>
              <a:rPr lang="da-DK" dirty="0">
                <a:solidFill>
                  <a:schemeClr val="accent4">
                    <a:lumMod val="75000"/>
                  </a:schemeClr>
                </a:solidFill>
              </a:rPr>
              <a:t>Deltagelse på KLU-møder</a:t>
            </a:r>
            <a:endParaRPr lang="da-DK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65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21F05-E0AD-9DC4-1343-D1119DD9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Arbejdsgruppen for det tværsektorielle arbejde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46152B1-26AF-BA32-B967-98997E76108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D6EA9-0E38-457C-9F54-A8B38EA13AB1}" type="datetime1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19-04-2023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C994C24-DF86-7BAD-E5DF-7835E16709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39DD0-F806-4874-9AB9-E8A8D4F054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E7C935-FE99-43B9-B202-5A60A095B70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Det tværsektorielle arbejde skal bl.a. forsøge at håndtere følgende:</a:t>
            </a:r>
          </a:p>
          <a:p>
            <a:pPr lvl="1"/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Udskrivningsaftaler fra regionerne</a:t>
            </a:r>
          </a:p>
          <a:p>
            <a:pPr lvl="2"/>
            <a:r>
              <a:rPr lang="da-DK" dirty="0">
                <a:solidFill>
                  <a:srgbClr val="00B050"/>
                </a:solidFill>
              </a:rPr>
              <a:t>Med kortere indlæggelser giver det ikke mening altid at sætte kortet i bero</a:t>
            </a:r>
          </a:p>
          <a:p>
            <a:pPr lvl="1"/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Ensartet service fra apotekerne</a:t>
            </a:r>
          </a:p>
          <a:p>
            <a:pPr lvl="2"/>
            <a:r>
              <a:rPr lang="da-DK" dirty="0">
                <a:solidFill>
                  <a:srgbClr val="00B050"/>
                </a:solidFill>
              </a:rPr>
              <a:t>Kan der laves nationale aftaler omkring akutruller og tidsfrist for ændringer i ordinær rulle?</a:t>
            </a:r>
          </a:p>
          <a:p>
            <a:pPr lvl="1"/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Vejledninger fra Styrelsen for Patientsikkerhed</a:t>
            </a:r>
          </a:p>
          <a:p>
            <a:pPr lvl="2"/>
            <a:r>
              <a:rPr lang="da-DK" dirty="0">
                <a:solidFill>
                  <a:srgbClr val="00B050"/>
                </a:solidFill>
              </a:rPr>
              <a:t>Kontrol af dosisrullerne</a:t>
            </a:r>
          </a:p>
          <a:p>
            <a:pPr lvl="2"/>
            <a:r>
              <a:rPr lang="da-DK" dirty="0">
                <a:solidFill>
                  <a:srgbClr val="00B050"/>
                </a:solidFill>
              </a:rPr>
              <a:t>Fjerne piller fra dosisruller ved sikker identifikation</a:t>
            </a:r>
          </a:p>
          <a:p>
            <a:pPr lvl="1"/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Statistik</a:t>
            </a:r>
          </a:p>
          <a:p>
            <a:pPr lvl="2"/>
            <a:r>
              <a:rPr lang="da-DK" dirty="0">
                <a:solidFill>
                  <a:srgbClr val="00B050"/>
                </a:solidFill>
              </a:rPr>
              <a:t>Til at kunne følge udviklingen</a:t>
            </a:r>
          </a:p>
        </p:txBody>
      </p:sp>
    </p:spTree>
    <p:extLst>
      <p:ext uri="{BB962C8B-B14F-4D97-AF65-F5344CB8AC3E}">
        <p14:creationId xmlns:p14="http://schemas.microsoft.com/office/powerpoint/2010/main" val="366481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6C6B6-CB34-F7B1-DB84-6AE4E32D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08245"/>
            <a:ext cx="11040000" cy="600000"/>
          </a:xfrm>
        </p:spPr>
        <p:txBody>
          <a:bodyPr/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Hvad kan kommunerne allerede nu gå i gang med?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54FDE7E-7EB4-F1F9-3EB2-8AAFC46713D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D6EA9-0E38-457C-9F54-A8B38EA13AB1}" type="datetime1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19-04-2023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EF0B00F-B394-E958-2F84-E45CC30B56F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39DD0-F806-4874-9AB9-E8A8D4F054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7E99D61-D686-8013-A65D-5B4C40369F9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Det er vigtigt, at kommunerne afsætter de </a:t>
            </a:r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nødvendige ressourcer </a:t>
            </a:r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for at få etableret det som et </a:t>
            </a:r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forandringsprojekt</a:t>
            </a:r>
          </a:p>
          <a:p>
            <a:pPr lvl="1"/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Vigtigt at projektet er forankret ledelsesmæssigt!!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Udpege en </a:t>
            </a:r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tovholder</a:t>
            </a:r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 til opgaven i egen kommune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Denne tovholder skal </a:t>
            </a:r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indmeldes </a:t>
            </a:r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til MedCom, Iben Søgaard, </a:t>
            </a:r>
            <a:r>
              <a:rPr lang="da-DK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ibs@medcom.dk</a:t>
            </a:r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Tovholderen skal (evt. i samarbejde med ledelsen) planlægge, hvordan man ønsker at gribe opgaven an i egen kommune</a:t>
            </a:r>
          </a:p>
          <a:p>
            <a:pPr lvl="1"/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Hvem skal udvælge egnede borgere?</a:t>
            </a:r>
          </a:p>
          <a:p>
            <a:pPr lvl="2"/>
            <a:r>
              <a:rPr lang="da-DK" dirty="0">
                <a:solidFill>
                  <a:schemeClr val="accent4">
                    <a:lumMod val="75000"/>
                  </a:schemeClr>
                </a:solidFill>
              </a:rPr>
              <a:t>Analysen peger på, at det skal holdes på så få hænder som muligt</a:t>
            </a:r>
          </a:p>
          <a:p>
            <a:pPr lvl="2"/>
            <a:r>
              <a:rPr lang="da-DK" dirty="0">
                <a:solidFill>
                  <a:schemeClr val="accent4">
                    <a:lumMod val="75000"/>
                  </a:schemeClr>
                </a:solidFill>
              </a:rPr>
              <a:t>Faste procedurer for, hvordan man hele tiden får nye borgere på dosispakket medicin. Det er IKKE en opgave der går væk, der skal hele tiden være fuld fokus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Der skal etableres et godt </a:t>
            </a:r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samarbejde med almen praksis</a:t>
            </a:r>
          </a:p>
        </p:txBody>
      </p:sp>
    </p:spTree>
    <p:extLst>
      <p:ext uri="{BB962C8B-B14F-4D97-AF65-F5344CB8AC3E}">
        <p14:creationId xmlns:p14="http://schemas.microsoft.com/office/powerpoint/2010/main" val="2757975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F8A99-F840-8371-3CA7-D40751AA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Opsummering</a:t>
            </a:r>
            <a:r>
              <a:rPr lang="da-DK" dirty="0"/>
              <a:t>	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1D85B7C-8201-ABCA-3CBA-80F8296634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D6EA9-0E38-457C-9F54-A8B38EA13AB1}" type="datetime1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19-04-2023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8D9ABF5-F681-459D-3C4C-B468C5BD2D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39DD0-F806-4874-9AB9-E8A8D4F054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AEB6D70-784E-8B52-6F4A-5BB8798FEA3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703268"/>
            <a:ext cx="11040000" cy="456000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De 4 forbedringstiltag skal udvikles i lægepraksissystemerne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Nedsat en Programstyregruppe</a:t>
            </a:r>
            <a:endParaRPr lang="da-DK" dirty="0">
              <a:solidFill>
                <a:srgbClr val="00B050"/>
              </a:solidFill>
            </a:endParaRPr>
          </a:p>
          <a:p>
            <a:pPr lvl="1"/>
            <a:r>
              <a:rPr lang="da-DK" dirty="0">
                <a:solidFill>
                  <a:srgbClr val="00B050"/>
                </a:solidFill>
              </a:rPr>
              <a:t>Gruppen har første møde den 27. februar 2023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Nedsat en arbejdsgruppe omkring planlægning af undervisning for almen praksis</a:t>
            </a:r>
          </a:p>
          <a:p>
            <a:pPr lvl="1"/>
            <a:r>
              <a:rPr lang="da-DK" dirty="0">
                <a:solidFill>
                  <a:srgbClr val="00B050"/>
                </a:solidFill>
              </a:rPr>
              <a:t>Gruppen afholder første møde den 23. marts 2023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Udestår nedsættelse af arbejdsgruppe omkring uddannelse i kommuner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Udestår nedsættelse af arbejdsgruppe for det tværsektorielle samarbejde</a:t>
            </a: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MedCom går i gang med at indsamle </a:t>
            </a:r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kontaktpersoner for alle 98 kommuner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0584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39B00-89C4-246F-C487-7A21B1D4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Kontaktpersoner i MedCom	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6284FE2-5384-A9A5-FF1C-81940ECD2D4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D6EA9-0E38-457C-9F54-A8B38EA13AB1}" type="datetime1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19-04-2023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3A01A81-9AA4-F247-C898-7FE0929799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39DD0-F806-4874-9AB9-E8A8D4F054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Tabel 17">
            <a:extLst>
              <a:ext uri="{FF2B5EF4-FFF2-40B4-BE49-F238E27FC236}">
                <a16:creationId xmlns:a16="http://schemas.microsoft.com/office/drawing/2014/main" id="{6557E9D5-FCCB-107A-8429-708B1BFB7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7539"/>
              </p:ext>
            </p:extLst>
          </p:nvPr>
        </p:nvGraphicFramePr>
        <p:xfrm>
          <a:off x="757383" y="4953462"/>
          <a:ext cx="89869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4">
                  <a:extLst>
                    <a:ext uri="{9D8B030D-6E8A-4147-A177-3AD203B41FA5}">
                      <a16:colId xmlns:a16="http://schemas.microsoft.com/office/drawing/2014/main" val="503750657"/>
                    </a:ext>
                  </a:extLst>
                </a:gridCol>
                <a:gridCol w="3053329">
                  <a:extLst>
                    <a:ext uri="{9D8B030D-6E8A-4147-A177-3AD203B41FA5}">
                      <a16:colId xmlns:a16="http://schemas.microsoft.com/office/drawing/2014/main" val="3714036164"/>
                    </a:ext>
                  </a:extLst>
                </a:gridCol>
                <a:gridCol w="3053329">
                  <a:extLst>
                    <a:ext uri="{9D8B030D-6E8A-4147-A177-3AD203B41FA5}">
                      <a16:colId xmlns:a16="http://schemas.microsoft.com/office/drawing/2014/main" val="3791263853"/>
                    </a:ext>
                  </a:extLst>
                </a:gridCol>
              </a:tblGrid>
              <a:tr h="404708"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>
                          <a:solidFill>
                            <a:schemeClr val="accent1"/>
                          </a:solidFill>
                        </a:rPr>
                        <a:t>Karina Hasager Hedevang</a:t>
                      </a:r>
                    </a:p>
                    <a:p>
                      <a:pPr algn="ctr"/>
                      <a:r>
                        <a:rPr lang="da-DK" sz="1800" b="0" dirty="0">
                          <a:solidFill>
                            <a:schemeClr val="accent1"/>
                          </a:solidFill>
                        </a:rPr>
                        <a:t>Kommuneteam</a:t>
                      </a:r>
                    </a:p>
                    <a:p>
                      <a:pPr algn="ctr"/>
                      <a:r>
                        <a:rPr lang="da-DK" sz="1800" b="0" dirty="0">
                          <a:solidFill>
                            <a:schemeClr val="accent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khs@medcom.dk</a:t>
                      </a:r>
                      <a:endParaRPr lang="da-DK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21706" marR="121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>
                          <a:solidFill>
                            <a:schemeClr val="accent1"/>
                          </a:solidFill>
                        </a:rPr>
                        <a:t>Iben Søgaard</a:t>
                      </a:r>
                    </a:p>
                    <a:p>
                      <a:pPr algn="ctr"/>
                      <a:r>
                        <a:rPr lang="da-DK" sz="1800" b="0" dirty="0">
                          <a:solidFill>
                            <a:schemeClr val="accent1"/>
                          </a:solidFill>
                        </a:rPr>
                        <a:t>Kommuneteam</a:t>
                      </a:r>
                    </a:p>
                    <a:p>
                      <a:pPr algn="ctr"/>
                      <a:r>
                        <a:rPr lang="da-DK" sz="1800" b="0" dirty="0">
                          <a:solidFill>
                            <a:schemeClr val="accent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ibs@medcom.dk</a:t>
                      </a:r>
                      <a:endParaRPr lang="da-DK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21706" marR="121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>
                          <a:solidFill>
                            <a:schemeClr val="accent1"/>
                          </a:solidFill>
                        </a:rPr>
                        <a:t>Heidi Skram</a:t>
                      </a:r>
                    </a:p>
                    <a:p>
                      <a:pPr algn="ctr"/>
                      <a:r>
                        <a:rPr lang="da-DK" sz="1800" b="0" dirty="0">
                          <a:solidFill>
                            <a:schemeClr val="accent1"/>
                          </a:solidFill>
                        </a:rPr>
                        <a:t>Praksis/Lab.team</a:t>
                      </a:r>
                    </a:p>
                    <a:p>
                      <a:pPr algn="ctr"/>
                      <a:r>
                        <a:rPr lang="da-DK" sz="1800" b="0" dirty="0">
                          <a:solidFill>
                            <a:schemeClr val="accent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hes@medcom.dk</a:t>
                      </a:r>
                      <a:endParaRPr lang="da-DK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21706" marR="121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16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121706" marR="121706"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121706" marR="121706"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121706" marR="121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912230"/>
                  </a:ext>
                </a:extLst>
              </a:tr>
            </a:tbl>
          </a:graphicData>
        </a:graphic>
      </p:graphicFrame>
      <p:pic>
        <p:nvPicPr>
          <p:cNvPr id="11" name="Billede 10" descr="Et billede, der indeholder person, mand&#10;&#10;Automatisk genereret beskrivelse">
            <a:extLst>
              <a:ext uri="{FF2B5EF4-FFF2-40B4-BE49-F238E27FC236}">
                <a16:creationId xmlns:a16="http://schemas.microsoft.com/office/drawing/2014/main" id="{97ECDF8E-9A6E-05A7-7620-EA47D89F2A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8816" r="8870" b="12486"/>
          <a:stretch/>
        </p:blipFill>
        <p:spPr>
          <a:xfrm>
            <a:off x="4149467" y="1827478"/>
            <a:ext cx="2111399" cy="2941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Billede 12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02FD3BB9-0B21-6079-A914-889F29B677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/>
          <a:stretch/>
        </p:blipFill>
        <p:spPr>
          <a:xfrm>
            <a:off x="1121892" y="1827478"/>
            <a:ext cx="2216451" cy="2941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Billede 14" descr="Et billede, der indeholder person, væg, mand, smilende&#10;&#10;Automatisk genereret beskrivelse">
            <a:extLst>
              <a:ext uri="{FF2B5EF4-FFF2-40B4-BE49-F238E27FC236}">
                <a16:creationId xmlns:a16="http://schemas.microsoft.com/office/drawing/2014/main" id="{774D4EED-647D-CEF9-C3F5-4F671D731B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5"/>
          <a:stretch/>
        </p:blipFill>
        <p:spPr>
          <a:xfrm>
            <a:off x="7126165" y="1799770"/>
            <a:ext cx="2036307" cy="2971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358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82A8D552-5EA1-49F3-A575-19458814D3C6}"/>
              </a:ext>
            </a:extLst>
          </p:cNvPr>
          <p:cNvSpPr txBox="1"/>
          <p:nvPr/>
        </p:nvSpPr>
        <p:spPr>
          <a:xfrm>
            <a:off x="1703511" y="764705"/>
            <a:ext cx="8606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400" b="0" i="0" u="none" strike="noStrike" kern="1200" cap="none" spc="0" normalizeH="0" baseline="0" noProof="0" dirty="0">
                <a:ln>
                  <a:noFill/>
                </a:ln>
                <a:solidFill>
                  <a:srgbClr val="373D43"/>
                </a:solidFill>
                <a:effectLst/>
                <a:uLnTx/>
                <a:uFillTx/>
                <a:latin typeface="KL ID00 Sans"/>
                <a:ea typeface="+mn-ea"/>
                <a:cs typeface="+mn-cs"/>
              </a:rPr>
              <a:t>PLO bakker op om dosispakket medicin</a:t>
            </a:r>
            <a:endParaRPr kumimoji="0" lang="da-DK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0D0C402-6CDE-430D-B90D-2A794ED3BD99}"/>
              </a:ext>
            </a:extLst>
          </p:cNvPr>
          <p:cNvSpPr txBox="1"/>
          <p:nvPr/>
        </p:nvSpPr>
        <p:spPr>
          <a:xfrm>
            <a:off x="2423592" y="4149080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Webinar den 9.feb.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v/ Lise Høyer, praktiserende læge, Århus og medlem af PLO’s bestyrelse</a:t>
            </a:r>
          </a:p>
        </p:txBody>
      </p:sp>
    </p:spTree>
    <p:extLst>
      <p:ext uri="{BB962C8B-B14F-4D97-AF65-F5344CB8AC3E}">
        <p14:creationId xmlns:p14="http://schemas.microsoft.com/office/powerpoint/2010/main" val="597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B1568F-B086-4FCE-AB84-1B3694FCE1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923" y="821635"/>
            <a:ext cx="10666333" cy="441922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da-DK" sz="2400" dirty="0">
                <a:cs typeface="Arial" panose="020B0604020202020204" pitchFamily="34" charset="0"/>
              </a:rPr>
              <a:t>PLO mener vi står med en god og balanceret analyse, som peger fremad mod et bedre samarbejde mellem læger, kommune, sygehuse og apoteker. </a:t>
            </a:r>
          </a:p>
          <a:p>
            <a:endParaRPr lang="da-DK" sz="2400" dirty="0"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da-DK" sz="2400" dirty="0">
                <a:cs typeface="Arial" panose="020B0604020202020204" pitchFamily="34" charset="0"/>
              </a:rPr>
              <a:t>På kort sigt kan vi sammen øge brugen af dosispakket medicin ved at gøre det </a:t>
            </a:r>
            <a:r>
              <a:rPr lang="da-DK" sz="2400" b="1" dirty="0">
                <a:cs typeface="Arial" panose="020B0604020202020204" pitchFamily="34" charset="0"/>
              </a:rPr>
              <a:t>lettere</a:t>
            </a:r>
            <a:r>
              <a:rPr lang="da-DK" sz="2400" dirty="0">
                <a:cs typeface="Arial" panose="020B0604020202020204" pitchFamily="34" charset="0"/>
              </a:rPr>
              <a:t> at anvende dosispakket medicin og med en permanent aftale. Heri ligger også en klar rollefordeling og anerkendelse af indsatsen fra almen praksis</a:t>
            </a:r>
          </a:p>
          <a:p>
            <a:endParaRPr lang="da-DK" sz="2400" dirty="0"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da-DK" sz="2400" dirty="0">
                <a:cs typeface="Arial" panose="020B0604020202020204" pitchFamily="34" charset="0"/>
              </a:rPr>
              <a:t>På langt sigt vil vi gerne se på om ændringer i FMK og lovgivningen kan få apotekerne til at løse en større opgave med dosispakket medicin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da-DK" sz="2400" dirty="0"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da-DK" sz="2400" dirty="0">
                <a:cs typeface="Arial" panose="020B0604020202020204" pitchFamily="34" charset="0"/>
              </a:rPr>
              <a:t>PLO mener at dosisdispensering er en god og sikker administrationsform, som er til gavn for de rette patienter, og kan frigive sygeplejerske ressourcer i kommunen.</a:t>
            </a:r>
          </a:p>
          <a:p>
            <a:r>
              <a:rPr lang="da-DK" sz="2400" dirty="0"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66894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86DB6-08F2-BF8D-DAFA-4ECA3378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86" y="476672"/>
            <a:ext cx="7970570" cy="864096"/>
          </a:xfrm>
        </p:spPr>
        <p:txBody>
          <a:bodyPr/>
          <a:lstStyle/>
          <a:p>
            <a:r>
              <a:rPr lang="da-DK" dirty="0"/>
              <a:t>Med en fælles indsats – på den korte bane – bør vi fokusere på 5 forbedringstiltag: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C11794-A8BE-5777-CF48-44DBF6576F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8327" y="1556791"/>
            <a:ext cx="8180042" cy="40042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sz="2400" dirty="0">
                <a:cs typeface="Arial" panose="020B0604020202020204" pitchFamily="34" charset="0"/>
              </a:rPr>
              <a:t>Tekniske forbedringstiltag i de it-systemer vi bruger i almen praksis og i FMK</a:t>
            </a:r>
          </a:p>
          <a:p>
            <a:pPr marL="514350" indent="-514350">
              <a:buFont typeface="+mj-lt"/>
              <a:buAutoNum type="arabicPeriod"/>
            </a:pPr>
            <a:endParaRPr lang="da-DK" sz="24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cs typeface="Arial" panose="020B0604020202020204" pitchFamily="34" charset="0"/>
              </a:rPr>
              <a:t>Undervisning af alle vigtige led i kæden – herunder også vore egne læger </a:t>
            </a:r>
          </a:p>
          <a:p>
            <a:pPr marL="514350" indent="-514350">
              <a:buFont typeface="+mj-lt"/>
              <a:buAutoNum type="arabicPeriod"/>
            </a:pPr>
            <a:endParaRPr lang="da-DK" sz="24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cs typeface="Arial" panose="020B0604020202020204" pitchFamily="34" charset="0"/>
              </a:rPr>
              <a:t>Indkredset målgruppe og klare arbejdsgange, også ved sektorovergange/ambulante forløb.</a:t>
            </a:r>
          </a:p>
          <a:p>
            <a:pPr marL="514350" indent="-514350">
              <a:buFont typeface="+mj-lt"/>
              <a:buAutoNum type="arabicPeriod"/>
            </a:pPr>
            <a:endParaRPr lang="da-DK" sz="24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cs typeface="Arial" panose="020B0604020202020204" pitchFamily="34" charset="0"/>
              </a:rPr>
              <a:t>Samarbejdsaftale med apotekerne</a:t>
            </a:r>
          </a:p>
          <a:p>
            <a:pPr marL="514350" indent="-514350">
              <a:buFont typeface="+mj-lt"/>
              <a:buAutoNum type="arabicPeriod"/>
            </a:pPr>
            <a:endParaRPr lang="da-DK" sz="24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cs typeface="Arial" panose="020B0604020202020204" pitchFamily="34" charset="0"/>
              </a:rPr>
              <a:t>Sidst med ikke mindst en permanent aftale mellem PLO og regionerne</a:t>
            </a:r>
          </a:p>
          <a:p>
            <a:r>
              <a:rPr lang="da-DK" sz="1400" dirty="0"/>
              <a:t> </a:t>
            </a:r>
          </a:p>
          <a:p>
            <a:r>
              <a:rPr lang="da-DK" sz="1400" dirty="0"/>
              <a:t> </a:t>
            </a:r>
            <a:endParaRPr lang="da-DK" sz="1400" i="1" dirty="0">
              <a:highlight>
                <a:srgbClr val="FFFF00"/>
              </a:highlight>
            </a:endParaRPr>
          </a:p>
          <a:p>
            <a:pPr marL="834390" lvl="1" indent="-285750"/>
            <a:endParaRPr lang="da-DK" sz="1400" b="1" dirty="0"/>
          </a:p>
          <a:p>
            <a:pPr marL="834390" lvl="1" indent="-285750"/>
            <a:endParaRPr lang="da-DK" sz="1400" b="1" dirty="0"/>
          </a:p>
          <a:p>
            <a:endParaRPr 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4029016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2" y="1021080"/>
            <a:ext cx="10752001" cy="1965401"/>
          </a:xfrm>
        </p:spPr>
        <p:txBody>
          <a:bodyPr>
            <a:normAutofit/>
          </a:bodyPr>
          <a:lstStyle/>
          <a:p>
            <a:r>
              <a:rPr lang="da-DK" sz="4400" dirty="0"/>
              <a:t>Oplæg på webinar om dosispakket medicin 9. februar 2023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3F38AC75-96C7-472C-BFF8-F3496F9CE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3999" y="5327668"/>
            <a:ext cx="4097591" cy="745962"/>
          </a:xfrm>
        </p:spPr>
        <p:txBody>
          <a:bodyPr>
            <a:normAutofit fontScale="92500" lnSpcReduction="10000"/>
          </a:bodyPr>
          <a:lstStyle/>
          <a:p>
            <a:r>
              <a:rPr lang="da-DK" sz="1400" dirty="0"/>
              <a:t>Afdelingsleder Stine Mieth Waldorff</a:t>
            </a:r>
            <a:br>
              <a:rPr lang="da-DK" sz="1400" dirty="0"/>
            </a:br>
            <a:r>
              <a:rPr lang="da-DK" sz="1400" dirty="0"/>
              <a:t>Sundheds- og Omsorgsforvaltningen, Københavns Kommune og specialkonsulent Anne-Mette Andgren, Bispebjerg og Frederiksberg Hospital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9. Februar 2023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9C7BE3-381B-40F9-B851-21EBCECEBB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EA4C2DD-6C94-4BC0-9DD1-7795260DE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KBH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1947531-CD73-69D0-E7EB-EAA5531554E2}"/>
              </a:ext>
            </a:extLst>
          </p:cNvPr>
          <p:cNvSpPr/>
          <p:nvPr/>
        </p:nvSpPr>
        <p:spPr>
          <a:xfrm>
            <a:off x="9859108" y="4923693"/>
            <a:ext cx="1840523" cy="139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243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for dosisindsats i Sundhedsklynge Byen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Faglig sundhedsklynge Byen besluttede på møde den 5. december at nedsætte arbejdsgruppe</a:t>
            </a:r>
          </a:p>
          <a:p>
            <a:r>
              <a:rPr lang="da-DK" dirty="0"/>
              <a:t>Arbejdsgruppens opdrag var at udarbejde indsatser på den korte og lange bane inden for de eksisterende rammer</a:t>
            </a:r>
          </a:p>
        </p:txBody>
      </p:sp>
    </p:spTree>
    <p:extLst>
      <p:ext uri="{BB962C8B-B14F-4D97-AF65-F5344CB8AC3E}">
        <p14:creationId xmlns:p14="http://schemas.microsoft.com/office/powerpoint/2010/main" val="73505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Dosispakket Medicin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webinar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0902" y="2524882"/>
            <a:ext cx="9123364" cy="1411200"/>
          </a:xfrm>
        </p:spPr>
        <p:txBody>
          <a:bodyPr/>
          <a:lstStyle/>
          <a:p>
            <a:r>
              <a:rPr lang="da-DK" dirty="0"/>
              <a:t>Velkomst og introduktion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978270" y="3936082"/>
            <a:ext cx="9123363" cy="648000"/>
          </a:xfrm>
        </p:spPr>
        <p:txBody>
          <a:bodyPr/>
          <a:lstStyle/>
          <a:p>
            <a:r>
              <a:rPr lang="da-DK" dirty="0"/>
              <a:t>Nanna Skovgaard, Sundhed og Ældre i KL </a:t>
            </a:r>
          </a:p>
          <a:p>
            <a:r>
              <a:rPr lang="da-DK" dirty="0"/>
              <a:t>Webinar om dosispakket medicin, torsdag den 9. februar 2023</a:t>
            </a:r>
          </a:p>
        </p:txBody>
      </p:sp>
    </p:spTree>
    <p:extLst>
      <p:ext uri="{BB962C8B-B14F-4D97-AF65-F5344CB8AC3E}">
        <p14:creationId xmlns:p14="http://schemas.microsoft.com/office/powerpoint/2010/main" val="2022826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Spor 1 – understøttelse af aktører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Arbejdsgruppen foreslår følgende indsatser:</a:t>
            </a:r>
          </a:p>
          <a:p>
            <a:pPr lvl="1"/>
            <a:r>
              <a:rPr lang="da-DK" dirty="0"/>
              <a:t>Undervisning af praktiserende læger og praksispersonale</a:t>
            </a:r>
          </a:p>
          <a:p>
            <a:pPr lvl="2"/>
            <a:r>
              <a:rPr lang="da-DK" dirty="0"/>
              <a:t>Udarbejdelse af undervisningsmateriale ud fra lægesystemer</a:t>
            </a:r>
          </a:p>
          <a:p>
            <a:pPr lvl="2"/>
            <a:r>
              <a:rPr lang="da-DK" dirty="0"/>
              <a:t>Sidemandsoplæring ude i praksis</a:t>
            </a:r>
          </a:p>
          <a:p>
            <a:pPr lvl="2"/>
            <a:r>
              <a:rPr lang="da-DK" dirty="0"/>
              <a:t>Praksisbesøg hos superbrugere</a:t>
            </a:r>
          </a:p>
          <a:p>
            <a:pPr lvl="1"/>
            <a:r>
              <a:rPr lang="da-DK" dirty="0"/>
              <a:t>Undervisning af læger på hospitalsafdelinger med mange borgere på dosisdispenseret medicin</a:t>
            </a:r>
          </a:p>
          <a:p>
            <a:pPr lvl="1"/>
            <a:r>
              <a:rPr lang="da-DK" dirty="0"/>
              <a:t>Anvendelse af kvalitetsklynger og KIAPS klyngemateriale</a:t>
            </a:r>
          </a:p>
          <a:p>
            <a:pPr lvl="1"/>
            <a:r>
              <a:rPr lang="da-DK" dirty="0"/>
              <a:t>Etablering af hotline</a:t>
            </a:r>
          </a:p>
          <a:p>
            <a:pPr lvl="1"/>
            <a:r>
              <a:rPr lang="da-DK" dirty="0"/>
              <a:t>Fokus på plejehjemslæger som ambassadører/foregangspersoner</a:t>
            </a:r>
          </a:p>
          <a:p>
            <a:pPr lvl="1"/>
            <a:r>
              <a:rPr lang="da-DK" dirty="0"/>
              <a:t>Kommunikation: udarbejdelse af informationsmateriale -Myter skal aflives!</a:t>
            </a:r>
          </a:p>
        </p:txBody>
      </p:sp>
    </p:spTree>
    <p:extLst>
      <p:ext uri="{BB962C8B-B14F-4D97-AF65-F5344CB8AC3E}">
        <p14:creationId xmlns:p14="http://schemas.microsoft.com/office/powerpoint/2010/main" val="1048515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765D9-E68E-7C21-42B2-BF8BCF31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Spor 2 – afprøvning af nye arbejdsgange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AE0878-AA5F-44D0-E8FC-C4B6B676F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Arbejdsgruppen foreslår følgende indsatser:</a:t>
            </a:r>
          </a:p>
          <a:p>
            <a:pPr lvl="1"/>
            <a:r>
              <a:rPr lang="da-DK" dirty="0"/>
              <a:t>Arbejdsgruppen skal ud og se hinandens medicinsystemer og arbejdsgange på tværs af sektorer</a:t>
            </a:r>
          </a:p>
          <a:p>
            <a:pPr lvl="1"/>
            <a:r>
              <a:rPr lang="da-DK" dirty="0"/>
              <a:t>Afprøve nye arbejdsgange på afdelinger med mange borgere på dosisdispenseret medicin såsom:</a:t>
            </a:r>
          </a:p>
          <a:p>
            <a:pPr lvl="2"/>
            <a:r>
              <a:rPr lang="da-DK" dirty="0"/>
              <a:t>Nyt flow hvor borgerne medbringer dosisdispenseret medicin </a:t>
            </a:r>
            <a:r>
              <a:rPr lang="da-DK" u="sng" dirty="0"/>
              <a:t>ved indlæggelse</a:t>
            </a:r>
          </a:p>
          <a:p>
            <a:pPr lvl="2"/>
            <a:r>
              <a:rPr lang="da-DK" dirty="0"/>
              <a:t>at patienten </a:t>
            </a:r>
            <a:r>
              <a:rPr lang="da-DK" u="sng" dirty="0"/>
              <a:t>under indlæggelse</a:t>
            </a:r>
            <a:r>
              <a:rPr lang="da-DK" dirty="0"/>
              <a:t> og ved ambulatorie besøg ikke tages af dosisdispenseret medicin, hvis det kan undgås – bl.a. for at undgå medicinspild</a:t>
            </a:r>
          </a:p>
          <a:p>
            <a:pPr lvl="2"/>
            <a:r>
              <a:rPr lang="da-DK" dirty="0"/>
              <a:t>Anvendelse af epikriser/korrespondancemeddelelser til egen læge ift. opstart af dosisdispenseret medicin </a:t>
            </a:r>
            <a:r>
              <a:rPr lang="da-DK" u="sng" dirty="0"/>
              <a:t>ved udskrivelse,</a:t>
            </a:r>
            <a:r>
              <a:rPr lang="da-DK" dirty="0"/>
              <a:t> som egen læge skal håndtere</a:t>
            </a:r>
          </a:p>
          <a:p>
            <a:pPr lvl="1"/>
            <a:r>
              <a:rPr lang="da-DK" dirty="0"/>
              <a:t>Gennemgang af tværregional VIP-vejledning</a:t>
            </a:r>
          </a:p>
          <a:p>
            <a:pPr lvl="1"/>
            <a:r>
              <a:rPr lang="da-DK" dirty="0"/>
              <a:t>Forenkle arbejdsgangene omkring dosisdispensering i Sundhedsplatform</a:t>
            </a:r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036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E2FE8-C838-2DF2-6DE9-5C4CD747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Arbejdet herfra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485AE1-9FCF-6C82-A3D5-4DC3E0BFE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Nedsat en tværsektoriel arbejdsgruppe med hospital, kommuner, PLO-H og Apotekerforeningen.</a:t>
            </a:r>
            <a:br>
              <a:rPr lang="da-DK" dirty="0"/>
            </a:br>
            <a:endParaRPr lang="da-DK" dirty="0"/>
          </a:p>
          <a:p>
            <a:r>
              <a:rPr lang="da-DK" dirty="0"/>
              <a:t>Vi anbefaler fælles kompetenceudvikling med henblik på at kende hinandens arbejdsgange og udfordringer.</a:t>
            </a:r>
          </a:p>
          <a:p>
            <a:endParaRPr lang="da-DK" dirty="0"/>
          </a:p>
          <a:p>
            <a:r>
              <a:rPr lang="da-DK" dirty="0"/>
              <a:t>Det er en vedvarende indsats – der er højt personaleflow i sektorerne</a:t>
            </a:r>
          </a:p>
        </p:txBody>
      </p:sp>
    </p:spTree>
    <p:extLst>
      <p:ext uri="{BB962C8B-B14F-4D97-AF65-F5344CB8AC3E}">
        <p14:creationId xmlns:p14="http://schemas.microsoft.com/office/powerpoint/2010/main" val="3304476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Dosispakket Medicin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webinar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Tak for i dag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sz="2000" dirty="0"/>
              <a:t>Slides og link til film  af webinaret udsendes til  alle deltagere</a:t>
            </a:r>
          </a:p>
        </p:txBody>
      </p:sp>
    </p:spTree>
    <p:extLst>
      <p:ext uri="{BB962C8B-B14F-4D97-AF65-F5344CB8AC3E}">
        <p14:creationId xmlns:p14="http://schemas.microsoft.com/office/powerpoint/2010/main" val="211192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F49B461-F578-8EBB-40E1-E63638396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3" r="41" b="23687"/>
          <a:stretch/>
        </p:blipFill>
        <p:spPr>
          <a:xfrm>
            <a:off x="0" y="1515650"/>
            <a:ext cx="12192000" cy="4480714"/>
          </a:xfrm>
          <a:prstGeom prst="rect">
            <a:avLst/>
          </a:prstGeom>
        </p:spPr>
      </p:pic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6C22C484-6B18-34D4-6409-8B221A9DF074}"/>
              </a:ext>
            </a:extLst>
          </p:cNvPr>
          <p:cNvSpPr txBox="1">
            <a:spLocks/>
          </p:cNvSpPr>
          <p:nvPr/>
        </p:nvSpPr>
        <p:spPr>
          <a:xfrm>
            <a:off x="1404932" y="3408653"/>
            <a:ext cx="4328828" cy="398634"/>
          </a:xfrm>
          <a:prstGeom prst="rect">
            <a:avLst/>
          </a:prstGeom>
        </p:spPr>
        <p:txBody>
          <a:bodyPr/>
          <a:lstStyle>
            <a:lvl1pPr marL="0" indent="0" algn="l" defTabSz="742950" rtl="0" eaLnBrk="1" latinLnBrk="0" hangingPunct="1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788" b="0" i="1" kern="1200">
                <a:solidFill>
                  <a:schemeClr val="bg2"/>
                </a:solidFill>
                <a:latin typeface="IBM Plex Serif ExtraLight" panose="02060303050406000203" pitchFamily="18" charset="77"/>
                <a:ea typeface="+mn-ea"/>
                <a:cs typeface="+mn-cs"/>
                <a:sym typeface="Wingdings" pitchFamily="2" charset="2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 SemiBold" panose="020B0604020202020204" charset="0"/>
                <a:ea typeface="+mn-ea"/>
                <a:cs typeface="+mn-cs"/>
                <a:sym typeface="Wingdings" pitchFamily="2" charset="2"/>
              </a:rPr>
              <a:t>December 2022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C088D47-39BE-F0F3-22D3-6008B2E8772E}"/>
              </a:ext>
            </a:extLst>
          </p:cNvPr>
          <p:cNvSpPr/>
          <p:nvPr/>
        </p:nvSpPr>
        <p:spPr>
          <a:xfrm>
            <a:off x="1031070" y="5999239"/>
            <a:ext cx="421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E888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Foto af Rune Pedersen stillet til rådighed af Danmarks Apotekerforening.</a:t>
            </a: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4E8887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1491AC20-B4FB-8F42-8C47-B655918E8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2406" y="1100503"/>
            <a:ext cx="7308000" cy="3096000"/>
          </a:xfrm>
          <a:solidFill>
            <a:srgbClr val="2B4949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493D8FF-2A52-5D49-B142-362BCAD6A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932" y="3600000"/>
            <a:ext cx="5472000" cy="398634"/>
          </a:xfrm>
        </p:spPr>
        <p:txBody>
          <a:bodyPr/>
          <a:lstStyle/>
          <a:p>
            <a:r>
              <a:rPr lang="da-DK" sz="2400" i="0" dirty="0">
                <a:latin typeface="Arial Narrow" panose="020B0606020202030204" pitchFamily="34" charset="0"/>
              </a:rPr>
              <a:t>Ved Malene Højsted Kristensen, MUUSMANN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C3878F3-0C7D-AE4F-9A7B-6A85411C83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4931" y="1658779"/>
            <a:ext cx="7020000" cy="1584000"/>
          </a:xfrm>
        </p:spPr>
        <p:txBody>
          <a:bodyPr/>
          <a:lstStyle/>
          <a:p>
            <a:endParaRPr lang="da-DK" sz="1400" dirty="0">
              <a:latin typeface="Arial Narrow" panose="020B0606020202030204" pitchFamily="34" charset="0"/>
            </a:endParaRPr>
          </a:p>
          <a:p>
            <a:r>
              <a:rPr lang="da-DK" sz="4000" dirty="0">
                <a:latin typeface="Arial Narrow" panose="020B0606020202030204" pitchFamily="34" charset="0"/>
              </a:rPr>
              <a:t>Dosispakket medicin – en analyse</a:t>
            </a:r>
          </a:p>
          <a:p>
            <a:pPr>
              <a:spcBef>
                <a:spcPts val="2400"/>
              </a:spcBef>
            </a:pPr>
            <a:r>
              <a:rPr lang="da-DK" sz="2800" dirty="0">
                <a:latin typeface="Arial Narrow" panose="020B0606020202030204" pitchFamily="34" charset="0"/>
              </a:rPr>
              <a:t>Webinar, KL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5CA6915-DD73-4FF0-B4BD-F686DF2F2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503" y="1095343"/>
            <a:ext cx="2417176" cy="3096000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BF82A22D-A0FF-58DE-DB06-1FBA23EFA331}"/>
              </a:ext>
            </a:extLst>
          </p:cNvPr>
          <p:cNvSpPr txBox="1">
            <a:spLocks/>
          </p:cNvSpPr>
          <p:nvPr/>
        </p:nvSpPr>
        <p:spPr>
          <a:xfrm>
            <a:off x="1378111" y="1125229"/>
            <a:ext cx="4328828" cy="3986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1" kern="1200">
                <a:solidFill>
                  <a:schemeClr val="bg2"/>
                </a:solidFill>
                <a:latin typeface="IBM Plex Serif ExtraLight" panose="02060303050406000203" pitchFamily="18" charset="77"/>
                <a:ea typeface="+mn-ea"/>
                <a:cs typeface="+mn-cs"/>
                <a:sym typeface="Wingdings" pitchFamily="2" charset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itchFamily="2" charset="2"/>
              </a:rPr>
              <a:t>9. februar 2023</a:t>
            </a:r>
          </a:p>
        </p:txBody>
      </p:sp>
    </p:spTree>
    <p:extLst>
      <p:ext uri="{BB962C8B-B14F-4D97-AF65-F5344CB8AC3E}">
        <p14:creationId xmlns:p14="http://schemas.microsoft.com/office/powerpoint/2010/main" val="63638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413C7DA-C891-3F1D-1E6C-A72F80A9A7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360000"/>
            <a:ext cx="6264425" cy="1275865"/>
          </a:xfrm>
        </p:spPr>
        <p:txBody>
          <a:bodyPr/>
          <a:lstStyle/>
          <a:p>
            <a:r>
              <a:rPr lang="da-DK" sz="2800" dirty="0">
                <a:latin typeface="Arial Narrow" panose="020B0606020202030204" pitchFamily="34" charset="0"/>
              </a:rPr>
              <a:t>Hvad er konklusionen på analysen</a:t>
            </a:r>
            <a:r>
              <a:rPr lang="da-DK" sz="32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330607-1577-2E44-B0E7-83A7DF808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1800000"/>
            <a:ext cx="6264426" cy="378000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600 (900) sundhedsfaglige årsværk kan frigives i kommunerne (alene for borgere, der bor i plejebolig/centre eller modtager hjemme- og sygepleje i eget hjem).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Samfundsmæssig fordelagtig løsning – inkl. afledte effekter.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Stor variation på tværs af kommuner i brugen af dosispakket medicin.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Ingen snuptagsløsninger, der kan afløse de indbyrdes afhængigheder mellem aktørerne.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B9F4E3F-CB45-EF5A-8FDA-44FF223225E6}"/>
              </a:ext>
            </a:extLst>
          </p:cNvPr>
          <p:cNvSpPr/>
          <p:nvPr/>
        </p:nvSpPr>
        <p:spPr>
          <a:xfrm>
            <a:off x="7252447" y="0"/>
            <a:ext cx="4939553" cy="6858000"/>
          </a:xfrm>
          <a:prstGeom prst="rect">
            <a:avLst/>
          </a:prstGeom>
          <a:solidFill>
            <a:srgbClr val="2B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12BCDA-F9C8-AB6B-A658-58D7BCD1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275" y="308172"/>
            <a:ext cx="4068278" cy="58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7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B21C0E84-395C-41D0-8312-682265D4E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360000"/>
            <a:ext cx="6319085" cy="504000"/>
          </a:xfrm>
        </p:spPr>
        <p:txBody>
          <a:bodyPr/>
          <a:lstStyle/>
          <a:p>
            <a:r>
              <a:rPr lang="da-DK" sz="2800" dirty="0">
                <a:latin typeface="Arial Narrow" panose="020B0606020202030204" pitchFamily="34" charset="0"/>
              </a:rPr>
              <a:t>Hvorfor er det så svært </a:t>
            </a:r>
            <a:endParaRPr lang="da-DK" sz="2800" dirty="0">
              <a:solidFill>
                <a:srgbClr val="63A9CC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8E80E56-EBAA-12A2-073E-F0320F52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15" y="229221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880D5-3266-8381-5BCD-32D252CE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63" y="4903628"/>
            <a:ext cx="59387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15A585C-10A4-19E2-7DC7-3A0477A1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89" y="2888212"/>
            <a:ext cx="59387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82A39C9D-677B-6DE0-CC26-C8411279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39" y="476497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6D0FC64C-C6BB-F9F3-E2E4-C3C2D829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68" y="499778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1DACECD-CE8E-F30B-28D3-E439279E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20" y="577117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E50723AE-7213-66AA-3C82-51C8BA5BC680}"/>
              </a:ext>
            </a:extLst>
          </p:cNvPr>
          <p:cNvSpPr txBox="1"/>
          <p:nvPr/>
        </p:nvSpPr>
        <p:spPr>
          <a:xfrm>
            <a:off x="1836000" y="2743481"/>
            <a:ext cx="226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84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Almen praksis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7AB4F68-2C50-D444-6652-0DC58A9AB97C}"/>
              </a:ext>
            </a:extLst>
          </p:cNvPr>
          <p:cNvSpPr txBox="1"/>
          <p:nvPr/>
        </p:nvSpPr>
        <p:spPr>
          <a:xfrm>
            <a:off x="1960366" y="4998108"/>
            <a:ext cx="1586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84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Hospital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24C5ECF6-5E73-36BA-0ACC-D08DE233B6F3}"/>
              </a:ext>
            </a:extLst>
          </p:cNvPr>
          <p:cNvSpPr txBox="1"/>
          <p:nvPr/>
        </p:nvSpPr>
        <p:spPr>
          <a:xfrm>
            <a:off x="5324301" y="5027780"/>
            <a:ext cx="245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84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Dosispakkende apotek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6B6FC96-1E9C-0C4B-277C-17EB67F3FB5D}"/>
              </a:ext>
            </a:extLst>
          </p:cNvPr>
          <p:cNvSpPr txBox="1"/>
          <p:nvPr/>
        </p:nvSpPr>
        <p:spPr>
          <a:xfrm>
            <a:off x="5425843" y="5839439"/>
            <a:ext cx="2196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84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Udleverende apotek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8210B34-2E5B-4FA5-0C01-8F85680C8848}"/>
              </a:ext>
            </a:extLst>
          </p:cNvPr>
          <p:cNvSpPr txBox="1"/>
          <p:nvPr/>
        </p:nvSpPr>
        <p:spPr>
          <a:xfrm>
            <a:off x="5503114" y="2364125"/>
            <a:ext cx="1717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84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Borger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099AD53F-C6C9-6A50-509E-289610A6B6F2}"/>
              </a:ext>
            </a:extLst>
          </p:cNvPr>
          <p:cNvSpPr txBox="1"/>
          <p:nvPr/>
        </p:nvSpPr>
        <p:spPr>
          <a:xfrm>
            <a:off x="9396875" y="4719844"/>
            <a:ext cx="2129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84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Sygeplejerske/ SOSU</a:t>
            </a: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76566701-9950-0704-677C-838DFA000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39" y="378755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ED11052E-352F-D85D-A8A1-E02A88A8B9BB}"/>
              </a:ext>
            </a:extLst>
          </p:cNvPr>
          <p:cNvSpPr txBox="1"/>
          <p:nvPr/>
        </p:nvSpPr>
        <p:spPr>
          <a:xfrm>
            <a:off x="9705997" y="3965200"/>
            <a:ext cx="151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84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Kommune</a:t>
            </a:r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404B40F8-B177-49D7-7F90-AA2BEC680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63" y="289703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D5D46A4F-15C8-08D6-2BC3-9FB828910C90}"/>
              </a:ext>
            </a:extLst>
          </p:cNvPr>
          <p:cNvSpPr txBox="1"/>
          <p:nvPr/>
        </p:nvSpPr>
        <p:spPr>
          <a:xfrm>
            <a:off x="9046909" y="2850132"/>
            <a:ext cx="2747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84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Leder af sygepleje/plejehjem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3C25DC7-ABAF-35DC-74FB-39AB2508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89" y="4182795"/>
            <a:ext cx="59387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A7487D32-FCAD-2394-7BFC-3F695AA97A7E}"/>
              </a:ext>
            </a:extLst>
          </p:cNvPr>
          <p:cNvSpPr txBox="1"/>
          <p:nvPr/>
        </p:nvSpPr>
        <p:spPr>
          <a:xfrm>
            <a:off x="1830726" y="4239059"/>
            <a:ext cx="173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84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30" name="Rektangel: afrundede hjørner 29">
            <a:extLst>
              <a:ext uri="{FF2B5EF4-FFF2-40B4-BE49-F238E27FC236}">
                <a16:creationId xmlns:a16="http://schemas.microsoft.com/office/drawing/2014/main" id="{9FB720C0-8F19-0219-7604-DB983A6A96AC}"/>
              </a:ext>
            </a:extLst>
          </p:cNvPr>
          <p:cNvSpPr/>
          <p:nvPr/>
        </p:nvSpPr>
        <p:spPr>
          <a:xfrm>
            <a:off x="1375200" y="3976221"/>
            <a:ext cx="2448000" cy="1620000"/>
          </a:xfrm>
          <a:prstGeom prst="roundRect">
            <a:avLst/>
          </a:prstGeom>
          <a:noFill/>
          <a:ln w="25400">
            <a:solidFill>
              <a:srgbClr val="63A9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ktangel: afrundede hjørner 30">
            <a:extLst>
              <a:ext uri="{FF2B5EF4-FFF2-40B4-BE49-F238E27FC236}">
                <a16:creationId xmlns:a16="http://schemas.microsoft.com/office/drawing/2014/main" id="{13F11852-0199-D434-5C6C-E322936FD6A3}"/>
              </a:ext>
            </a:extLst>
          </p:cNvPr>
          <p:cNvSpPr/>
          <p:nvPr/>
        </p:nvSpPr>
        <p:spPr>
          <a:xfrm>
            <a:off x="8352000" y="2697797"/>
            <a:ext cx="3528000" cy="2808000"/>
          </a:xfrm>
          <a:prstGeom prst="roundRect">
            <a:avLst/>
          </a:prstGeom>
          <a:noFill/>
          <a:ln w="25400">
            <a:solidFill>
              <a:srgbClr val="63A9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2" name="Rektangel: afrundede hjørner 31">
            <a:extLst>
              <a:ext uri="{FF2B5EF4-FFF2-40B4-BE49-F238E27FC236}">
                <a16:creationId xmlns:a16="http://schemas.microsoft.com/office/drawing/2014/main" id="{F92455CE-E788-5E12-0CBA-9C38BF10C056}"/>
              </a:ext>
            </a:extLst>
          </p:cNvPr>
          <p:cNvSpPr/>
          <p:nvPr/>
        </p:nvSpPr>
        <p:spPr>
          <a:xfrm>
            <a:off x="4313257" y="4846903"/>
            <a:ext cx="3672000" cy="1620000"/>
          </a:xfrm>
          <a:prstGeom prst="roundRect">
            <a:avLst/>
          </a:prstGeom>
          <a:noFill/>
          <a:ln w="25400">
            <a:solidFill>
              <a:srgbClr val="63A9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ktangel: afrundede hjørner 32">
            <a:extLst>
              <a:ext uri="{FF2B5EF4-FFF2-40B4-BE49-F238E27FC236}">
                <a16:creationId xmlns:a16="http://schemas.microsoft.com/office/drawing/2014/main" id="{C36BE75D-7102-9DB1-4C83-5918E7B1B72A}"/>
              </a:ext>
            </a:extLst>
          </p:cNvPr>
          <p:cNvSpPr/>
          <p:nvPr/>
        </p:nvSpPr>
        <p:spPr>
          <a:xfrm>
            <a:off x="1373239" y="2696959"/>
            <a:ext cx="2448000" cy="895020"/>
          </a:xfrm>
          <a:prstGeom prst="roundRect">
            <a:avLst/>
          </a:prstGeom>
          <a:noFill/>
          <a:ln w="25400">
            <a:solidFill>
              <a:srgbClr val="63A9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ktangel: afrundede hjørner 33">
            <a:extLst>
              <a:ext uri="{FF2B5EF4-FFF2-40B4-BE49-F238E27FC236}">
                <a16:creationId xmlns:a16="http://schemas.microsoft.com/office/drawing/2014/main" id="{D5121FC8-989F-9B0E-5986-7911734B657F}"/>
              </a:ext>
            </a:extLst>
          </p:cNvPr>
          <p:cNvSpPr/>
          <p:nvPr/>
        </p:nvSpPr>
        <p:spPr>
          <a:xfrm>
            <a:off x="5076142" y="2115689"/>
            <a:ext cx="2060819" cy="895020"/>
          </a:xfrm>
          <a:prstGeom prst="roundRect">
            <a:avLst/>
          </a:prstGeom>
          <a:noFill/>
          <a:ln w="25400">
            <a:solidFill>
              <a:srgbClr val="63A9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2" descr="FMK - online recepter og håndkøb - KOEBT integrationsløsning">
            <a:extLst>
              <a:ext uri="{FF2B5EF4-FFF2-40B4-BE49-F238E27FC236}">
                <a16:creationId xmlns:a16="http://schemas.microsoft.com/office/drawing/2014/main" id="{7CAF91FC-EEBC-E80E-0D0A-1C04025C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43" y="3628170"/>
            <a:ext cx="337144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kstfelt 35">
            <a:extLst>
              <a:ext uri="{FF2B5EF4-FFF2-40B4-BE49-F238E27FC236}">
                <a16:creationId xmlns:a16="http://schemas.microsoft.com/office/drawing/2014/main" id="{F2CDBB77-CE12-3546-63C1-1BE37EB88B7A}"/>
              </a:ext>
            </a:extLst>
          </p:cNvPr>
          <p:cNvSpPr txBox="1"/>
          <p:nvPr/>
        </p:nvSpPr>
        <p:spPr>
          <a:xfrm>
            <a:off x="2597239" y="1332753"/>
            <a:ext cx="77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Mange aktører – tværsektorielt samarbejde nødvendigt</a:t>
            </a:r>
          </a:p>
        </p:txBody>
      </p:sp>
    </p:spTree>
    <p:extLst>
      <p:ext uri="{BB962C8B-B14F-4D97-AF65-F5344CB8AC3E}">
        <p14:creationId xmlns:p14="http://schemas.microsoft.com/office/powerpoint/2010/main" val="205644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felt 20">
            <a:extLst>
              <a:ext uri="{FF2B5EF4-FFF2-40B4-BE49-F238E27FC236}">
                <a16:creationId xmlns:a16="http://schemas.microsoft.com/office/drawing/2014/main" id="{84C13E57-02A5-484A-8B35-BA4FC6A25243}"/>
              </a:ext>
            </a:extLst>
          </p:cNvPr>
          <p:cNvSpPr txBox="1"/>
          <p:nvPr/>
        </p:nvSpPr>
        <p:spPr>
          <a:xfrm>
            <a:off x="1601858" y="1485464"/>
            <a:ext cx="44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94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Patientsikkerhed forbedres, hvis DD anvendes rigtigt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6FA59843-85FB-47EA-9B9C-DDF898945A5A}"/>
              </a:ext>
            </a:extLst>
          </p:cNvPr>
          <p:cNvSpPr txBox="1"/>
          <p:nvPr/>
        </p:nvSpPr>
        <p:spPr>
          <a:xfrm>
            <a:off x="1620674" y="3871827"/>
            <a:ext cx="448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94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Mere selvhjulpne og trygge borgere med større frihed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7DC63A0-9CB3-4AB9-B8D9-13239810ECE3}"/>
              </a:ext>
            </a:extLst>
          </p:cNvPr>
          <p:cNvSpPr txBox="1"/>
          <p:nvPr/>
        </p:nvSpPr>
        <p:spPr>
          <a:xfrm>
            <a:off x="1601858" y="2118439"/>
            <a:ext cx="43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Fejl ved dosispakket:2,0 pr. 1.000.000.  Ved manuel dosispakning: 1,8-4,0 pr. 100.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Øget compliance i borgerens medicinindtag.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19271F-8B64-417E-5678-D5049F6E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4" y="156514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ADCA441-78EC-7C2C-7379-429702E9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4" y="393969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91F5732-897A-C39A-F1EE-01DF210E60FD}"/>
              </a:ext>
            </a:extLst>
          </p:cNvPr>
          <p:cNvSpPr txBox="1"/>
          <p:nvPr/>
        </p:nvSpPr>
        <p:spPr>
          <a:xfrm>
            <a:off x="720000" y="360000"/>
            <a:ext cx="9272372" cy="504000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C0D6E1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itchFamily="2" charset="2"/>
              </a:rPr>
              <a:t>Hvorfor er det samfundsøkonomisk en god løsning</a:t>
            </a:r>
          </a:p>
        </p:txBody>
      </p:sp>
      <p:sp>
        <p:nvSpPr>
          <p:cNvPr id="11" name="Pladsholder til tekst 1">
            <a:extLst>
              <a:ext uri="{FF2B5EF4-FFF2-40B4-BE49-F238E27FC236}">
                <a16:creationId xmlns:a16="http://schemas.microsoft.com/office/drawing/2014/main" id="{90E2F4F8-CA4F-C5A1-964C-89E0C0DED77B}"/>
              </a:ext>
            </a:extLst>
          </p:cNvPr>
          <p:cNvSpPr txBox="1">
            <a:spLocks/>
          </p:cNvSpPr>
          <p:nvPr/>
        </p:nvSpPr>
        <p:spPr>
          <a:xfrm>
            <a:off x="6195814" y="1599714"/>
            <a:ext cx="5976000" cy="39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i="0" kern="120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ea typeface="+mn-ea"/>
                <a:cs typeface="+mn-cs"/>
                <a:sym typeface="Wingdings" pitchFamily="2" charset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1" u="none" strike="noStrike" kern="1200" cap="none" spc="0" normalizeH="0" baseline="0" noProof="0" dirty="0">
                <a:ln>
                  <a:noFill/>
                </a:ln>
                <a:solidFill>
                  <a:srgbClr val="C0D6E1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itchFamily="2" charset="2"/>
              </a:rPr>
              <a:t>Hvad siger brugerne af dosispakket medicin i Aalborg Kom.? </a:t>
            </a:r>
          </a:p>
        </p:txBody>
      </p:sp>
      <p:sp>
        <p:nvSpPr>
          <p:cNvPr id="4" name="Pladsholder til tekst 1">
            <a:extLst>
              <a:ext uri="{FF2B5EF4-FFF2-40B4-BE49-F238E27FC236}">
                <a16:creationId xmlns:a16="http://schemas.microsoft.com/office/drawing/2014/main" id="{8F9CB2A7-D0DB-205D-BA19-3345F8FAD28D}"/>
              </a:ext>
            </a:extLst>
          </p:cNvPr>
          <p:cNvSpPr txBox="1">
            <a:spLocks/>
          </p:cNvSpPr>
          <p:nvPr/>
        </p:nvSpPr>
        <p:spPr>
          <a:xfrm>
            <a:off x="6206697" y="6095518"/>
            <a:ext cx="4500000" cy="32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i="0" kern="120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ea typeface="+mn-ea"/>
                <a:cs typeface="+mn-cs"/>
                <a:sym typeface="Wingdings" pitchFamily="2" charset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C0D6E1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itchFamily="2" charset="2"/>
              </a:rPr>
              <a:t>Kilde: Brugerundersøgelse fra Aalborg Kommune.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06D54DC-519C-9AD0-8203-5C5B2D88DF66}"/>
              </a:ext>
            </a:extLst>
          </p:cNvPr>
          <p:cNvSpPr txBox="1"/>
          <p:nvPr/>
        </p:nvSpPr>
        <p:spPr>
          <a:xfrm>
            <a:off x="6294550" y="2010514"/>
            <a:ext cx="5400000" cy="4032000"/>
          </a:xfrm>
          <a:prstGeom prst="rect">
            <a:avLst/>
          </a:prstGeom>
          <a:solidFill>
            <a:srgbClr val="EBF5F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2B49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1BDBF1-F857-7C53-DB3D-DC7D40102D22}"/>
              </a:ext>
            </a:extLst>
          </p:cNvPr>
          <p:cNvGraphicFramePr>
            <a:graphicFrameLocks/>
          </p:cNvGraphicFramePr>
          <p:nvPr/>
        </p:nvGraphicFramePr>
        <p:xfrm>
          <a:off x="6406346" y="2364785"/>
          <a:ext cx="5256000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34988667-F548-A5A3-B80D-01F72692B1CA}"/>
              </a:ext>
            </a:extLst>
          </p:cNvPr>
          <p:cNvCxnSpPr/>
          <p:nvPr/>
        </p:nvCxnSpPr>
        <p:spPr>
          <a:xfrm>
            <a:off x="6294550" y="2011612"/>
            <a:ext cx="5400000" cy="0"/>
          </a:xfrm>
          <a:prstGeom prst="line">
            <a:avLst/>
          </a:prstGeom>
          <a:ln w="12700">
            <a:solidFill>
              <a:srgbClr val="2A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50405D10-D6D9-A741-7BA8-0C7EB87C2A7E}"/>
              </a:ext>
            </a:extLst>
          </p:cNvPr>
          <p:cNvCxnSpPr/>
          <p:nvPr/>
        </p:nvCxnSpPr>
        <p:spPr>
          <a:xfrm>
            <a:off x="6294925" y="6061716"/>
            <a:ext cx="5400000" cy="0"/>
          </a:xfrm>
          <a:prstGeom prst="line">
            <a:avLst/>
          </a:prstGeom>
          <a:ln w="12700">
            <a:solidFill>
              <a:srgbClr val="2A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7BEDB9BD-3F63-DDE3-D041-129E7BFBA3D9}"/>
              </a:ext>
            </a:extLst>
          </p:cNvPr>
          <p:cNvSpPr txBox="1"/>
          <p:nvPr/>
        </p:nvSpPr>
        <p:spPr>
          <a:xfrm>
            <a:off x="6391616" y="2096322"/>
            <a:ext cx="7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Pct.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F5E94D1-61CE-069F-8B39-437609FB81FF}"/>
              </a:ext>
            </a:extLst>
          </p:cNvPr>
          <p:cNvSpPr txBox="1"/>
          <p:nvPr/>
        </p:nvSpPr>
        <p:spPr>
          <a:xfrm>
            <a:off x="1546490" y="5017607"/>
            <a:ext cx="540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94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Frigør(netto) tid i kommunal sygepleje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CCC19FA-9590-9BC8-9E57-72C637C182F0}"/>
              </a:ext>
            </a:extLst>
          </p:cNvPr>
          <p:cNvSpPr txBox="1"/>
          <p:nvPr/>
        </p:nvSpPr>
        <p:spPr>
          <a:xfrm>
            <a:off x="1546490" y="5365146"/>
            <a:ext cx="45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Sparet tid ved manuel dosisdispensering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Reduceret driftstid sfa. manglende medicin.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Identificering af borgere, samtykke mv.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A693001C-B9CC-E1C6-851B-CA3DE986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0" y="5102767"/>
            <a:ext cx="50130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1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9239E99D-B570-FA64-B0BE-57454B868683}"/>
              </a:ext>
            </a:extLst>
          </p:cNvPr>
          <p:cNvSpPr txBox="1"/>
          <p:nvPr/>
        </p:nvSpPr>
        <p:spPr>
          <a:xfrm>
            <a:off x="1546491" y="1916385"/>
            <a:ext cx="646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94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Bedre arbejdsmiljø for medarbejdere kommunerne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2F45767-83A1-915A-5B60-89283F78CBFB}"/>
              </a:ext>
            </a:extLst>
          </p:cNvPr>
          <p:cNvSpPr txBox="1"/>
          <p:nvPr/>
        </p:nvSpPr>
        <p:spPr>
          <a:xfrm>
            <a:off x="1580807" y="3028764"/>
            <a:ext cx="353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94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Mindre medicinspild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7DA8B32-BF4D-4DCC-40A0-AC6D8F8A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7" y="2923139"/>
            <a:ext cx="50130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DA96FF6-1F84-FB51-3BD9-2F910AF93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0" y="1776041"/>
            <a:ext cx="50130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91F5732-897A-C39A-F1EE-01DF210E60FD}"/>
              </a:ext>
            </a:extLst>
          </p:cNvPr>
          <p:cNvSpPr txBox="1"/>
          <p:nvPr/>
        </p:nvSpPr>
        <p:spPr>
          <a:xfrm>
            <a:off x="720000" y="360000"/>
            <a:ext cx="9272372" cy="504000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>
                <a:solidFill>
                  <a:schemeClr val="bg1">
                    <a:lumMod val="10000"/>
                  </a:schemeClr>
                </a:solidFill>
                <a:latin typeface="Barlow Condensed SemiBold" pitchFamily="2" charset="77"/>
                <a:sym typeface="Wingdings" pitchFamily="2" charset="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10000"/>
                  </a:schemeClr>
                </a:solidFill>
                <a:latin typeface="Barlow Condensed Medium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C0D6E1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itchFamily="2" charset="2"/>
              </a:rPr>
              <a:t>Hvorfor er det en samfundsøkonomiske god løsning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E58E788-793D-C302-B96D-3381962982AD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22" y="4236454"/>
            <a:ext cx="2214451" cy="23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B33F9BC-ADC6-055E-E9C1-8AD84BB1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595" y="1136248"/>
            <a:ext cx="2191253" cy="290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l: nedad 8">
            <a:extLst>
              <a:ext uri="{FF2B5EF4-FFF2-40B4-BE49-F238E27FC236}">
                <a16:creationId xmlns:a16="http://schemas.microsoft.com/office/drawing/2014/main" id="{414452AF-9C47-6A5A-874F-C707B4C307CD}"/>
              </a:ext>
            </a:extLst>
          </p:cNvPr>
          <p:cNvSpPr/>
          <p:nvPr/>
        </p:nvSpPr>
        <p:spPr>
          <a:xfrm>
            <a:off x="10123002" y="3477473"/>
            <a:ext cx="615142" cy="558926"/>
          </a:xfrm>
          <a:prstGeom prst="downArrow">
            <a:avLst/>
          </a:prstGeom>
          <a:solidFill>
            <a:srgbClr val="2B494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7EF674E-901B-4C9D-04B0-751863CBE135}"/>
              </a:ext>
            </a:extLst>
          </p:cNvPr>
          <p:cNvSpPr txBox="1"/>
          <p:nvPr/>
        </p:nvSpPr>
        <p:spPr>
          <a:xfrm>
            <a:off x="1570632" y="4036399"/>
            <a:ext cx="465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94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Tidsforbrug til apotekernes dosispakning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24558C7-61AA-3F7C-EB3A-4699F2E02EAC}"/>
              </a:ext>
            </a:extLst>
          </p:cNvPr>
          <p:cNvSpPr txBox="1"/>
          <p:nvPr/>
        </p:nvSpPr>
        <p:spPr>
          <a:xfrm>
            <a:off x="1642633" y="5061966"/>
            <a:ext cx="48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B494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Større tidsforbrug i almen praksis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D13F3F6-64AD-9FFB-E844-96840D91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32" y="404463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2BAE0469-B042-2488-7D3B-19BA87589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32" y="502792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50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1">
            <a:extLst>
              <a:ext uri="{FF2B5EF4-FFF2-40B4-BE49-F238E27FC236}">
                <a16:creationId xmlns:a16="http://schemas.microsoft.com/office/drawing/2014/main" id="{A40E9583-0E4E-8864-1EC7-3037492A3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360000"/>
            <a:ext cx="9345086" cy="648000"/>
          </a:xfrm>
        </p:spPr>
        <p:txBody>
          <a:bodyPr/>
          <a:lstStyle/>
          <a:p>
            <a:r>
              <a:rPr lang="da-DK" sz="2800" dirty="0">
                <a:latin typeface="Arial Narrow" panose="020B0606020202030204" pitchFamily="34" charset="0"/>
              </a:rPr>
              <a:t>Vejen frem – anbefalinger på tre niveauer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577CD49-87A5-C629-8D71-16859A0D9956}"/>
              </a:ext>
            </a:extLst>
          </p:cNvPr>
          <p:cNvSpPr txBox="1"/>
          <p:nvPr/>
        </p:nvSpPr>
        <p:spPr>
          <a:xfrm>
            <a:off x="1598228" y="3885079"/>
            <a:ext cx="280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Taktiske indsatser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773BF35-B743-0883-E85B-6932EC9CC5EB}"/>
              </a:ext>
            </a:extLst>
          </p:cNvPr>
          <p:cNvSpPr txBox="1"/>
          <p:nvPr/>
        </p:nvSpPr>
        <p:spPr>
          <a:xfrm>
            <a:off x="4931806" y="1286834"/>
            <a:ext cx="291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Strategiske indsatser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0756891-FD0B-DAEE-6388-40564D08F6D3}"/>
              </a:ext>
            </a:extLst>
          </p:cNvPr>
          <p:cNvSpPr txBox="1"/>
          <p:nvPr/>
        </p:nvSpPr>
        <p:spPr>
          <a:xfrm>
            <a:off x="8496000" y="3884400"/>
            <a:ext cx="27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Operationelle indsatser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B7BA262-76E7-7C08-3D72-2C93E2F7EB76}"/>
              </a:ext>
            </a:extLst>
          </p:cNvPr>
          <p:cNvSpPr txBox="1"/>
          <p:nvPr/>
        </p:nvSpPr>
        <p:spPr>
          <a:xfrm>
            <a:off x="843948" y="4500000"/>
            <a:ext cx="396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Ændringer og præcisering i regelgrundlag, vurderinger, honorar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Fx tilrettelæggelse af kommunernes implementeringsindsatser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1957FE8-EFF8-36CC-5265-B7233A1CAC71}"/>
              </a:ext>
            </a:extLst>
          </p:cNvPr>
          <p:cNvSpPr txBox="1"/>
          <p:nvPr/>
        </p:nvSpPr>
        <p:spPr>
          <a:xfrm>
            <a:off x="3856008" y="1790834"/>
            <a:ext cx="4243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Den fælles retning, som alle aktørerne i sundhedsvæsenet kan indrette deres handlinger efter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Fx fastlæggelse af fælles målsætninger for dosispakket medicin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27D9D53-02BE-1DCE-3722-7C6D01DE6F26}"/>
              </a:ext>
            </a:extLst>
          </p:cNvPr>
          <p:cNvSpPr txBox="1"/>
          <p:nvPr/>
        </p:nvSpPr>
        <p:spPr>
          <a:xfrm>
            <a:off x="7708296" y="4506249"/>
            <a:ext cx="360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Grundlaget for et mere smidigt samarbejdet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Fx konkrete tiltag i fx  systemunderstøttelse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900A68D-B149-6EC0-9CD3-5327BE5E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34" y="378356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BFD310B-ED58-C80C-14B8-85D40598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08" y="1175872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04489064-0DB4-C61B-6D41-6A98F2CCE323}"/>
              </a:ext>
            </a:extLst>
          </p:cNvPr>
          <p:cNvSpPr/>
          <p:nvPr/>
        </p:nvSpPr>
        <p:spPr>
          <a:xfrm>
            <a:off x="3398808" y="1062430"/>
            <a:ext cx="5097192" cy="2377030"/>
          </a:xfrm>
          <a:prstGeom prst="roundRect">
            <a:avLst/>
          </a:prstGeom>
          <a:noFill/>
          <a:ln>
            <a:solidFill>
              <a:srgbClr val="63A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5FDE984F-27E2-AF07-6249-40180957D159}"/>
              </a:ext>
            </a:extLst>
          </p:cNvPr>
          <p:cNvSpPr/>
          <p:nvPr/>
        </p:nvSpPr>
        <p:spPr>
          <a:xfrm>
            <a:off x="684133" y="3754650"/>
            <a:ext cx="3960000" cy="2340000"/>
          </a:xfrm>
          <a:prstGeom prst="roundRect">
            <a:avLst/>
          </a:prstGeom>
          <a:noFill/>
          <a:ln>
            <a:solidFill>
              <a:srgbClr val="63A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DDB8F78C-7A2A-52B7-3ED5-208FFD8DF48F}"/>
              </a:ext>
            </a:extLst>
          </p:cNvPr>
          <p:cNvSpPr/>
          <p:nvPr/>
        </p:nvSpPr>
        <p:spPr>
          <a:xfrm>
            <a:off x="7455991" y="3714480"/>
            <a:ext cx="3960000" cy="2340000"/>
          </a:xfrm>
          <a:prstGeom prst="roundRect">
            <a:avLst/>
          </a:prstGeom>
          <a:noFill/>
          <a:ln>
            <a:solidFill>
              <a:srgbClr val="63A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6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7F018CA-4456-7757-FFE8-0487FFFFA2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9888" y="3953038"/>
          <a:ext cx="3024000" cy="20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1505D58-33CE-ACFE-B824-3EFB87F9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68" y="383357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61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L blå">
      <a:dk1>
        <a:sysClr val="windowText" lastClr="000000"/>
      </a:dk1>
      <a:lt1>
        <a:sysClr val="window" lastClr="FFFFFF"/>
      </a:lt1>
      <a:dk2>
        <a:srgbClr val="003B7A"/>
      </a:dk2>
      <a:lt2>
        <a:srgbClr val="E6E6E6"/>
      </a:lt2>
      <a:accent1>
        <a:srgbClr val="003B7A"/>
      </a:accent1>
      <a:accent2>
        <a:srgbClr val="0084C9"/>
      </a:accent2>
      <a:accent3>
        <a:srgbClr val="73BBE1"/>
      </a:accent3>
      <a:accent4>
        <a:srgbClr val="565656"/>
      </a:accent4>
      <a:accent5>
        <a:srgbClr val="9B9B9B"/>
      </a:accent5>
      <a:accent6>
        <a:srgbClr val="8493B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L 4-3" id="{1B07B580-9EDD-432D-9779-416A21540967}" vid="{410260B3-D937-4ABA-B8B3-35452AAB9D15}"/>
    </a:ext>
  </a:extLst>
</a:theme>
</file>

<file path=ppt/theme/theme10.xml><?xml version="1.0" encoding="utf-8"?>
<a:theme xmlns:a="http://schemas.openxmlformats.org/drawingml/2006/main" name="1_Office-tema">
  <a:themeElements>
    <a:clrScheme name="PL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D3C8"/>
      </a:accent1>
      <a:accent2>
        <a:srgbClr val="EA5B1B"/>
      </a:accent2>
      <a:accent3>
        <a:srgbClr val="383736"/>
      </a:accent3>
      <a:accent4>
        <a:srgbClr val="9A999A"/>
      </a:accent4>
      <a:accent5>
        <a:srgbClr val="628B79"/>
      </a:accent5>
      <a:accent6>
        <a:srgbClr val="F2D97A"/>
      </a:accent6>
      <a:hlink>
        <a:srgbClr val="0563C1"/>
      </a:hlink>
      <a:folHlink>
        <a:srgbClr val="954F72"/>
      </a:folHlink>
    </a:clrScheme>
    <a:fontScheme name="PL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LO_4-3_04.potx" id="{3242DEFD-425A-4421-9799-595B44253544}" vid="{AD5E35E8-2F76-48A8-8131-7E46EF30ED28}"/>
    </a:ext>
  </a:extLst>
</a:theme>
</file>

<file path=ppt/theme/theme11.xml><?xml version="1.0" encoding="utf-8"?>
<a:theme xmlns:a="http://schemas.openxmlformats.org/drawingml/2006/main" name="1_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sisdispensering_MedCom_præsentation" id="{2F40F300-5EF2-4DDF-8705-57F69D509006}" vid="{CE60A1CA-5DBE-4AD9-8ADB-87F658FC74D5}"/>
    </a:ext>
  </a:extLst>
</a:theme>
</file>

<file path=ppt/theme/theme3.xml><?xml version="1.0" encoding="utf-8"?>
<a:theme xmlns:a="http://schemas.openxmlformats.org/drawingml/2006/main" name="2_Indholds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com PPT master 16-9 (final).potx" id="{0D5BABFF-D397-4C04-9D74-300E545E0F0F}" vid="{4892E328-085C-4B78-871B-388A6D57D68F}"/>
    </a:ext>
  </a:extLst>
</a:theme>
</file>

<file path=ppt/theme/theme4.xml><?xml version="1.0" encoding="utf-8"?>
<a:theme xmlns:a="http://schemas.openxmlformats.org/drawingml/2006/main" name="Indholds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sisdispensering_MedCom_præsentation" id="{2F40F300-5EF2-4DDF-8705-57F69D509006}" vid="{D482403C-D8E8-449E-AF76-C571E0F86935}"/>
    </a:ext>
  </a:extLst>
</a:theme>
</file>

<file path=ppt/theme/theme5.xml><?xml version="1.0" encoding="utf-8"?>
<a:theme xmlns:a="http://schemas.openxmlformats.org/drawingml/2006/main" name="Skille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com PPT master 16-9 (final).potx" id="{0D5BABFF-D397-4C04-9D74-300E545E0F0F}" vid="{6AFBDCEE-B3E0-4069-BDCC-AF0094BCE3C8}"/>
    </a:ext>
  </a:extLst>
</a:theme>
</file>

<file path=ppt/theme/theme6.xml><?xml version="1.0" encoding="utf-8"?>
<a:theme xmlns:a="http://schemas.openxmlformats.org/drawingml/2006/main" name="Apotekerforeningen PowerPoint Template">
  <a:themeElements>
    <a:clrScheme name="Apotekerforeningen">
      <a:dk1>
        <a:srgbClr val="000000"/>
      </a:dk1>
      <a:lt1>
        <a:srgbClr val="FFFFFF"/>
      </a:lt1>
      <a:dk2>
        <a:srgbClr val="2D2F30"/>
      </a:dk2>
      <a:lt2>
        <a:srgbClr val="E9EAEA"/>
      </a:lt2>
      <a:accent1>
        <a:srgbClr val="1E5C66"/>
      </a:accent1>
      <a:accent2>
        <a:srgbClr val="9ABBB9"/>
      </a:accent2>
      <a:accent3>
        <a:srgbClr val="D2E5DE"/>
      </a:accent3>
      <a:accent4>
        <a:srgbClr val="FF8A73"/>
      </a:accent4>
      <a:accent5>
        <a:srgbClr val="FFD4D2"/>
      </a:accent5>
      <a:accent6>
        <a:srgbClr val="2D2F30"/>
      </a:accent6>
      <a:hlink>
        <a:srgbClr val="1E5C66"/>
      </a:hlink>
      <a:folHlink>
        <a:srgbClr val="2D2F30"/>
      </a:folHlink>
    </a:clrScheme>
    <a:fontScheme name="Apotekerforeningen">
      <a:majorFont>
        <a:latin typeface="Pharma OSF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marL="288000" indent="-288000" algn="l">
          <a:lnSpc>
            <a:spcPct val="125000"/>
          </a:lnSpc>
          <a:buFont typeface="Open Sans" panose="020B0606030504020204" pitchFamily="34" charset="0"/>
          <a:buChar char="―"/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8000" indent="-288000" algn="l">
          <a:lnSpc>
            <a:spcPct val="125000"/>
          </a:lnSpc>
          <a:buFont typeface="Open Sans" panose="020B0606030504020204" pitchFamily="34" charset="0"/>
          <a:buChar char="―"/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Sort">
      <a:srgbClr val="000000"/>
    </a:custClr>
    <a:custClr name="Meget mørk grå">
      <a:srgbClr val="2D2F30"/>
    </a:custClr>
    <a:custClr name="Mørk grå">
      <a:srgbClr val="57595A"/>
    </a:custClr>
    <a:custClr name="Grå">
      <a:srgbClr val="97999A"/>
    </a:custClr>
    <a:custClr name="Lys grå">
      <a:srgbClr val="BCBEC0"/>
    </a:custClr>
    <a:custClr name="Meget lys grå">
      <a:srgbClr val="E9EAEA"/>
    </a:custClr>
    <a:custClr name="Hvid">
      <a:srgbClr val="FFFFFF"/>
    </a:custClr>
    <a:custClr name="Hvid">
      <a:srgbClr val="FFFFFF"/>
    </a:custClr>
    <a:custClr name="Hvid">
      <a:srgbClr val="FFFFFF"/>
    </a:custClr>
    <a:custClr name="Hvid">
      <a:srgbClr val="FFFFFF"/>
    </a:custClr>
    <a:custClr name="Meget mørk grøn">
      <a:srgbClr val="1E5C66"/>
    </a:custClr>
    <a:custClr name="Mørk grøn">
      <a:srgbClr val="669396"/>
    </a:custClr>
    <a:custClr name="Grøn">
      <a:srgbClr val="9ABBB9"/>
    </a:custClr>
    <a:custClr name="Lys grøn">
      <a:srgbClr val="D2E5DE"/>
    </a:custClr>
    <a:custClr name="Mørk rød">
      <a:srgbClr val="FF4C3C"/>
    </a:custClr>
    <a:custClr name="Rød">
      <a:srgbClr val="FF8A73"/>
    </a:custClr>
    <a:custClr name="Lys rød">
      <a:srgbClr val="FFB5AC"/>
    </a:custClr>
    <a:custClr name="Lyserød">
      <a:srgbClr val="FFD4D2"/>
    </a:custClr>
  </a:custClrLst>
  <a:extLst>
    <a:ext uri="{05A4C25C-085E-4340-85A3-A5531E510DB2}">
      <thm15:themeFamily xmlns:thm15="http://schemas.microsoft.com/office/thememl/2012/main" name="DA Power Point 2020.pptx" id="{0AA7A274-CDEF-4F26-BA2E-56DB2F863EA3}" vid="{1B1951CD-F332-49C2-8268-15D1C714E3DD}"/>
    </a:ext>
  </a:extLst>
</a:theme>
</file>

<file path=ppt/theme/theme7.xml><?xml version="1.0" encoding="utf-8"?>
<a:theme xmlns:a="http://schemas.openxmlformats.org/drawingml/2006/main" name="7_For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Skille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com PPT master 16-9 (final).potx" id="{0D5BABFF-D397-4C04-9D74-300E545E0F0F}" vid="{6AFBDCEE-B3E0-4069-BDCC-AF0094BCE3C8}"/>
    </a:ext>
  </a:extLst>
</a:theme>
</file>

<file path=ppt/theme/theme9.xml><?xml version="1.0" encoding="utf-8"?>
<a:theme xmlns:a="http://schemas.openxmlformats.org/drawingml/2006/main" name="Office-tema">
  <a:themeElements>
    <a:clrScheme name="Muusmann 1">
      <a:dk1>
        <a:srgbClr val="2B4949"/>
      </a:dk1>
      <a:lt1>
        <a:srgbClr val="C0D6E1"/>
      </a:lt1>
      <a:dk2>
        <a:srgbClr val="2B4949"/>
      </a:dk2>
      <a:lt2>
        <a:srgbClr val="FFFFFF"/>
      </a:lt2>
      <a:accent1>
        <a:srgbClr val="F0B64F"/>
      </a:accent1>
      <a:accent2>
        <a:srgbClr val="F0B64F"/>
      </a:accent2>
      <a:accent3>
        <a:srgbClr val="C0D6E1"/>
      </a:accent3>
      <a:accent4>
        <a:srgbClr val="C0D6E1"/>
      </a:accent4>
      <a:accent5>
        <a:srgbClr val="E09179"/>
      </a:accent5>
      <a:accent6>
        <a:srgbClr val="E09179"/>
      </a:accent6>
      <a:hlink>
        <a:srgbClr val="63A8CC"/>
      </a:hlink>
      <a:folHlink>
        <a:srgbClr val="2B49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 xmlns="752EBE76-A504-40DE-9C41-FEC2B6C1C1E6">Andet dokument</Dokumenttype>
    <CCMAgendaDocumentStatus xmlns="752EBE76-A504-40DE-9C41-FEC2B6C1C1E6" xsi:nil="true"/>
    <AgendaStatusIcon xmlns="752EBE76-A504-40DE-9C41-FEC2B6C1C1E6" xsi:nil="true"/>
    <CCMAgendaItemId xmlns="752EBE76-A504-40DE-9C41-FEC2B6C1C1E6" xsi:nil="true"/>
    <CCMAgendaStatus xmlns="752EBE76-A504-40DE-9C41-FEC2B6C1C1E6" xsi:nil="true"/>
    <CCMMeetingCaseId xmlns="752EBE76-A504-40DE-9C41-FEC2B6C1C1E6" xsi:nil="true"/>
    <CCMCognitiveType xmlns="http://schemas.microsoft.com/sharepoint/v3" xsi:nil="true"/>
    <CCMMeetingCaseLink xmlns="752EBE76-A504-40DE-9C41-FEC2B6C1C1E6">
      <Url xsi:nil="true"/>
      <Description xsi:nil="true"/>
    </CCMMeetingCaseLink>
    <CCMMeetingCaseInstanceId xmlns="752EBE76-A504-40DE-9C41-FEC2B6C1C1E6" xsi:nil="true"/>
    <DocumentDescription xmlns="752EBE76-A504-40DE-9C41-FEC2B6C1C1E6" xsi:nil="true"/>
    <CCMMetadataExtractionStatus xmlns="http://schemas.microsoft.com/sharepoint/v3">CCMPageCount:Idle;CCMCommentCount:Idle</CCMMetadataExtractionStatus>
    <WasEncrypted xmlns="http://schemas.microsoft.com/sharepoint/v3">false</WasEncrypted>
    <WasSigned xmlns="http://schemas.microsoft.com/sharepoint/v3">false</WasSigned>
    <LocalAttachment xmlns="http://schemas.microsoft.com/sharepoint/v3">false</LocalAttachment>
    <CCMPreviewAnnotationsTasks xmlns="http://schemas.microsoft.com/sharepoint/v3">0</CCMPreviewAnnotationsTasks>
    <Related xmlns="http://schemas.microsoft.com/sharepoint/v3">false</Related>
    <Finalized xmlns="http://schemas.microsoft.com/sharepoint/v3">false</Finalized>
    <CCMVisualId xmlns="http://schemas.microsoft.com/sharepoint/v3">SAG-2022-01731</CCMVisualId>
    <CCMSystemID xmlns="http://schemas.microsoft.com/sharepoint/v3">ca7dc1c5-fc98-48bd-8345-b1ffede9fa82</CCMSystemID>
    <CCMPageCount xmlns="http://schemas.microsoft.com/sharepoint/v3">4</CCMPageCount>
    <DocID xmlns="http://schemas.microsoft.com/sharepoint/v3">3246308</DocID>
    <MailHasAttachments xmlns="http://schemas.microsoft.com/sharepoint/v3">false</MailHasAttachments>
    <CCMCommentCount xmlns="http://schemas.microsoft.com/sharepoint/v3">0</CCMCommentCount>
    <CCMTemplateID xmlns="http://schemas.microsoft.com/sharepoint/v3">0</CCMTemplateID>
    <CaseID xmlns="http://schemas.microsoft.com/sharepoint/v3">SAG-2022-01731</CaseID>
    <RegistrationDate xmlns="http://schemas.microsoft.com/sharepoint/v3" xsi:nil="true"/>
    <CaseRecordNumber xmlns="http://schemas.microsoft.com/sharepoint/v3">0</CaseRecordNumb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75C66608F597414A96FED17BC8D43241" ma:contentTypeVersion="1" ma:contentTypeDescription="GetOrganized dokument" ma:contentTypeScope="" ma:versionID="ebda3fa97581206c0fadf3e3774ad036">
  <xsd:schema xmlns:xsd="http://www.w3.org/2001/XMLSchema" xmlns:xs="http://www.w3.org/2001/XMLSchema" xmlns:p="http://schemas.microsoft.com/office/2006/metadata/properties" xmlns:ns1="http://schemas.microsoft.com/sharepoint/v3" xmlns:ns2="752EBE76-A504-40DE-9C41-FEC2B6C1C1E6" targetNamespace="http://schemas.microsoft.com/office/2006/metadata/properties" ma:root="true" ma:fieldsID="152c8228150f08dff611134893c209c0" ns1:_="" ns2:_="">
    <xsd:import namespace="http://schemas.microsoft.com/sharepoint/v3"/>
    <xsd:import namespace="752EBE76-A504-40DE-9C41-FEC2B6C1C1E6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VisualId" minOccurs="0"/>
                <xsd:element ref="ns1:CCMConversation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1:CCMCognitiveType" minOccurs="0"/>
                <xsd:element ref="ns1:CCMOnline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description="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VisualId" ma:index="32" nillable="true" ma:displayName="Sags ID" ma:default="Tildeler" ma:internalName="CCMVisualId" ma:readOnly="true">
      <xsd:simpleType>
        <xsd:restriction base="dms:Text"/>
      </xsd:simpleType>
    </xsd:element>
    <xsd:element name="CCMConversation" ma:index="33" nillable="true" ma:displayName="Samtale" ma:description="" ma:internalName="CCMConversation" ma:readOnly="true">
      <xsd:simpleType>
        <xsd:restriction base="dms:Text"/>
      </xsd:simpleType>
    </xsd:element>
    <xsd:element name="CCMOriginalDocID" ma:index="35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3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38" nillable="true" ma:displayName="Sider" ma:decimals="0" ma:description="" ma:internalName="CCMPageCount" ma:readOnly="true">
      <xsd:simpleType>
        <xsd:restriction base="dms:Number"/>
      </xsd:simpleType>
    </xsd:element>
    <xsd:element name="CCMCommentCount" ma:index="39" nillable="true" ma:displayName="Kommentarer" ma:decimals="0" ma:description="" ma:internalName="CCMCommentCount" ma:readOnly="true">
      <xsd:simpleType>
        <xsd:restriction base="dms:Number"/>
      </xsd:simpleType>
    </xsd:element>
    <xsd:element name="CCMPreviewAnnotationsTasks" ma:index="40" nillable="true" ma:displayName="Opgaver" ma:decimals="0" ma:description="" ma:internalName="CCMPreviewAnnotationsTasks" ma:readOnly="true">
      <xsd:simpleType>
        <xsd:restriction base="dms:Number"/>
      </xsd:simpleType>
    </xsd:element>
    <xsd:element name="CCMCognitiveType" ma:index="41" nillable="true" ma:displayName="CognitiveType" ma:decimals="0" ma:internalName="CCMCognitiveType" ma:readOnly="false">
      <xsd:simpleType>
        <xsd:restriction base="dms:Number"/>
      </xsd:simpleType>
    </xsd:element>
    <xsd:element name="CCMOnlineStatus" ma:index="42" nillable="true" ma:displayName="Online status" ma:description="" ma:format="Dropdown" ma:internalName="CCMOnlineStatus" ma:readOnly="true">
      <xsd:simpleType>
        <xsd:restriction base="dms:Choice">
          <xsd:enumeration value="OneDrive"/>
          <xsd:enumeration value="SharePointOnline"/>
          <xsd:enumeration value="Teams"/>
          <xsd:enumeration value="SharePointOnlineSyn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BE76-A504-40DE-9C41-FEC2B6C1C1E6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ndet dokument"/>
          <xsd:enumeration value="Brev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Overenskomst"/>
          <xsd:enumeration value="Presseberedskab"/>
          <xsd:enumeration value="Pressemeddelelse"/>
          <xsd:enumeration value="Rapport"/>
          <xsd:enumeration value="Referat"/>
          <xsd:enumeration value="Tale"/>
          <xsd:enumeration value="Temadrøftelse"/>
          <xsd:enumeration value="Projektbeskrivelse"/>
          <xsd:enumeration value="Analysenotat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." ma:internalName="AgendaStatusIcon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CF9BA8-E65B-4242-9792-3B3D92CFF5B4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752EBE76-A504-40DE-9C41-FEC2B6C1C1E6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FF99BC-809B-470F-B7A2-23814B2A1E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2EBE76-A504-40DE-9C41-FEC2B6C1C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489168-EBB7-4041-9622-95E2A8153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2046</Words>
  <Application>Microsoft Office PowerPoint</Application>
  <PresentationFormat>Widescreen</PresentationFormat>
  <Paragraphs>319</Paragraphs>
  <Slides>33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22</vt:i4>
      </vt:variant>
      <vt:variant>
        <vt:lpstr>Tema</vt:lpstr>
      </vt:variant>
      <vt:variant>
        <vt:i4>11</vt:i4>
      </vt:variant>
      <vt:variant>
        <vt:lpstr>Slidetitler</vt:lpstr>
      </vt:variant>
      <vt:variant>
        <vt:i4>33</vt:i4>
      </vt:variant>
    </vt:vector>
  </HeadingPairs>
  <TitlesOfParts>
    <vt:vector size="66" baseType="lpstr">
      <vt:lpstr>Arial</vt:lpstr>
      <vt:lpstr>Arial Black</vt:lpstr>
      <vt:lpstr>Arial Narrow</vt:lpstr>
      <vt:lpstr>Barlow</vt:lpstr>
      <vt:lpstr>Barlow Condensed Light</vt:lpstr>
      <vt:lpstr>Barlow Condensed Medium</vt:lpstr>
      <vt:lpstr>Barlow Condensed SemiBold</vt:lpstr>
      <vt:lpstr>Calibri</vt:lpstr>
      <vt:lpstr>Century Schoolbook</vt:lpstr>
      <vt:lpstr>Courier New</vt:lpstr>
      <vt:lpstr>Helvetica</vt:lpstr>
      <vt:lpstr>HelveticaNeueLT Std Lt Cn</vt:lpstr>
      <vt:lpstr>IBM Plex Serif ExtraLight</vt:lpstr>
      <vt:lpstr>KBH</vt:lpstr>
      <vt:lpstr>KBH Black</vt:lpstr>
      <vt:lpstr>KBH Medium</vt:lpstr>
      <vt:lpstr>KBH Tekst</vt:lpstr>
      <vt:lpstr>KL ID00 Sans</vt:lpstr>
      <vt:lpstr>Open Sans</vt:lpstr>
      <vt:lpstr>Pharma OSF</vt:lpstr>
      <vt:lpstr>Times New Roman</vt:lpstr>
      <vt:lpstr>Wingdings</vt:lpstr>
      <vt:lpstr>Blank</vt:lpstr>
      <vt:lpstr>Forsider</vt:lpstr>
      <vt:lpstr>2_Indholdssider</vt:lpstr>
      <vt:lpstr>Indholdssider</vt:lpstr>
      <vt:lpstr>Skillesider</vt:lpstr>
      <vt:lpstr>Apotekerforeningen PowerPoint Template</vt:lpstr>
      <vt:lpstr>7_Forside</vt:lpstr>
      <vt:lpstr>1_Skillesider</vt:lpstr>
      <vt:lpstr>Office-tema</vt:lpstr>
      <vt:lpstr>1_Office-tema</vt:lpstr>
      <vt:lpstr>1_Blank</vt:lpstr>
      <vt:lpstr>dosispakket medicin</vt:lpstr>
      <vt:lpstr>Program for webinaret</vt:lpstr>
      <vt:lpstr>Velkomst og introduktion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 Program for tværsektoriel implementering af dosisdispensering          Karina Hasager Hedevang, MedCom khs@medcom.dk   </vt:lpstr>
      <vt:lpstr>Anbefalingerne fra analyserapporten er tydelige….. </vt:lpstr>
      <vt:lpstr>MedCom’s organisering af ”Program for tværsektoriel implementering af dosisdispensering”</vt:lpstr>
      <vt:lpstr>Programstyregruppen</vt:lpstr>
      <vt:lpstr>Arbejdsgruppe for undervisning af almen praksis </vt:lpstr>
      <vt:lpstr>Arbejdsgruppe for planlægning af undervisning for kommunerne </vt:lpstr>
      <vt:lpstr>Arbejdsgruppen for det tværsektorielle arbejde </vt:lpstr>
      <vt:lpstr>Hvad kan kommunerne allerede nu gå i gang med?</vt:lpstr>
      <vt:lpstr>Opsummering </vt:lpstr>
      <vt:lpstr>Kontaktpersoner i MedCom </vt:lpstr>
      <vt:lpstr>PowerPoint-præsentation</vt:lpstr>
      <vt:lpstr>PowerPoint-præsentation</vt:lpstr>
      <vt:lpstr>Med en fælles indsats – på den korte bane – bør vi fokusere på 5 forbedringstiltag:</vt:lpstr>
      <vt:lpstr>Oplæg på webinar om dosispakket medicin 9. februar 2023</vt:lpstr>
      <vt:lpstr>Baggrund for dosisindsats i Sundhedsklynge Byen </vt:lpstr>
      <vt:lpstr>Spor 1 – understøttelse af aktører</vt:lpstr>
      <vt:lpstr>Spor 2 – afprøvning af nye arbejdsgange</vt:lpstr>
      <vt:lpstr>Arbejdet herfra</vt:lpstr>
      <vt:lpstr> Tak for i dag   Slides og link til film  af webinaret udsendes til  alle deltagere</vt:lpstr>
    </vt:vector>
  </TitlesOfParts>
  <Company>KL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Oplæg til startmøde vedr. analyse af dosispakket medicin</dc:title>
  <dc:creator>KL</dc:creator>
  <cp:lastModifiedBy>Regitze Hinrichsen</cp:lastModifiedBy>
  <cp:revision>168</cp:revision>
  <dcterms:created xsi:type="dcterms:W3CDTF">2015-09-18T12:44:32Z</dcterms:created>
  <dcterms:modified xsi:type="dcterms:W3CDTF">2023-04-19T13:06:01Z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0x010100AC085CFC53BC46CEA2EADE194AD9D4820075C66608F597414A96FED17BC8D43241</vt:lpwstr>
  </property>
  <property fmtid="{D5CDD505-2E9C-101B-9397-08002B2CF9AE}" pid="4" name="xd_Signature">
    <vt:bool>false</vt:bool>
  </property>
  <property fmtid="{D5CDD505-2E9C-101B-9397-08002B2CF9AE}" pid="5" name="CCMOneDriveID">
    <vt:lpwstr/>
  </property>
  <property fmtid="{D5CDD505-2E9C-101B-9397-08002B2CF9AE}" pid="6" name="CCMOneDriveOwnerID">
    <vt:lpwstr/>
  </property>
  <property fmtid="{D5CDD505-2E9C-101B-9397-08002B2CF9AE}" pid="7" name="CCMOneDriveItemID">
    <vt:lpwstr/>
  </property>
  <property fmtid="{D5CDD505-2E9C-101B-9397-08002B2CF9AE}" pid="8" name="CCMIsSharedOnOneDrive">
    <vt:bool>false</vt:bool>
  </property>
  <property fmtid="{D5CDD505-2E9C-101B-9397-08002B2CF9AE}" pid="9" name="CCMCommunication">
    <vt:lpwstr/>
  </property>
  <property fmtid="{D5CDD505-2E9C-101B-9397-08002B2CF9AE}" pid="10" name="CCMSystem">
    <vt:lpwstr> </vt:lpwstr>
  </property>
  <property fmtid="{D5CDD505-2E9C-101B-9397-08002B2CF9AE}" pid="11" name="CCMEventContext">
    <vt:lpwstr>074a4099-483c-4eb4-a19c-7807d9c0a1d5</vt:lpwstr>
  </property>
</Properties>
</file>